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2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5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notesSlides/notesSlide10.xml" ContentType="application/vnd.openxmlformats-officedocument.presentationml.notesSlide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notesSlides/notesSlide11.xml" ContentType="application/vnd.openxmlformats-officedocument.presentationml.notesSlide+xml"/>
  <Override PartName="/ppt/tags/tag376.xml" ContentType="application/vnd.openxmlformats-officedocument.presentationml.tags+xml"/>
  <Override PartName="/ppt/notesSlides/notesSlide12.xml" ContentType="application/vnd.openxmlformats-officedocument.presentationml.notesSlide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notesSlides/notesSlide13.xml" ContentType="application/vnd.openxmlformats-officedocument.presentationml.notesSlide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notesSlides/notesSlide14.xml" ContentType="application/vnd.openxmlformats-officedocument.presentationml.notesSlide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notesSlides/notesSlide15.xml" ContentType="application/vnd.openxmlformats-officedocument.presentationml.notesSlide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notesSlides/notesSlide16.xml" ContentType="application/vnd.openxmlformats-officedocument.presentationml.notesSlide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notesSlides/notesSlide17.xml" ContentType="application/vnd.openxmlformats-officedocument.presentationml.notesSlide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notesSlides/notesSlide20.xml" ContentType="application/vnd.openxmlformats-officedocument.presentationml.notesSlide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notesSlides/notesSlide21.xml" ContentType="application/vnd.openxmlformats-officedocument.presentationml.notesSlide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notesSlides/notesSlide22.xml" ContentType="application/vnd.openxmlformats-officedocument.presentationml.notesSlide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2" r:id="rId1"/>
    <p:sldMasterId id="2147483670" r:id="rId2"/>
  </p:sldMasterIdLst>
  <p:notesMasterIdLst>
    <p:notesMasterId r:id="rId51"/>
  </p:notesMasterIdLst>
  <p:handoutMasterIdLst>
    <p:handoutMasterId r:id="rId52"/>
  </p:handoutMasterIdLst>
  <p:sldIdLst>
    <p:sldId id="258" r:id="rId3"/>
    <p:sldId id="827" r:id="rId4"/>
    <p:sldId id="1069" r:id="rId5"/>
    <p:sldId id="343" r:id="rId6"/>
    <p:sldId id="824" r:id="rId7"/>
    <p:sldId id="823" r:id="rId8"/>
    <p:sldId id="957" r:id="rId9"/>
    <p:sldId id="1067" r:id="rId10"/>
    <p:sldId id="828" r:id="rId11"/>
    <p:sldId id="573" r:id="rId12"/>
    <p:sldId id="1080" r:id="rId13"/>
    <p:sldId id="479" r:id="rId14"/>
    <p:sldId id="477" r:id="rId15"/>
    <p:sldId id="1089" r:id="rId16"/>
    <p:sldId id="1088" r:id="rId17"/>
    <p:sldId id="1086" r:id="rId18"/>
    <p:sldId id="917" r:id="rId19"/>
    <p:sldId id="392" r:id="rId20"/>
    <p:sldId id="1092" r:id="rId21"/>
    <p:sldId id="393" r:id="rId22"/>
    <p:sldId id="1129" r:id="rId23"/>
    <p:sldId id="1125" r:id="rId24"/>
    <p:sldId id="919" r:id="rId25"/>
    <p:sldId id="1126" r:id="rId26"/>
    <p:sldId id="301" r:id="rId27"/>
    <p:sldId id="1091" r:id="rId28"/>
    <p:sldId id="1127" r:id="rId29"/>
    <p:sldId id="1094" r:id="rId30"/>
    <p:sldId id="922" r:id="rId31"/>
    <p:sldId id="602" r:id="rId32"/>
    <p:sldId id="1095" r:id="rId33"/>
    <p:sldId id="603" r:id="rId34"/>
    <p:sldId id="916" r:id="rId35"/>
    <p:sldId id="604" r:id="rId36"/>
    <p:sldId id="519" r:id="rId37"/>
    <p:sldId id="605" r:id="rId38"/>
    <p:sldId id="607" r:id="rId39"/>
    <p:sldId id="924" r:id="rId40"/>
    <p:sldId id="1124" r:id="rId41"/>
    <p:sldId id="292" r:id="rId42"/>
    <p:sldId id="1123" r:id="rId43"/>
    <p:sldId id="653" r:id="rId44"/>
    <p:sldId id="359" r:id="rId45"/>
    <p:sldId id="362" r:id="rId46"/>
    <p:sldId id="369" r:id="rId47"/>
    <p:sldId id="1093" r:id="rId48"/>
    <p:sldId id="923" r:id="rId49"/>
    <p:sldId id="347" r:id="rId50"/>
  </p:sldIdLst>
  <p:sldSz cx="9144000" cy="5143500" type="screen16x9"/>
  <p:notesSz cx="6858000" cy="9144000"/>
  <p:custDataLst>
    <p:tags r:id="rId5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红色模板" id="{2E724926-E095-4DCA-A1F5-5D655A6F9601}">
          <p14:sldIdLst>
            <p14:sldId id="258"/>
            <p14:sldId id="827"/>
            <p14:sldId id="1069"/>
            <p14:sldId id="343"/>
            <p14:sldId id="824"/>
            <p14:sldId id="823"/>
            <p14:sldId id="957"/>
            <p14:sldId id="1067"/>
            <p14:sldId id="828"/>
            <p14:sldId id="573"/>
            <p14:sldId id="1080"/>
            <p14:sldId id="479"/>
            <p14:sldId id="477"/>
            <p14:sldId id="1089"/>
            <p14:sldId id="1088"/>
            <p14:sldId id="1086"/>
            <p14:sldId id="917"/>
            <p14:sldId id="392"/>
            <p14:sldId id="1092"/>
            <p14:sldId id="393"/>
            <p14:sldId id="1129"/>
            <p14:sldId id="1125"/>
            <p14:sldId id="919"/>
            <p14:sldId id="1126"/>
            <p14:sldId id="301"/>
            <p14:sldId id="1091"/>
            <p14:sldId id="1127"/>
            <p14:sldId id="1094"/>
            <p14:sldId id="922"/>
            <p14:sldId id="602"/>
            <p14:sldId id="1095"/>
            <p14:sldId id="603"/>
            <p14:sldId id="916"/>
            <p14:sldId id="604"/>
            <p14:sldId id="519"/>
            <p14:sldId id="605"/>
            <p14:sldId id="607"/>
            <p14:sldId id="924"/>
            <p14:sldId id="1124"/>
            <p14:sldId id="292"/>
            <p14:sldId id="1123"/>
            <p14:sldId id="653"/>
            <p14:sldId id="359"/>
            <p14:sldId id="362"/>
            <p14:sldId id="369"/>
            <p14:sldId id="1093"/>
            <p14:sldId id="923"/>
            <p14:sldId id="347"/>
          </p14:sldIdLst>
        </p14:section>
        <p14:section name="蓝色模板" id="{20E8E4E0-B2FF-461F-98F0-C4973BE7373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28458"/>
    <a:srgbClr val="FFCDCD"/>
    <a:srgbClr val="E37305"/>
    <a:srgbClr val="1D50A1"/>
    <a:srgbClr val="3399FF"/>
    <a:srgbClr val="FFC000"/>
    <a:srgbClr val="585F5F"/>
    <a:srgbClr val="0070C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33" autoAdjust="0"/>
    <p:restoredTop sz="94468" autoAdjust="0"/>
  </p:normalViewPr>
  <p:slideViewPr>
    <p:cSldViewPr snapToGrid="0">
      <p:cViewPr varScale="1">
        <p:scale>
          <a:sx n="152" d="100"/>
          <a:sy n="152" d="100"/>
        </p:scale>
        <p:origin x="618" y="162"/>
      </p:cViewPr>
      <p:guideLst>
        <p:guide orient="horz" pos="1620"/>
        <p:guide pos="2880"/>
      </p:guideLst>
    </p:cSldViewPr>
  </p:slideViewPr>
  <p:outlineViewPr>
    <p:cViewPr>
      <p:scale>
        <a:sx n="20" d="100"/>
        <a:sy n="20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224"/>
    </p:cViewPr>
  </p:sorterViewPr>
  <p:notesViewPr>
    <p:cSldViewPr snapToGrid="0" showGuides="1">
      <p:cViewPr varScale="1">
        <p:scale>
          <a:sx n="83" d="100"/>
          <a:sy n="83" d="100"/>
        </p:scale>
        <p:origin x="3852" y="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gs" Target="tags/tag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53B3F7-EA4A-4565-B65B-15EBDAC8A742}" type="doc">
      <dgm:prSet loTypeId="urn:microsoft.com/office/officeart/2005/8/layout/venn1" loCatId="relationship" qsTypeId="urn:microsoft.com/office/officeart/2005/8/quickstyle/simple1" qsCatId="simple" csTypeId="urn:microsoft.com/office/officeart/2005/8/colors/colorful1" csCatId="colorful" phldr="1"/>
      <dgm:spPr/>
    </dgm:pt>
    <dgm:pt modelId="{53984739-EC63-4ECC-AA61-43E7E6D5990B}">
      <dgm:prSet phldrT="[文本]" custT="1"/>
      <dgm:spPr/>
      <dgm:t>
        <a:bodyPr/>
        <a:lstStyle/>
        <a:p>
          <a:r>
            <a:rPr lang="en-US" sz="1200" dirty="0">
              <a:latin typeface="Arial Rounded MT Bold" panose="020F0704030504030204" pitchFamily="34" charset="0"/>
            </a:rPr>
            <a:t>Drivers</a:t>
          </a:r>
        </a:p>
      </dgm:t>
    </dgm:pt>
    <dgm:pt modelId="{9CB5F774-F024-44E6-955D-18B7A660EC73}" type="parTrans" cxnId="{7B431D66-12B2-40B1-8E3F-241F2F5B7898}">
      <dgm:prSet/>
      <dgm:spPr/>
      <dgm:t>
        <a:bodyPr/>
        <a:lstStyle/>
        <a:p>
          <a:endParaRPr lang="en-US" sz="1200"/>
        </a:p>
      </dgm:t>
    </dgm:pt>
    <dgm:pt modelId="{E0AFD9A0-1EDE-4950-AA39-9D941CB2A072}" type="sibTrans" cxnId="{7B431D66-12B2-40B1-8E3F-241F2F5B7898}">
      <dgm:prSet/>
      <dgm:spPr/>
      <dgm:t>
        <a:bodyPr/>
        <a:lstStyle/>
        <a:p>
          <a:endParaRPr lang="en-US" sz="1200"/>
        </a:p>
      </dgm:t>
    </dgm:pt>
    <dgm:pt modelId="{1CD39907-FD6D-4381-BAFE-0F128F831D92}">
      <dgm:prSet custT="1"/>
      <dgm:spPr/>
      <dgm:t>
        <a:bodyPr/>
        <a:lstStyle/>
        <a:p>
          <a:r>
            <a:rPr lang="en-US" altLang="zh-CN" sz="1200" dirty="0">
              <a:latin typeface="Arial Rounded MT Bold" panose="020F0704030504030204" pitchFamily="34" charset="0"/>
            </a:rPr>
            <a:t>Mixed-Signal</a:t>
          </a:r>
        </a:p>
        <a:p>
          <a:r>
            <a:rPr lang="en-US" altLang="zh-CN" sz="1200" dirty="0">
              <a:latin typeface="Arial Rounded MT Bold" panose="020F0704030504030204" pitchFamily="34" charset="0"/>
            </a:rPr>
            <a:t>IC</a:t>
          </a:r>
          <a:endParaRPr lang="en-US" sz="1200" dirty="0">
            <a:latin typeface="Arial Rounded MT Bold" panose="020F0704030504030204" pitchFamily="34" charset="0"/>
          </a:endParaRPr>
        </a:p>
      </dgm:t>
    </dgm:pt>
    <dgm:pt modelId="{F615BDFB-5417-407F-956A-E5CD46DFBB03}" type="parTrans" cxnId="{F1BCDE2F-F379-4DF6-BCEC-EED927C92B3B}">
      <dgm:prSet/>
      <dgm:spPr/>
      <dgm:t>
        <a:bodyPr/>
        <a:lstStyle/>
        <a:p>
          <a:endParaRPr lang="en-US" sz="1200"/>
        </a:p>
      </dgm:t>
    </dgm:pt>
    <dgm:pt modelId="{A4629743-FF17-449E-84EE-B93A2AF95D29}" type="sibTrans" cxnId="{F1BCDE2F-F379-4DF6-BCEC-EED927C92B3B}">
      <dgm:prSet/>
      <dgm:spPr/>
      <dgm:t>
        <a:bodyPr/>
        <a:lstStyle/>
        <a:p>
          <a:endParaRPr lang="en-US" sz="1200"/>
        </a:p>
      </dgm:t>
    </dgm:pt>
    <dgm:pt modelId="{CA572782-5A20-4216-B381-CCEC39011802}">
      <dgm:prSet custT="1"/>
      <dgm:spPr/>
      <dgm:t>
        <a:bodyPr/>
        <a:lstStyle/>
        <a:p>
          <a:r>
            <a:rPr lang="en-US" altLang="zh-CN" sz="1200" dirty="0">
              <a:latin typeface="Arial Rounded MT Bold" panose="020F0704030504030204" pitchFamily="34" charset="0"/>
            </a:rPr>
            <a:t>Isolations &amp; </a:t>
          </a:r>
        </a:p>
        <a:p>
          <a:r>
            <a:rPr lang="en-US" altLang="zh-CN" sz="1200" dirty="0">
              <a:latin typeface="Arial Rounded MT Bold" panose="020F0704030504030204" pitchFamily="34" charset="0"/>
            </a:rPr>
            <a:t>Comms</a:t>
          </a:r>
          <a:endParaRPr lang="en-US" sz="1200" dirty="0">
            <a:latin typeface="Arial Rounded MT Bold" panose="020F0704030504030204" pitchFamily="34" charset="0"/>
          </a:endParaRPr>
        </a:p>
      </dgm:t>
    </dgm:pt>
    <dgm:pt modelId="{34A91820-2CC3-47FA-8C88-E1AEB961D961}" type="parTrans" cxnId="{0C3A8808-09AD-4C6C-990F-20047EF41EBF}">
      <dgm:prSet/>
      <dgm:spPr/>
      <dgm:t>
        <a:bodyPr/>
        <a:lstStyle/>
        <a:p>
          <a:endParaRPr lang="en-US" sz="1200"/>
        </a:p>
      </dgm:t>
    </dgm:pt>
    <dgm:pt modelId="{043BE93A-E6F8-4F12-8B0A-036668B64E96}" type="sibTrans" cxnId="{0C3A8808-09AD-4C6C-990F-20047EF41EBF}">
      <dgm:prSet/>
      <dgm:spPr/>
      <dgm:t>
        <a:bodyPr/>
        <a:lstStyle/>
        <a:p>
          <a:endParaRPr lang="en-US" sz="1200"/>
        </a:p>
      </dgm:t>
    </dgm:pt>
    <dgm:pt modelId="{BF47C0EE-0B25-4A58-AAC3-F4459894BD53}">
      <dgm:prSet custT="1"/>
      <dgm:spPr/>
      <dgm:t>
        <a:bodyPr/>
        <a:lstStyle/>
        <a:p>
          <a:r>
            <a:rPr lang="en-US" altLang="zh-CN" sz="1200" dirty="0">
              <a:latin typeface="Arial Rounded MT Bold" panose="020F0704030504030204" pitchFamily="34" charset="0"/>
            </a:rPr>
            <a:t>Power Management ICs</a:t>
          </a:r>
          <a:endParaRPr lang="en-US" sz="1200" dirty="0">
            <a:latin typeface="Arial Rounded MT Bold" panose="020F0704030504030204" pitchFamily="34" charset="0"/>
          </a:endParaRPr>
        </a:p>
      </dgm:t>
    </dgm:pt>
    <dgm:pt modelId="{167C7113-9160-41CD-A0B0-C73AF6D88C48}" type="parTrans" cxnId="{3A714689-47A5-439B-9BF9-0FB09FFD5553}">
      <dgm:prSet/>
      <dgm:spPr/>
      <dgm:t>
        <a:bodyPr/>
        <a:lstStyle/>
        <a:p>
          <a:endParaRPr lang="en-US" sz="1200"/>
        </a:p>
      </dgm:t>
    </dgm:pt>
    <dgm:pt modelId="{9D163F38-0E37-49C3-8448-1827C8CF0461}" type="sibTrans" cxnId="{3A714689-47A5-439B-9BF9-0FB09FFD5553}">
      <dgm:prSet/>
      <dgm:spPr/>
      <dgm:t>
        <a:bodyPr/>
        <a:lstStyle/>
        <a:p>
          <a:endParaRPr lang="en-US" sz="1200"/>
        </a:p>
      </dgm:t>
    </dgm:pt>
    <dgm:pt modelId="{EC283161-201F-4269-B9EA-7DFAB2DE6075}">
      <dgm:prSet custT="1"/>
      <dgm:spPr/>
      <dgm:t>
        <a:bodyPr/>
        <a:lstStyle/>
        <a:p>
          <a:r>
            <a:rPr lang="en-US" altLang="zh-CN" sz="1200" dirty="0">
              <a:latin typeface="Arial Rounded MT Bold" panose="020F0704030504030204" pitchFamily="34" charset="0"/>
            </a:rPr>
            <a:t>  Sensors</a:t>
          </a:r>
          <a:endParaRPr lang="en-US" sz="1200" dirty="0">
            <a:latin typeface="Arial Rounded MT Bold" panose="020F0704030504030204" pitchFamily="34" charset="0"/>
          </a:endParaRPr>
        </a:p>
      </dgm:t>
    </dgm:pt>
    <dgm:pt modelId="{45B014D2-560C-4DA6-8441-B4AF94F07ACF}" type="parTrans" cxnId="{6A82E21E-B8C7-4ABB-83F2-39E124F5DC38}">
      <dgm:prSet/>
      <dgm:spPr/>
      <dgm:t>
        <a:bodyPr/>
        <a:lstStyle/>
        <a:p>
          <a:endParaRPr lang="en-US" sz="1200"/>
        </a:p>
      </dgm:t>
    </dgm:pt>
    <dgm:pt modelId="{3565A0D5-E769-4849-B1C5-923C19FD25B9}" type="sibTrans" cxnId="{6A82E21E-B8C7-4ABB-83F2-39E124F5DC38}">
      <dgm:prSet/>
      <dgm:spPr/>
      <dgm:t>
        <a:bodyPr/>
        <a:lstStyle/>
        <a:p>
          <a:endParaRPr lang="en-US" sz="1200"/>
        </a:p>
      </dgm:t>
    </dgm:pt>
    <dgm:pt modelId="{8A8B1DF2-FA79-446F-A995-6C2BBC55013D}" type="pres">
      <dgm:prSet presAssocID="{1953B3F7-EA4A-4565-B65B-15EBDAC8A742}" presName="compositeShape" presStyleCnt="0">
        <dgm:presLayoutVars>
          <dgm:chMax val="7"/>
          <dgm:dir/>
          <dgm:resizeHandles val="exact"/>
        </dgm:presLayoutVars>
      </dgm:prSet>
      <dgm:spPr/>
    </dgm:pt>
    <dgm:pt modelId="{DFD7791B-8D7B-4D13-9D30-E7C50A7501E8}" type="pres">
      <dgm:prSet presAssocID="{53984739-EC63-4ECC-AA61-43E7E6D5990B}" presName="circ1" presStyleLbl="vennNode1" presStyleIdx="0" presStyleCnt="5" custScaleX="125281" custScaleY="125281" custLinFactNeighborX="5290" custLinFactNeighborY="-18935"/>
      <dgm:spPr>
        <a:solidFill>
          <a:srgbClr val="00B0F0">
            <a:alpha val="50000"/>
          </a:srgbClr>
        </a:solidFill>
      </dgm:spPr>
    </dgm:pt>
    <dgm:pt modelId="{0191B2D2-3F3B-4AA0-B4AC-10DB17D381FB}" type="pres">
      <dgm:prSet presAssocID="{53984739-EC63-4ECC-AA61-43E7E6D5990B}" presName="circ1Tx" presStyleLbl="revTx" presStyleIdx="0" presStyleCnt="0" custLinFactNeighborX="9288" custLinFactNeighborY="64803">
        <dgm:presLayoutVars>
          <dgm:chMax val="0"/>
          <dgm:chPref val="0"/>
          <dgm:bulletEnabled val="1"/>
        </dgm:presLayoutVars>
      </dgm:prSet>
      <dgm:spPr/>
    </dgm:pt>
    <dgm:pt modelId="{C0984A78-C7C3-4A9E-BF25-13713F644BEE}" type="pres">
      <dgm:prSet presAssocID="{1CD39907-FD6D-4381-BAFE-0F128F831D92}" presName="circ2" presStyleLbl="vennNode1" presStyleIdx="1" presStyleCnt="5" custScaleX="125281" custScaleY="125281" custLinFactNeighborX="37272" custLinFactNeighborY="-16200"/>
      <dgm:spPr/>
    </dgm:pt>
    <dgm:pt modelId="{B61AF2B4-37F3-4210-AC07-A724E100875E}" type="pres">
      <dgm:prSet presAssocID="{1CD39907-FD6D-4381-BAFE-0F128F831D92}" presName="circ2Tx" presStyleLbl="revTx" presStyleIdx="0" presStyleCnt="0" custLinFactNeighborX="-47160" custLinFactNeighborY="23028">
        <dgm:presLayoutVars>
          <dgm:chMax val="0"/>
          <dgm:chPref val="0"/>
          <dgm:bulletEnabled val="1"/>
        </dgm:presLayoutVars>
      </dgm:prSet>
      <dgm:spPr/>
    </dgm:pt>
    <dgm:pt modelId="{6670F38E-0BB4-48E8-BBCA-DE595AA6A712}" type="pres">
      <dgm:prSet presAssocID="{CA572782-5A20-4216-B381-CCEC39011802}" presName="circ3" presStyleLbl="vennNode1" presStyleIdx="2" presStyleCnt="5" custScaleX="125281" custScaleY="125281" custLinFactNeighborX="37457" custLinFactNeighborY="8662"/>
      <dgm:spPr>
        <a:solidFill>
          <a:schemeClr val="bg1">
            <a:lumMod val="65000"/>
            <a:alpha val="50000"/>
          </a:schemeClr>
        </a:solidFill>
      </dgm:spPr>
    </dgm:pt>
    <dgm:pt modelId="{94A6BFA0-569E-4E6D-BE27-B920FDC59624}" type="pres">
      <dgm:prSet presAssocID="{CA572782-5A20-4216-B381-CCEC39011802}" presName="circ3Tx" presStyleLbl="revTx" presStyleIdx="0" presStyleCnt="0" custLinFactNeighborX="-45500" custLinFactNeighborY="-26330">
        <dgm:presLayoutVars>
          <dgm:chMax val="0"/>
          <dgm:chPref val="0"/>
          <dgm:bulletEnabled val="1"/>
        </dgm:presLayoutVars>
      </dgm:prSet>
      <dgm:spPr/>
    </dgm:pt>
    <dgm:pt modelId="{A3AEC342-E8E1-499F-85F8-9103119589B9}" type="pres">
      <dgm:prSet presAssocID="{BF47C0EE-0B25-4A58-AAC3-F4459894BD53}" presName="circ4" presStyleLbl="vennNode1" presStyleIdx="3" presStyleCnt="5" custScaleX="125281" custScaleY="125281" custLinFactNeighborX="2646" custLinFactNeighborY="19432"/>
      <dgm:spPr/>
    </dgm:pt>
    <dgm:pt modelId="{F2737C5D-A6C5-4915-B0AE-3DDFD81B0ABC}" type="pres">
      <dgm:prSet presAssocID="{BF47C0EE-0B25-4A58-AAC3-F4459894BD53}" presName="circ4Tx" presStyleLbl="revTx" presStyleIdx="0" presStyleCnt="0" custLinFactX="2368" custLinFactNeighborX="100000" custLinFactNeighborY="-22989">
        <dgm:presLayoutVars>
          <dgm:chMax val="0"/>
          <dgm:chPref val="0"/>
          <dgm:bulletEnabled val="1"/>
        </dgm:presLayoutVars>
      </dgm:prSet>
      <dgm:spPr/>
    </dgm:pt>
    <dgm:pt modelId="{CD1FEEC6-37E1-4DA3-A1AC-AF10F963B9D4}" type="pres">
      <dgm:prSet presAssocID="{EC283161-201F-4269-B9EA-7DFAB2DE6075}" presName="circ5" presStyleLbl="vennNode1" presStyleIdx="4" presStyleCnt="5" custScaleX="125281" custScaleY="125281" custLinFactNeighborX="-6014" custLinFactNeighborY="-6064"/>
      <dgm:spPr>
        <a:solidFill>
          <a:srgbClr val="92D050">
            <a:alpha val="50000"/>
          </a:srgbClr>
        </a:solidFill>
      </dgm:spPr>
    </dgm:pt>
    <dgm:pt modelId="{3E7FEEEE-5B42-4B2A-9FB1-38252C00A80C}" type="pres">
      <dgm:prSet presAssocID="{EC283161-201F-4269-B9EA-7DFAB2DE6075}" presName="circ5Tx" presStyleLbl="revTx" presStyleIdx="0" presStyleCnt="0" custLinFactNeighborX="77518" custLinFactNeighborY="35965">
        <dgm:presLayoutVars>
          <dgm:chMax val="0"/>
          <dgm:chPref val="0"/>
          <dgm:bulletEnabled val="1"/>
        </dgm:presLayoutVars>
      </dgm:prSet>
      <dgm:spPr/>
    </dgm:pt>
  </dgm:ptLst>
  <dgm:cxnLst>
    <dgm:cxn modelId="{0C3A8808-09AD-4C6C-990F-20047EF41EBF}" srcId="{1953B3F7-EA4A-4565-B65B-15EBDAC8A742}" destId="{CA572782-5A20-4216-B381-CCEC39011802}" srcOrd="2" destOrd="0" parTransId="{34A91820-2CC3-47FA-8C88-E1AEB961D961}" sibTransId="{043BE93A-E6F8-4F12-8B0A-036668B64E96}"/>
    <dgm:cxn modelId="{6A82E21E-B8C7-4ABB-83F2-39E124F5DC38}" srcId="{1953B3F7-EA4A-4565-B65B-15EBDAC8A742}" destId="{EC283161-201F-4269-B9EA-7DFAB2DE6075}" srcOrd="4" destOrd="0" parTransId="{45B014D2-560C-4DA6-8441-B4AF94F07ACF}" sibTransId="{3565A0D5-E769-4849-B1C5-923C19FD25B9}"/>
    <dgm:cxn modelId="{72CD4724-22D7-48D9-BB37-9D62A5891B22}" type="presOf" srcId="{BF47C0EE-0B25-4A58-AAC3-F4459894BD53}" destId="{F2737C5D-A6C5-4915-B0AE-3DDFD81B0ABC}" srcOrd="0" destOrd="0" presId="urn:microsoft.com/office/officeart/2005/8/layout/venn1"/>
    <dgm:cxn modelId="{61174025-CC11-4CC8-89A0-C0A8ED8D39A2}" type="presOf" srcId="{53984739-EC63-4ECC-AA61-43E7E6D5990B}" destId="{0191B2D2-3F3B-4AA0-B4AC-10DB17D381FB}" srcOrd="0" destOrd="0" presId="urn:microsoft.com/office/officeart/2005/8/layout/venn1"/>
    <dgm:cxn modelId="{F1BCDE2F-F379-4DF6-BCEC-EED927C92B3B}" srcId="{1953B3F7-EA4A-4565-B65B-15EBDAC8A742}" destId="{1CD39907-FD6D-4381-BAFE-0F128F831D92}" srcOrd="1" destOrd="0" parTransId="{F615BDFB-5417-407F-956A-E5CD46DFBB03}" sibTransId="{A4629743-FF17-449E-84EE-B93A2AF95D29}"/>
    <dgm:cxn modelId="{29964B63-F9BA-4EE1-837B-86A4EEB25EAD}" type="presOf" srcId="{EC283161-201F-4269-B9EA-7DFAB2DE6075}" destId="{3E7FEEEE-5B42-4B2A-9FB1-38252C00A80C}" srcOrd="0" destOrd="0" presId="urn:microsoft.com/office/officeart/2005/8/layout/venn1"/>
    <dgm:cxn modelId="{7B431D66-12B2-40B1-8E3F-241F2F5B7898}" srcId="{1953B3F7-EA4A-4565-B65B-15EBDAC8A742}" destId="{53984739-EC63-4ECC-AA61-43E7E6D5990B}" srcOrd="0" destOrd="0" parTransId="{9CB5F774-F024-44E6-955D-18B7A660EC73}" sibTransId="{E0AFD9A0-1EDE-4950-AA39-9D941CB2A072}"/>
    <dgm:cxn modelId="{09D12049-96E0-4B51-9D17-624A4ABD6D86}" type="presOf" srcId="{1CD39907-FD6D-4381-BAFE-0F128F831D92}" destId="{B61AF2B4-37F3-4210-AC07-A724E100875E}" srcOrd="0" destOrd="0" presId="urn:microsoft.com/office/officeart/2005/8/layout/venn1"/>
    <dgm:cxn modelId="{3A714689-47A5-439B-9BF9-0FB09FFD5553}" srcId="{1953B3F7-EA4A-4565-B65B-15EBDAC8A742}" destId="{BF47C0EE-0B25-4A58-AAC3-F4459894BD53}" srcOrd="3" destOrd="0" parTransId="{167C7113-9160-41CD-A0B0-C73AF6D88C48}" sibTransId="{9D163F38-0E37-49C3-8448-1827C8CF0461}"/>
    <dgm:cxn modelId="{215209C2-7D7A-4D89-8804-7340A4672229}" type="presOf" srcId="{CA572782-5A20-4216-B381-CCEC39011802}" destId="{94A6BFA0-569E-4E6D-BE27-B920FDC59624}" srcOrd="0" destOrd="0" presId="urn:microsoft.com/office/officeart/2005/8/layout/venn1"/>
    <dgm:cxn modelId="{042FD6CA-E826-496E-BCF0-C58C765E94BB}" type="presOf" srcId="{1953B3F7-EA4A-4565-B65B-15EBDAC8A742}" destId="{8A8B1DF2-FA79-446F-A995-6C2BBC55013D}" srcOrd="0" destOrd="0" presId="urn:microsoft.com/office/officeart/2005/8/layout/venn1"/>
    <dgm:cxn modelId="{D93C846C-AAA7-42BA-95F2-514CBFB5ACF8}" type="presParOf" srcId="{8A8B1DF2-FA79-446F-A995-6C2BBC55013D}" destId="{DFD7791B-8D7B-4D13-9D30-E7C50A7501E8}" srcOrd="0" destOrd="0" presId="urn:microsoft.com/office/officeart/2005/8/layout/venn1"/>
    <dgm:cxn modelId="{FA6D121A-72E3-4114-BEE9-0FD5EDE82966}" type="presParOf" srcId="{8A8B1DF2-FA79-446F-A995-6C2BBC55013D}" destId="{0191B2D2-3F3B-4AA0-B4AC-10DB17D381FB}" srcOrd="1" destOrd="0" presId="urn:microsoft.com/office/officeart/2005/8/layout/venn1"/>
    <dgm:cxn modelId="{2829CBE0-8C42-4E17-AA60-D82576712EAB}" type="presParOf" srcId="{8A8B1DF2-FA79-446F-A995-6C2BBC55013D}" destId="{C0984A78-C7C3-4A9E-BF25-13713F644BEE}" srcOrd="2" destOrd="0" presId="urn:microsoft.com/office/officeart/2005/8/layout/venn1"/>
    <dgm:cxn modelId="{0A681EB5-C8C2-49E7-9E91-FC2CA8ABA7E4}" type="presParOf" srcId="{8A8B1DF2-FA79-446F-A995-6C2BBC55013D}" destId="{B61AF2B4-37F3-4210-AC07-A724E100875E}" srcOrd="3" destOrd="0" presId="urn:microsoft.com/office/officeart/2005/8/layout/venn1"/>
    <dgm:cxn modelId="{E97888A6-ABCF-402C-95CB-8C08D1CBBF45}" type="presParOf" srcId="{8A8B1DF2-FA79-446F-A995-6C2BBC55013D}" destId="{6670F38E-0BB4-48E8-BBCA-DE595AA6A712}" srcOrd="4" destOrd="0" presId="urn:microsoft.com/office/officeart/2005/8/layout/venn1"/>
    <dgm:cxn modelId="{BA030B46-8A4E-4572-A57C-EEC6105A0F0E}" type="presParOf" srcId="{8A8B1DF2-FA79-446F-A995-6C2BBC55013D}" destId="{94A6BFA0-569E-4E6D-BE27-B920FDC59624}" srcOrd="5" destOrd="0" presId="urn:microsoft.com/office/officeart/2005/8/layout/venn1"/>
    <dgm:cxn modelId="{175BDCBB-AF87-4D18-8532-3F039BE5A65A}" type="presParOf" srcId="{8A8B1DF2-FA79-446F-A995-6C2BBC55013D}" destId="{A3AEC342-E8E1-499F-85F8-9103119589B9}" srcOrd="6" destOrd="0" presId="urn:microsoft.com/office/officeart/2005/8/layout/venn1"/>
    <dgm:cxn modelId="{C452968F-DD63-4907-A8E7-BE0E559C3E93}" type="presParOf" srcId="{8A8B1DF2-FA79-446F-A995-6C2BBC55013D}" destId="{F2737C5D-A6C5-4915-B0AE-3DDFD81B0ABC}" srcOrd="7" destOrd="0" presId="urn:microsoft.com/office/officeart/2005/8/layout/venn1"/>
    <dgm:cxn modelId="{486FAE81-E01E-42E0-9B14-72B021A6027E}" type="presParOf" srcId="{8A8B1DF2-FA79-446F-A995-6C2BBC55013D}" destId="{CD1FEEC6-37E1-4DA3-A1AC-AF10F963B9D4}" srcOrd="8" destOrd="0" presId="urn:microsoft.com/office/officeart/2005/8/layout/venn1"/>
    <dgm:cxn modelId="{C2A0DB98-7C77-4932-8009-BA5E19C275FE}" type="presParOf" srcId="{8A8B1DF2-FA79-446F-A995-6C2BBC55013D}" destId="{3E7FEEEE-5B42-4B2A-9FB1-38252C00A80C}" srcOrd="9" destOrd="0" presId="urn:microsoft.com/office/officeart/2005/8/layout/venn1"/>
  </dgm:cxnLst>
  <dgm:bg>
    <a:noFill/>
  </dgm:bg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D7791B-8D7B-4D13-9D30-E7C50A7501E8}">
      <dsp:nvSpPr>
        <dsp:cNvPr id="0" name=""/>
        <dsp:cNvSpPr/>
      </dsp:nvSpPr>
      <dsp:spPr>
        <a:xfrm>
          <a:off x="2470137" y="747262"/>
          <a:ext cx="1877873" cy="1877873"/>
        </a:xfrm>
        <a:prstGeom prst="ellipse">
          <a:avLst/>
        </a:prstGeom>
        <a:solidFill>
          <a:srgbClr val="00B0F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191B2D2-3F3B-4AA0-B4AC-10DB17D381FB}">
      <dsp:nvSpPr>
        <dsp:cNvPr id="0" name=""/>
        <dsp:cNvSpPr/>
      </dsp:nvSpPr>
      <dsp:spPr>
        <a:xfrm>
          <a:off x="2621898" y="652193"/>
          <a:ext cx="1738758" cy="100642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rial Rounded MT Bold" panose="020F0704030504030204" pitchFamily="34" charset="0"/>
            </a:rPr>
            <a:t>Drivers</a:t>
          </a:r>
        </a:p>
      </dsp:txBody>
      <dsp:txXfrm>
        <a:off x="2621898" y="652193"/>
        <a:ext cx="1738758" cy="1006424"/>
      </dsp:txXfrm>
    </dsp:sp>
    <dsp:sp modelId="{C0984A78-C7C3-4A9E-BF25-13713F644BEE}">
      <dsp:nvSpPr>
        <dsp:cNvPr id="0" name=""/>
        <dsp:cNvSpPr/>
      </dsp:nvSpPr>
      <dsp:spPr>
        <a:xfrm>
          <a:off x="3519718" y="1202391"/>
          <a:ext cx="1877873" cy="1877873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B61AF2B4-37F3-4210-AC07-A724E100875E}">
      <dsp:nvSpPr>
        <dsp:cNvPr id="0" name=""/>
        <dsp:cNvSpPr/>
      </dsp:nvSpPr>
      <dsp:spPr>
        <a:xfrm>
          <a:off x="4033582" y="1579106"/>
          <a:ext cx="1558886" cy="109207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200" kern="1200" dirty="0">
              <a:latin typeface="Arial Rounded MT Bold" panose="020F0704030504030204" pitchFamily="34" charset="0"/>
            </a:rPr>
            <a:t>Mixed-Signal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200" kern="1200" dirty="0">
              <a:latin typeface="Arial Rounded MT Bold" panose="020F0704030504030204" pitchFamily="34" charset="0"/>
            </a:rPr>
            <a:t>IC</a:t>
          </a:r>
          <a:endParaRPr lang="en-US" sz="1200" kern="1200" dirty="0">
            <a:latin typeface="Arial Rounded MT Bold" panose="020F0704030504030204" pitchFamily="34" charset="0"/>
          </a:endParaRPr>
        </a:p>
      </dsp:txBody>
      <dsp:txXfrm>
        <a:off x="4033582" y="1579106"/>
        <a:ext cx="1558886" cy="1092077"/>
      </dsp:txXfrm>
    </dsp:sp>
    <dsp:sp modelId="{6670F38E-0BB4-48E8-BBCA-DE595AA6A712}">
      <dsp:nvSpPr>
        <dsp:cNvPr id="0" name=""/>
        <dsp:cNvSpPr/>
      </dsp:nvSpPr>
      <dsp:spPr>
        <a:xfrm>
          <a:off x="3304846" y="2245718"/>
          <a:ext cx="1877873" cy="1877873"/>
        </a:xfrm>
        <a:prstGeom prst="ellipse">
          <a:avLst/>
        </a:prstGeom>
        <a:solidFill>
          <a:schemeClr val="bg1">
            <a:lumMod val="65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4A6BFA0-569E-4E6D-BE27-B920FDC59624}">
      <dsp:nvSpPr>
        <dsp:cNvPr id="0" name=""/>
        <dsp:cNvSpPr/>
      </dsp:nvSpPr>
      <dsp:spPr>
        <a:xfrm>
          <a:off x="3819631" y="2903034"/>
          <a:ext cx="1558886" cy="109207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200" kern="1200" dirty="0">
              <a:latin typeface="Arial Rounded MT Bold" panose="020F0704030504030204" pitchFamily="34" charset="0"/>
            </a:rPr>
            <a:t>Isolations &amp;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200" kern="1200" dirty="0">
              <a:latin typeface="Arial Rounded MT Bold" panose="020F0704030504030204" pitchFamily="34" charset="0"/>
            </a:rPr>
            <a:t>Comms</a:t>
          </a:r>
          <a:endParaRPr lang="en-US" sz="1200" kern="1200" dirty="0">
            <a:latin typeface="Arial Rounded MT Bold" panose="020F0704030504030204" pitchFamily="34" charset="0"/>
          </a:endParaRPr>
        </a:p>
      </dsp:txBody>
      <dsp:txXfrm>
        <a:off x="3819631" y="2903034"/>
        <a:ext cx="1558886" cy="1092077"/>
      </dsp:txXfrm>
    </dsp:sp>
    <dsp:sp modelId="{A3AEC342-E8E1-499F-85F8-9103119589B9}">
      <dsp:nvSpPr>
        <dsp:cNvPr id="0" name=""/>
        <dsp:cNvSpPr/>
      </dsp:nvSpPr>
      <dsp:spPr>
        <a:xfrm>
          <a:off x="2077957" y="2404782"/>
          <a:ext cx="1877873" cy="1877873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2737C5D-A6C5-4915-B0AE-3DDFD81B0ABC}">
      <dsp:nvSpPr>
        <dsp:cNvPr id="0" name=""/>
        <dsp:cNvSpPr/>
      </dsp:nvSpPr>
      <dsp:spPr>
        <a:xfrm>
          <a:off x="2167552" y="2939521"/>
          <a:ext cx="1558886" cy="109207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200" kern="1200" dirty="0">
              <a:latin typeface="Arial Rounded MT Bold" panose="020F0704030504030204" pitchFamily="34" charset="0"/>
            </a:rPr>
            <a:t>Power Management ICs</a:t>
          </a:r>
          <a:endParaRPr lang="en-US" sz="1200" kern="1200" dirty="0">
            <a:latin typeface="Arial Rounded MT Bold" panose="020F0704030504030204" pitchFamily="34" charset="0"/>
          </a:endParaRPr>
        </a:p>
      </dsp:txBody>
      <dsp:txXfrm>
        <a:off x="2167552" y="2939521"/>
        <a:ext cx="1558886" cy="1092077"/>
      </dsp:txXfrm>
    </dsp:sp>
    <dsp:sp modelId="{CD1FEEC6-37E1-4DA3-A1AC-AF10F963B9D4}">
      <dsp:nvSpPr>
        <dsp:cNvPr id="0" name=""/>
        <dsp:cNvSpPr/>
      </dsp:nvSpPr>
      <dsp:spPr>
        <a:xfrm>
          <a:off x="1730506" y="1354322"/>
          <a:ext cx="1877873" cy="1877873"/>
        </a:xfrm>
        <a:prstGeom prst="ellipse">
          <a:avLst/>
        </a:prstGeom>
        <a:solidFill>
          <a:srgbClr val="92D05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E7FEEEE-5B42-4B2A-9FB1-38252C00A80C}">
      <dsp:nvSpPr>
        <dsp:cNvPr id="0" name=""/>
        <dsp:cNvSpPr/>
      </dsp:nvSpPr>
      <dsp:spPr>
        <a:xfrm>
          <a:off x="1540340" y="1720388"/>
          <a:ext cx="1558886" cy="109207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200" kern="1200" dirty="0">
              <a:latin typeface="Arial Rounded MT Bold" panose="020F0704030504030204" pitchFamily="34" charset="0"/>
            </a:rPr>
            <a:t>  Sensors</a:t>
          </a:r>
          <a:endParaRPr lang="en-US" sz="1200" kern="1200" dirty="0">
            <a:latin typeface="Arial Rounded MT Bold" panose="020F0704030504030204" pitchFamily="34" charset="0"/>
          </a:endParaRPr>
        </a:p>
      </dsp:txBody>
      <dsp:txXfrm>
        <a:off x="1540340" y="1720388"/>
        <a:ext cx="1558886" cy="10920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ABC5E855-C8A4-DF5C-6B9F-D3A4833F92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4E5AD6E-1124-311E-B212-627EEBB1AE3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9D1310-6A09-4499-A98B-0A99CC87573B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2FF3857-0A4F-1DCF-D85C-1D8EC814E48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A2A172B-FA7B-9482-8C48-D6A8DB0AA7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622FEA-38D4-4C38-966E-807E3319C7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356491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Normal" panose="020B0400000000000000" pitchFamily="34" charset="-122"/>
              </a:defRPr>
            </a:lvl1pPr>
          </a:lstStyle>
          <a:p>
            <a:endParaRPr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Normal" panose="020B0400000000000000" pitchFamily="34" charset="-122"/>
              </a:defRPr>
            </a:lvl1pPr>
          </a:lstStyle>
          <a:p>
            <a:fld id="{49BCBCF6-6548-43DB-BE2E-CE438A781ADD}" type="datetimeFigureOut">
              <a:rPr lang="en-US" smtClean="0"/>
              <a:t>3/10/2024</a:t>
            </a:fld>
            <a:endParaRPr 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Normal" panose="020B0400000000000000" pitchFamily="34" charset="-122"/>
              </a:defRPr>
            </a:lvl1pPr>
          </a:lstStyle>
          <a:p>
            <a:endParaRPr 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Normal" panose="020B0400000000000000" pitchFamily="34" charset="-122"/>
              </a:defRPr>
            </a:lvl1pPr>
          </a:lstStyle>
          <a:p>
            <a:fld id="{A80F0507-8B5C-4A0F-A7E5-22C9B9DE44A2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pitchFamily="34" charset="-122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pitchFamily="34" charset="-122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pitchFamily="34" charset="-122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pitchFamily="34" charset="-122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pitchFamily="34" charset="-122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0F0507-8B5C-4A0F-A7E5-22C9B9DE44A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032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b="0" i="0" dirty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关于“电流传感应用类产品矩阵”的销售指引：</a:t>
            </a:r>
            <a:endParaRPr lang="en-US" altLang="zh-CN" b="0" i="0" dirty="0">
              <a:solidFill>
                <a:srgbClr val="00000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芯进作为国内最成熟、产品最丰富的电流传感器厂商，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电流传感器为客户提供：</a:t>
            </a:r>
            <a:endParaRPr lang="en-US" altLang="zh-CN" b="0" i="0" dirty="0">
              <a:solidFill>
                <a:srgbClr val="00000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zh-CN" altLang="en-US" b="0" i="0" dirty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－丰富全面的选项，涵盖宽阔的电流感测量程范围；</a:t>
            </a:r>
            <a:endParaRPr lang="en-US" altLang="zh-CN" b="0" i="0" dirty="0">
              <a:solidFill>
                <a:srgbClr val="00000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0" i="0" dirty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－应对各种电源环境、甚至恶劣电磁干扰的工控环境，亦实现单片隔离电流感测功能；</a:t>
            </a:r>
            <a:endParaRPr lang="en-US" altLang="zh-CN" b="0" i="0" dirty="0">
              <a:solidFill>
                <a:srgbClr val="00000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zh-CN" altLang="en-US" b="0" i="0" dirty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－协助客户提高经济性，节约电路方案尺寸；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latin typeface="楷体" panose="02010609060101010101" pitchFamily="49" charset="-122"/>
                <a:ea typeface="楷体" panose="02010609060101010101" pitchFamily="49" charset="-122"/>
              </a:rPr>
              <a:t>CC6922</a:t>
            </a:r>
            <a:r>
              <a:rPr lang="zh-CN" altLang="en-US" sz="1200" dirty="0"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en-US" altLang="zh-CN" sz="1200" dirty="0">
                <a:latin typeface="楷体" panose="02010609060101010101" pitchFamily="49" charset="-122"/>
                <a:ea typeface="楷体" panose="02010609060101010101" pitchFamily="49" charset="-122"/>
              </a:rPr>
              <a:t> 5kV</a:t>
            </a:r>
            <a:r>
              <a:rPr lang="en-US" altLang="zh-CN" sz="1200" baseline="-25000" dirty="0">
                <a:latin typeface="楷体" panose="02010609060101010101" pitchFamily="49" charset="-122"/>
                <a:ea typeface="楷体" panose="02010609060101010101" pitchFamily="49" charset="-122"/>
              </a:rPr>
              <a:t>ISO</a:t>
            </a:r>
            <a:r>
              <a:rPr lang="en-US" altLang="zh-CN" sz="1200" baseline="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1200" dirty="0">
                <a:latin typeface="楷体" panose="02010609060101010101" pitchFamily="49" charset="-122"/>
                <a:ea typeface="楷体" panose="02010609060101010101" pitchFamily="49" charset="-122"/>
              </a:rPr>
              <a:t>,300kHz/OCD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latin typeface="楷体" panose="02010609060101010101" pitchFamily="49" charset="-122"/>
                <a:ea typeface="楷体" panose="02010609060101010101" pitchFamily="49" charset="-122"/>
              </a:rPr>
              <a:t>CC6924</a:t>
            </a:r>
            <a:r>
              <a:rPr lang="zh-CN" altLang="en-US" sz="1200" dirty="0"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en-US" altLang="zh-CN" sz="1200" dirty="0">
                <a:latin typeface="楷体" panose="02010609060101010101" pitchFamily="49" charset="-122"/>
                <a:ea typeface="楷体" panose="02010609060101010101" pitchFamily="49" charset="-122"/>
              </a:rPr>
              <a:t> 5kV</a:t>
            </a:r>
            <a:r>
              <a:rPr lang="en-US" altLang="zh-CN" sz="1200" baseline="-25000" dirty="0">
                <a:latin typeface="楷体" panose="02010609060101010101" pitchFamily="49" charset="-122"/>
                <a:ea typeface="楷体" panose="02010609060101010101" pitchFamily="49" charset="-122"/>
              </a:rPr>
              <a:t>ISO</a:t>
            </a:r>
            <a:r>
              <a:rPr lang="en-US" altLang="zh-CN" sz="1200" baseline="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1200" dirty="0">
                <a:latin typeface="楷体" panose="02010609060101010101" pitchFamily="49" charset="-122"/>
                <a:ea typeface="楷体" panose="02010609060101010101" pitchFamily="49" charset="-122"/>
              </a:rPr>
              <a:t>,300kHz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0F0507-8B5C-4A0F-A7E5-22C9B9DE44A2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8697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984500" y="887413"/>
            <a:ext cx="4265613" cy="2398712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8499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9075" tIns="49538" rIns="99075" bIns="49538" anchor="t" anchorCtr="0"/>
          <a:lstStyle/>
          <a:p>
            <a:pPr lvl="0"/>
            <a:endParaRPr lang="zh-CN" altLang="en-US" dirty="0"/>
          </a:p>
        </p:txBody>
      </p:sp>
      <p:sp>
        <p:nvSpPr>
          <p:cNvPr id="84996" name="页眉占位符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4434999" cy="356437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84500" y="887413"/>
            <a:ext cx="4265613" cy="239871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1023462" y="3418831"/>
            <a:ext cx="8187690" cy="27972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9EA5BA2D-BA53-4952-8173-86AE12A03AAE}" type="datetime1">
              <a:rPr lang="zh-CN" altLang="en-US" smtClean="0"/>
              <a:t>24.3.10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99AB2-7E6A-48DA-B9BC-66BE1D29E1F4}" type="slidenum">
              <a:rPr lang="zh-CN" altLang="en-US" smtClean="0"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84500" y="887413"/>
            <a:ext cx="4265613" cy="239871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1023462" y="3418831"/>
            <a:ext cx="8187690" cy="27972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9EA5BA2D-BA53-4952-8173-86AE12A03AAE}" type="datetime1">
              <a:rPr lang="zh-CN" altLang="en-US" smtClean="0"/>
              <a:t>24.3.10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99AB2-7E6A-48DA-B9BC-66BE1D29E1F4}" type="slidenum">
              <a:rPr lang="zh-CN" altLang="en-US" smtClean="0"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84500" y="887413"/>
            <a:ext cx="4265613" cy="239871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1023462" y="3418831"/>
            <a:ext cx="8187690" cy="27972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9EA5BA2D-BA53-4952-8173-86AE12A03AAE}" type="datetime1">
              <a:rPr lang="zh-CN" altLang="en-US" smtClean="0"/>
              <a:t>24.3.10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99AB2-7E6A-48DA-B9BC-66BE1D29E1F4}" type="slidenum">
              <a:rPr lang="zh-CN" altLang="en-US" smtClean="0"/>
              <a:t>34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84500" y="887413"/>
            <a:ext cx="4265613" cy="239871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1023462" y="3418831"/>
            <a:ext cx="8187690" cy="27972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9EA5BA2D-BA53-4952-8173-86AE12A03AAE}" type="datetime1">
              <a:rPr lang="zh-CN" altLang="en-US" smtClean="0"/>
              <a:t>24.3.10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99AB2-7E6A-48DA-B9BC-66BE1D29E1F4}" type="slidenum">
              <a:rPr lang="zh-CN" altLang="en-US" smtClean="0"/>
              <a:t>36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84500" y="887413"/>
            <a:ext cx="4265613" cy="239871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1023462" y="3418831"/>
            <a:ext cx="8187690" cy="27972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9EA5BA2D-BA53-4952-8173-86AE12A03AAE}" type="datetime1">
              <a:rPr lang="zh-CN" altLang="en-US" smtClean="0"/>
              <a:t>24.3.10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99AB2-7E6A-48DA-B9BC-66BE1D29E1F4}" type="slidenum">
              <a:rPr lang="zh-CN" altLang="en-US" smtClean="0"/>
              <a:t>37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71B0AD-A2A1-64EF-DE9D-C2426F4E6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96AB711-2AE2-26C4-42DC-D4A938AC65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2F2368C-EE67-35B6-BABD-A54D5E6F77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8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4291511-B40E-349C-0A7B-9307D2F4519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9EA5BA2D-BA53-4952-8173-86AE12A03AAE}" type="datetime1">
              <a:rPr lang="zh-CN" altLang="en-US" smtClean="0"/>
              <a:t>24.3.10</a:t>
            </a:fld>
            <a:endParaRPr lang="zh-CN" altLang="en-US" sz="120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D875F9A-6849-8EB6-2AD5-234AA2EC0C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99AB2-7E6A-48DA-B9BC-66BE1D29E1F4}" type="slidenum">
              <a:rPr lang="zh-CN" altLang="en-US" smtClean="0"/>
              <a:t>7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35673037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47345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13D4C8-18CC-EA0B-8898-5598DF323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>
            <a:extLst>
              <a:ext uri="{FF2B5EF4-FFF2-40B4-BE49-F238E27FC236}">
                <a16:creationId xmlns:a16="http://schemas.microsoft.com/office/drawing/2014/main" id="{2DAF3AF6-2ED8-0E2B-4491-9D8C7CFDB6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48334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84500" y="887413"/>
            <a:ext cx="4265613" cy="239871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1023462" y="3418831"/>
            <a:ext cx="8187690" cy="27972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9EA5BA2D-BA53-4952-8173-86AE12A03AAE}" type="datetime1">
              <a:rPr lang="zh-CN" altLang="en-US" smtClean="0"/>
              <a:t>24.3.10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99AB2-7E6A-48DA-B9BC-66BE1D29E1F4}" type="slidenum">
              <a:rPr lang="zh-CN" altLang="en-US" smtClean="0"/>
              <a:t>42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0F0507-8B5C-4A0F-A7E5-22C9B9DE44A2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840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37DAB-AFB5-9AA3-1C77-95A047E3F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5BEDA6F-E8FF-BC9C-735F-552FE50DE7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15CDEE9-1D2B-F88E-3B2D-BA079601FA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095348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8AB1A5-74F4-899A-F2F9-45CFDFDCD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B842F83-988C-6100-0B22-294368825F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879725" y="857250"/>
            <a:ext cx="4116388" cy="2314575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A088F52-E836-4D20-AC7B-0AA457D0F7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7425" y="3300413"/>
            <a:ext cx="7899400" cy="270033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温度范围，安全等级，热管理部件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02D4DE-727A-2616-637B-FB1C9FEAC6A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9EA5BA2D-BA53-4952-8173-86AE12A03AAE}" type="datetime1">
              <a:rPr lang="zh-CN" altLang="en-US" smtClean="0"/>
              <a:t>24.3.10</a:t>
            </a:fld>
            <a:endParaRPr lang="zh-CN" altLang="en-US" sz="120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E71BD47-F325-2E8A-FE09-A5525B571D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99AB2-7E6A-48DA-B9BC-66BE1D29E1F4}" type="slidenum">
              <a:rPr lang="zh-CN" altLang="en-US" smtClean="0"/>
              <a:t>11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4140793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FEBCBC-1469-ADBE-1017-777C5B9E2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EC81FB1-C55B-9FB0-6F22-666F817832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3F8032A-83EB-E647-DFDF-63E001CD84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8AC1FE0-E8C9-CBEA-41FD-8220E3A6D4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0F0507-8B5C-4A0F-A7E5-22C9B9DE44A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8912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D9137-707B-9557-92AF-77A6B3690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D2F55B5-3465-E750-20D7-E131CEC288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879725" y="857250"/>
            <a:ext cx="4116388" cy="2314575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7137DAA-6E7C-CFD5-FE33-5A9A11238B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7425" y="3300413"/>
            <a:ext cx="7899400" cy="270033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温度范围，系统级安全等级</a:t>
            </a:r>
            <a:r>
              <a:rPr lang="en-US" altLang="zh-CN" dirty="0"/>
              <a:t>D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913368-FB1F-017B-7129-785C9F3F5BA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9EA5BA2D-BA53-4952-8173-86AE12A03AAE}" type="datetime1">
              <a:rPr lang="zh-CN" altLang="en-US" smtClean="0"/>
              <a:t>24.3.10</a:t>
            </a:fld>
            <a:endParaRPr lang="zh-CN" altLang="en-US" sz="120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28CC53E-EB28-C253-C611-9FB2F0A8B4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99AB2-7E6A-48DA-B9BC-66BE1D29E1F4}" type="slidenum">
              <a:rPr lang="zh-CN" altLang="en-US" smtClean="0"/>
              <a:t>14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3174676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8AFA6-01B4-B0ED-FD31-5F279773F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5B141B3-2FAE-1F81-BF6C-6DE7A0CFAC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879725" y="857250"/>
            <a:ext cx="4116388" cy="2314575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DDA28C6-AB77-86D6-2427-452134F58F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7425" y="3300413"/>
            <a:ext cx="7899400" cy="270033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温度范围，安全等级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DBD632-A414-A984-04E1-1813361A48A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9EA5BA2D-BA53-4952-8173-86AE12A03AAE}" type="datetime1">
              <a:rPr lang="zh-CN" altLang="en-US" smtClean="0"/>
              <a:t>24.3.10</a:t>
            </a:fld>
            <a:endParaRPr lang="zh-CN" altLang="en-US" sz="120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F8AC5A5-B5A5-CC62-0310-7FE519FABE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99AB2-7E6A-48DA-B9BC-66BE1D29E1F4}" type="slidenum">
              <a:rPr lang="zh-CN" altLang="en-US" smtClean="0"/>
              <a:t>15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15912682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952A9-0D30-AE3A-8994-0BE86D8E0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96BA055-B22A-4E72-9F22-9BA7341EC2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879725" y="857250"/>
            <a:ext cx="4116388" cy="2314575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5F63333-9FFF-78D4-B502-23B684FF5C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7425" y="3300413"/>
            <a:ext cx="7899400" cy="270033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温度范围，安全等级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FE6289-2D26-D245-DBB6-6BA8079A736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9EA5BA2D-BA53-4952-8173-86AE12A03AAE}" type="datetime1">
              <a:rPr lang="zh-CN" altLang="en-US" smtClean="0"/>
              <a:t>24.3.10</a:t>
            </a:fld>
            <a:endParaRPr lang="zh-CN" altLang="en-US" sz="120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805273E-3A38-7648-D45A-9B51F08CF5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99AB2-7E6A-48DA-B9BC-66BE1D29E1F4}" type="slidenum">
              <a:rPr lang="zh-CN" altLang="en-US" smtClean="0"/>
              <a:t>16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29379169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611F4A-74FA-CD45-27A8-2F8152994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3E1048B-0569-6BD4-0AA6-E898C8752D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E264515-E608-65CA-4BA9-4ED823448F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1" dirty="0">
                <a:solidFill>
                  <a:srgbClr val="C00000"/>
                </a:solidFill>
                <a:latin typeface="楷体" panose="02010609060101010101" pitchFamily="49" charset="-122"/>
                <a:ea typeface="思源黑体 CN Bold" panose="020B0800000000000000" pitchFamily="34" charset="-122"/>
                <a:cs typeface="+mn-cs"/>
              </a:rPr>
              <a:t>ICE(</a:t>
            </a:r>
            <a:r>
              <a:rPr lang="zh-CN" altLang="en-US" sz="1200" b="1" dirty="0">
                <a:solidFill>
                  <a:srgbClr val="C00000"/>
                </a:solidFill>
                <a:latin typeface="楷体" panose="02010609060101010101" pitchFamily="49" charset="-122"/>
                <a:ea typeface="思源黑体 CN Bold" panose="020B0800000000000000" pitchFamily="34" charset="-122"/>
                <a:cs typeface="+mn-cs"/>
              </a:rPr>
              <a:t>传统燃油引擎汽车</a:t>
            </a:r>
            <a:r>
              <a:rPr lang="en-US" altLang="zh-CN" sz="1200" b="1" dirty="0">
                <a:solidFill>
                  <a:srgbClr val="C00000"/>
                </a:solidFill>
                <a:latin typeface="楷体" panose="02010609060101010101" pitchFamily="49" charset="-122"/>
                <a:ea typeface="思源黑体 CN Bold" panose="020B0800000000000000" pitchFamily="34" charset="-122"/>
                <a:cs typeface="+mn-cs"/>
              </a:rPr>
              <a:t>)/NEV</a:t>
            </a:r>
            <a:r>
              <a:rPr lang="zh-CN" altLang="en-US" sz="1200" b="1" dirty="0">
                <a:solidFill>
                  <a:srgbClr val="C00000"/>
                </a:solidFill>
                <a:latin typeface="楷体" panose="02010609060101010101" pitchFamily="49" charset="-122"/>
                <a:ea typeface="思源黑体 CN Bold" panose="020B0800000000000000" pitchFamily="34" charset="-122"/>
                <a:cs typeface="+mn-cs"/>
              </a:rPr>
              <a:t>（新能源汽车）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11102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7.sv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7.sv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7.sv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7.sv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、底图模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9"/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0" y="0"/>
            <a:ext cx="9144000" cy="5145578"/>
          </a:xfrm>
          <a:prstGeom prst="rect">
            <a:avLst/>
          </a:prstGeom>
          <a:ln>
            <a:solidFill>
              <a:srgbClr val="E9F0F3"/>
            </a:solidFill>
          </a:ln>
        </p:spPr>
      </p:pic>
      <p:grpSp>
        <p:nvGrpSpPr>
          <p:cNvPr id="2" name="组合 1"/>
          <p:cNvGrpSpPr/>
          <p:nvPr userDrawn="1"/>
        </p:nvGrpSpPr>
        <p:grpSpPr>
          <a:xfrm>
            <a:off x="0" y="0"/>
            <a:ext cx="9148330" cy="442044"/>
            <a:chOff x="-4330" y="0"/>
            <a:chExt cx="9148330" cy="442044"/>
          </a:xfrm>
        </p:grpSpPr>
        <p:sp>
          <p:nvSpPr>
            <p:cNvPr id="3" name="任意多边形: 形状 2"/>
            <p:cNvSpPr/>
            <p:nvPr/>
          </p:nvSpPr>
          <p:spPr>
            <a:xfrm>
              <a:off x="-4330" y="0"/>
              <a:ext cx="9148330" cy="442044"/>
            </a:xfrm>
            <a:custGeom>
              <a:avLst/>
              <a:gdLst>
                <a:gd name="connsiteX0" fmla="*/ 7689493 w 9148330"/>
                <a:gd name="connsiteY0" fmla="*/ 130410 h 442044"/>
                <a:gd name="connsiteX1" fmla="*/ 7631038 w 9148330"/>
                <a:gd name="connsiteY1" fmla="*/ 278268 h 442044"/>
                <a:gd name="connsiteX2" fmla="*/ 7433384 w 9148330"/>
                <a:gd name="connsiteY2" fmla="*/ 408678 h 442044"/>
                <a:gd name="connsiteX3" fmla="*/ 0 w 9148330"/>
                <a:gd name="connsiteY3" fmla="*/ 408678 h 442044"/>
                <a:gd name="connsiteX4" fmla="*/ 0 w 9148330"/>
                <a:gd name="connsiteY4" fmla="*/ 442045 h 442044"/>
                <a:gd name="connsiteX5" fmla="*/ 7763231 w 9148330"/>
                <a:gd name="connsiteY5" fmla="*/ 442045 h 442044"/>
                <a:gd name="connsiteX6" fmla="*/ 9148330 w 9148330"/>
                <a:gd name="connsiteY6" fmla="*/ 442045 h 442044"/>
                <a:gd name="connsiteX7" fmla="*/ 9148330 w 9148330"/>
                <a:gd name="connsiteY7" fmla="*/ 408678 h 442044"/>
                <a:gd name="connsiteX8" fmla="*/ 9148330 w 9148330"/>
                <a:gd name="connsiteY8" fmla="*/ 0 h 442044"/>
                <a:gd name="connsiteX9" fmla="*/ 7887146 w 9148330"/>
                <a:gd name="connsiteY9" fmla="*/ 0 h 442044"/>
                <a:gd name="connsiteX10" fmla="*/ 7689493 w 9148330"/>
                <a:gd name="connsiteY10" fmla="*/ 130410 h 442044"/>
                <a:gd name="connsiteX11" fmla="*/ 7689493 w 9148330"/>
                <a:gd name="connsiteY11" fmla="*/ 130410 h 442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148330" h="442044">
                  <a:moveTo>
                    <a:pt x="7689493" y="130410"/>
                  </a:moveTo>
                  <a:lnTo>
                    <a:pt x="7631038" y="278268"/>
                  </a:lnTo>
                  <a:cubicBezTo>
                    <a:pt x="7599963" y="356845"/>
                    <a:pt x="7521259" y="408678"/>
                    <a:pt x="7433384" y="408678"/>
                  </a:cubicBezTo>
                  <a:lnTo>
                    <a:pt x="0" y="408678"/>
                  </a:lnTo>
                  <a:lnTo>
                    <a:pt x="0" y="442045"/>
                  </a:lnTo>
                  <a:lnTo>
                    <a:pt x="7763231" y="442045"/>
                  </a:lnTo>
                  <a:lnTo>
                    <a:pt x="9148330" y="442045"/>
                  </a:lnTo>
                  <a:lnTo>
                    <a:pt x="9148330" y="408678"/>
                  </a:lnTo>
                  <a:lnTo>
                    <a:pt x="9148330" y="0"/>
                  </a:lnTo>
                  <a:lnTo>
                    <a:pt x="7887146" y="0"/>
                  </a:lnTo>
                  <a:cubicBezTo>
                    <a:pt x="7799145" y="0"/>
                    <a:pt x="7720440" y="51960"/>
                    <a:pt x="7689493" y="130410"/>
                  </a:cubicBezTo>
                  <a:lnTo>
                    <a:pt x="7689493" y="130410"/>
                  </a:lnTo>
                  <a:close/>
                </a:path>
              </a:pathLst>
            </a:custGeom>
            <a:solidFill>
              <a:schemeClr val="accent1"/>
            </a:solidFill>
            <a:ln w="127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思源黑体 CN Normal" panose="020B0400000000000000" pitchFamily="34" charset="-122"/>
              </a:endParaRPr>
            </a:p>
          </p:txBody>
        </p:sp>
        <p:pic>
          <p:nvPicPr>
            <p:cNvPr id="4" name="图形 3"/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884178" y="74134"/>
              <a:ext cx="1138605" cy="30600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2、无底图模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9148330" cy="442044"/>
            <a:chOff x="-4330" y="0"/>
            <a:chExt cx="9148330" cy="442044"/>
          </a:xfrm>
        </p:grpSpPr>
        <p:sp>
          <p:nvSpPr>
            <p:cNvPr id="4" name="任意多边形: 形状 3"/>
            <p:cNvSpPr/>
            <p:nvPr/>
          </p:nvSpPr>
          <p:spPr>
            <a:xfrm>
              <a:off x="-4330" y="0"/>
              <a:ext cx="9148330" cy="442044"/>
            </a:xfrm>
            <a:custGeom>
              <a:avLst/>
              <a:gdLst>
                <a:gd name="connsiteX0" fmla="*/ 7689493 w 9148330"/>
                <a:gd name="connsiteY0" fmla="*/ 130410 h 442044"/>
                <a:gd name="connsiteX1" fmla="*/ 7631038 w 9148330"/>
                <a:gd name="connsiteY1" fmla="*/ 278268 h 442044"/>
                <a:gd name="connsiteX2" fmla="*/ 7433384 w 9148330"/>
                <a:gd name="connsiteY2" fmla="*/ 408678 h 442044"/>
                <a:gd name="connsiteX3" fmla="*/ 0 w 9148330"/>
                <a:gd name="connsiteY3" fmla="*/ 408678 h 442044"/>
                <a:gd name="connsiteX4" fmla="*/ 0 w 9148330"/>
                <a:gd name="connsiteY4" fmla="*/ 442045 h 442044"/>
                <a:gd name="connsiteX5" fmla="*/ 7763231 w 9148330"/>
                <a:gd name="connsiteY5" fmla="*/ 442045 h 442044"/>
                <a:gd name="connsiteX6" fmla="*/ 9148330 w 9148330"/>
                <a:gd name="connsiteY6" fmla="*/ 442045 h 442044"/>
                <a:gd name="connsiteX7" fmla="*/ 9148330 w 9148330"/>
                <a:gd name="connsiteY7" fmla="*/ 408678 h 442044"/>
                <a:gd name="connsiteX8" fmla="*/ 9148330 w 9148330"/>
                <a:gd name="connsiteY8" fmla="*/ 0 h 442044"/>
                <a:gd name="connsiteX9" fmla="*/ 7887146 w 9148330"/>
                <a:gd name="connsiteY9" fmla="*/ 0 h 442044"/>
                <a:gd name="connsiteX10" fmla="*/ 7689493 w 9148330"/>
                <a:gd name="connsiteY10" fmla="*/ 130410 h 442044"/>
                <a:gd name="connsiteX11" fmla="*/ 7689493 w 9148330"/>
                <a:gd name="connsiteY11" fmla="*/ 130410 h 442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148330" h="442044">
                  <a:moveTo>
                    <a:pt x="7689493" y="130410"/>
                  </a:moveTo>
                  <a:lnTo>
                    <a:pt x="7631038" y="278268"/>
                  </a:lnTo>
                  <a:cubicBezTo>
                    <a:pt x="7599963" y="356845"/>
                    <a:pt x="7521259" y="408678"/>
                    <a:pt x="7433384" y="408678"/>
                  </a:cubicBezTo>
                  <a:lnTo>
                    <a:pt x="0" y="408678"/>
                  </a:lnTo>
                  <a:lnTo>
                    <a:pt x="0" y="442045"/>
                  </a:lnTo>
                  <a:lnTo>
                    <a:pt x="7763231" y="442045"/>
                  </a:lnTo>
                  <a:lnTo>
                    <a:pt x="9148330" y="442045"/>
                  </a:lnTo>
                  <a:lnTo>
                    <a:pt x="9148330" y="408678"/>
                  </a:lnTo>
                  <a:lnTo>
                    <a:pt x="9148330" y="0"/>
                  </a:lnTo>
                  <a:lnTo>
                    <a:pt x="7887146" y="0"/>
                  </a:lnTo>
                  <a:cubicBezTo>
                    <a:pt x="7799145" y="0"/>
                    <a:pt x="7720440" y="51960"/>
                    <a:pt x="7689493" y="130410"/>
                  </a:cubicBezTo>
                  <a:lnTo>
                    <a:pt x="7689493" y="130410"/>
                  </a:lnTo>
                  <a:close/>
                </a:path>
              </a:pathLst>
            </a:custGeom>
            <a:solidFill>
              <a:schemeClr val="accent1"/>
            </a:solidFill>
            <a:ln w="127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思源黑体 CN Normal" panose="020B0400000000000000" pitchFamily="34" charset="-122"/>
              </a:endParaRPr>
            </a:p>
          </p:txBody>
        </p:sp>
        <p:pic>
          <p:nvPicPr>
            <p:cNvPr id="5" name="图形 4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84178" y="74134"/>
              <a:ext cx="1138605" cy="30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6327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、底图模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9"/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0" y="0"/>
            <a:ext cx="9144000" cy="5145578"/>
          </a:xfrm>
          <a:prstGeom prst="rect">
            <a:avLst/>
          </a:prstGeom>
          <a:ln>
            <a:solidFill>
              <a:srgbClr val="E9F0F3"/>
            </a:solidFill>
          </a:ln>
        </p:spPr>
      </p:pic>
      <p:grpSp>
        <p:nvGrpSpPr>
          <p:cNvPr id="2" name="组合 1"/>
          <p:cNvGrpSpPr/>
          <p:nvPr userDrawn="1"/>
        </p:nvGrpSpPr>
        <p:grpSpPr>
          <a:xfrm>
            <a:off x="0" y="0"/>
            <a:ext cx="9148330" cy="442044"/>
            <a:chOff x="-4330" y="0"/>
            <a:chExt cx="9148330" cy="442044"/>
          </a:xfrm>
        </p:grpSpPr>
        <p:sp>
          <p:nvSpPr>
            <p:cNvPr id="3" name="任意多边形: 形状 2"/>
            <p:cNvSpPr/>
            <p:nvPr/>
          </p:nvSpPr>
          <p:spPr>
            <a:xfrm>
              <a:off x="-4330" y="0"/>
              <a:ext cx="9148330" cy="442044"/>
            </a:xfrm>
            <a:custGeom>
              <a:avLst/>
              <a:gdLst>
                <a:gd name="connsiteX0" fmla="*/ 7689493 w 9148330"/>
                <a:gd name="connsiteY0" fmla="*/ 130410 h 442044"/>
                <a:gd name="connsiteX1" fmla="*/ 7631038 w 9148330"/>
                <a:gd name="connsiteY1" fmla="*/ 278268 h 442044"/>
                <a:gd name="connsiteX2" fmla="*/ 7433384 w 9148330"/>
                <a:gd name="connsiteY2" fmla="*/ 408678 h 442044"/>
                <a:gd name="connsiteX3" fmla="*/ 0 w 9148330"/>
                <a:gd name="connsiteY3" fmla="*/ 408678 h 442044"/>
                <a:gd name="connsiteX4" fmla="*/ 0 w 9148330"/>
                <a:gd name="connsiteY4" fmla="*/ 442045 h 442044"/>
                <a:gd name="connsiteX5" fmla="*/ 7763231 w 9148330"/>
                <a:gd name="connsiteY5" fmla="*/ 442045 h 442044"/>
                <a:gd name="connsiteX6" fmla="*/ 9148330 w 9148330"/>
                <a:gd name="connsiteY6" fmla="*/ 442045 h 442044"/>
                <a:gd name="connsiteX7" fmla="*/ 9148330 w 9148330"/>
                <a:gd name="connsiteY7" fmla="*/ 408678 h 442044"/>
                <a:gd name="connsiteX8" fmla="*/ 9148330 w 9148330"/>
                <a:gd name="connsiteY8" fmla="*/ 0 h 442044"/>
                <a:gd name="connsiteX9" fmla="*/ 7887146 w 9148330"/>
                <a:gd name="connsiteY9" fmla="*/ 0 h 442044"/>
                <a:gd name="connsiteX10" fmla="*/ 7689493 w 9148330"/>
                <a:gd name="connsiteY10" fmla="*/ 130410 h 442044"/>
                <a:gd name="connsiteX11" fmla="*/ 7689493 w 9148330"/>
                <a:gd name="connsiteY11" fmla="*/ 130410 h 442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148330" h="442044">
                  <a:moveTo>
                    <a:pt x="7689493" y="130410"/>
                  </a:moveTo>
                  <a:lnTo>
                    <a:pt x="7631038" y="278268"/>
                  </a:lnTo>
                  <a:cubicBezTo>
                    <a:pt x="7599963" y="356845"/>
                    <a:pt x="7521259" y="408678"/>
                    <a:pt x="7433384" y="408678"/>
                  </a:cubicBezTo>
                  <a:lnTo>
                    <a:pt x="0" y="408678"/>
                  </a:lnTo>
                  <a:lnTo>
                    <a:pt x="0" y="442045"/>
                  </a:lnTo>
                  <a:lnTo>
                    <a:pt x="7763231" y="442045"/>
                  </a:lnTo>
                  <a:lnTo>
                    <a:pt x="9148330" y="442045"/>
                  </a:lnTo>
                  <a:lnTo>
                    <a:pt x="9148330" y="408678"/>
                  </a:lnTo>
                  <a:lnTo>
                    <a:pt x="9148330" y="0"/>
                  </a:lnTo>
                  <a:lnTo>
                    <a:pt x="7887146" y="0"/>
                  </a:lnTo>
                  <a:cubicBezTo>
                    <a:pt x="7799145" y="0"/>
                    <a:pt x="7720440" y="51960"/>
                    <a:pt x="7689493" y="130410"/>
                  </a:cubicBezTo>
                  <a:lnTo>
                    <a:pt x="7689493" y="130410"/>
                  </a:lnTo>
                  <a:close/>
                </a:path>
              </a:pathLst>
            </a:custGeom>
            <a:solidFill>
              <a:schemeClr val="accent1"/>
            </a:solidFill>
            <a:ln w="127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思源黑体 CN Normal" panose="020B0400000000000000" pitchFamily="34" charset="-122"/>
              </a:endParaRPr>
            </a:p>
          </p:txBody>
        </p:sp>
        <p:pic>
          <p:nvPicPr>
            <p:cNvPr id="4" name="图形 3"/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884178" y="74134"/>
              <a:ext cx="1138605" cy="306000"/>
            </a:xfrm>
            <a:prstGeom prst="rect">
              <a:avLst/>
            </a:prstGeom>
          </p:spPr>
        </p:pic>
      </p:grpSp>
      <p:sp>
        <p:nvSpPr>
          <p:cNvPr id="5" name="标题 4">
            <a:extLst>
              <a:ext uri="{FF2B5EF4-FFF2-40B4-BE49-F238E27FC236}">
                <a16:creationId xmlns:a16="http://schemas.microsoft.com/office/drawing/2014/main" id="{0701847C-52F2-AA58-5008-E337EA052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6064"/>
            <a:ext cx="7886700" cy="994172"/>
          </a:xfrm>
        </p:spPr>
        <p:txBody>
          <a:bodyPr/>
          <a:lstStyle>
            <a:lvl1pPr>
              <a:defRPr sz="2400" baseline="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4330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、无底图模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9148330" cy="442044"/>
            <a:chOff x="-4330" y="0"/>
            <a:chExt cx="9148330" cy="442044"/>
          </a:xfrm>
        </p:grpSpPr>
        <p:sp>
          <p:nvSpPr>
            <p:cNvPr id="4" name="任意多边形: 形状 3"/>
            <p:cNvSpPr/>
            <p:nvPr/>
          </p:nvSpPr>
          <p:spPr>
            <a:xfrm>
              <a:off x="-4330" y="0"/>
              <a:ext cx="9148330" cy="442044"/>
            </a:xfrm>
            <a:custGeom>
              <a:avLst/>
              <a:gdLst>
                <a:gd name="connsiteX0" fmla="*/ 7689493 w 9148330"/>
                <a:gd name="connsiteY0" fmla="*/ 130410 h 442044"/>
                <a:gd name="connsiteX1" fmla="*/ 7631038 w 9148330"/>
                <a:gd name="connsiteY1" fmla="*/ 278268 h 442044"/>
                <a:gd name="connsiteX2" fmla="*/ 7433384 w 9148330"/>
                <a:gd name="connsiteY2" fmla="*/ 408678 h 442044"/>
                <a:gd name="connsiteX3" fmla="*/ 0 w 9148330"/>
                <a:gd name="connsiteY3" fmla="*/ 408678 h 442044"/>
                <a:gd name="connsiteX4" fmla="*/ 0 w 9148330"/>
                <a:gd name="connsiteY4" fmla="*/ 442045 h 442044"/>
                <a:gd name="connsiteX5" fmla="*/ 7763231 w 9148330"/>
                <a:gd name="connsiteY5" fmla="*/ 442045 h 442044"/>
                <a:gd name="connsiteX6" fmla="*/ 9148330 w 9148330"/>
                <a:gd name="connsiteY6" fmla="*/ 442045 h 442044"/>
                <a:gd name="connsiteX7" fmla="*/ 9148330 w 9148330"/>
                <a:gd name="connsiteY7" fmla="*/ 408678 h 442044"/>
                <a:gd name="connsiteX8" fmla="*/ 9148330 w 9148330"/>
                <a:gd name="connsiteY8" fmla="*/ 0 h 442044"/>
                <a:gd name="connsiteX9" fmla="*/ 7887146 w 9148330"/>
                <a:gd name="connsiteY9" fmla="*/ 0 h 442044"/>
                <a:gd name="connsiteX10" fmla="*/ 7689493 w 9148330"/>
                <a:gd name="connsiteY10" fmla="*/ 130410 h 442044"/>
                <a:gd name="connsiteX11" fmla="*/ 7689493 w 9148330"/>
                <a:gd name="connsiteY11" fmla="*/ 130410 h 442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148330" h="442044">
                  <a:moveTo>
                    <a:pt x="7689493" y="130410"/>
                  </a:moveTo>
                  <a:lnTo>
                    <a:pt x="7631038" y="278268"/>
                  </a:lnTo>
                  <a:cubicBezTo>
                    <a:pt x="7599963" y="356845"/>
                    <a:pt x="7521259" y="408678"/>
                    <a:pt x="7433384" y="408678"/>
                  </a:cubicBezTo>
                  <a:lnTo>
                    <a:pt x="0" y="408678"/>
                  </a:lnTo>
                  <a:lnTo>
                    <a:pt x="0" y="442045"/>
                  </a:lnTo>
                  <a:lnTo>
                    <a:pt x="7763231" y="442045"/>
                  </a:lnTo>
                  <a:lnTo>
                    <a:pt x="9148330" y="442045"/>
                  </a:lnTo>
                  <a:lnTo>
                    <a:pt x="9148330" y="408678"/>
                  </a:lnTo>
                  <a:lnTo>
                    <a:pt x="9148330" y="0"/>
                  </a:lnTo>
                  <a:lnTo>
                    <a:pt x="7887146" y="0"/>
                  </a:lnTo>
                  <a:cubicBezTo>
                    <a:pt x="7799145" y="0"/>
                    <a:pt x="7720440" y="51960"/>
                    <a:pt x="7689493" y="130410"/>
                  </a:cubicBezTo>
                  <a:lnTo>
                    <a:pt x="7689493" y="130410"/>
                  </a:lnTo>
                  <a:close/>
                </a:path>
              </a:pathLst>
            </a:custGeom>
            <a:solidFill>
              <a:schemeClr val="accent1"/>
            </a:solidFill>
            <a:ln w="127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思源黑体 CN Normal" panose="020B0400000000000000" pitchFamily="34" charset="-122"/>
              </a:endParaRPr>
            </a:p>
          </p:txBody>
        </p:sp>
        <p:pic>
          <p:nvPicPr>
            <p:cNvPr id="5" name="图形 4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84178" y="74134"/>
              <a:ext cx="1138605" cy="306000"/>
            </a:xfrm>
            <a:prstGeom prst="rect">
              <a:avLst/>
            </a:prstGeom>
          </p:spPr>
        </p:pic>
      </p:grpSp>
      <p:sp>
        <p:nvSpPr>
          <p:cNvPr id="3" name="标题 2">
            <a:extLst>
              <a:ext uri="{FF2B5EF4-FFF2-40B4-BE49-F238E27FC236}">
                <a16:creationId xmlns:a16="http://schemas.microsoft.com/office/drawing/2014/main" id="{A31EC4DF-8BC0-B422-9559-1DB4B86C8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8" y="-276064"/>
            <a:ext cx="7886700" cy="994172"/>
          </a:xfrm>
        </p:spPr>
        <p:txBody>
          <a:bodyPr>
            <a:normAutofit/>
          </a:bodyPr>
          <a:lstStyle>
            <a:lvl1pPr>
              <a:defRPr sz="2400" baseline="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8177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、空白模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8304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4FF54B7-3BDF-8166-3E73-C2237E325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8F048-EB13-4A5B-8FBA-CEEE3F2CF486}" type="datetime1">
              <a:rPr lang="en-US" smtClean="0"/>
              <a:t>3/10/2024</a:t>
            </a:fld>
            <a:endParaRPr 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B6935A6-4B62-FBD6-7E96-9BFF3FBFB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BDB349-3596-710A-30FB-2F0BAB0B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9EAFB-947A-43CB-A21E-D9CD00C86D9A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0" y="0"/>
            <a:ext cx="9132570" cy="462280"/>
            <a:chOff x="0" y="0"/>
            <a:chExt cx="14382" cy="728"/>
          </a:xfrm>
        </p:grpSpPr>
        <p:pic>
          <p:nvPicPr>
            <p:cNvPr id="9" name="图形 4"/>
            <p:cNvPicPr>
              <a:picLocks noChangeAspect="1"/>
            </p:cNvPicPr>
            <p:nvPr userDrawn="1">
              <p:custDataLst>
                <p:tags r:id="rId1"/>
              </p:custDataLst>
            </p:nvPr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0"/>
              <a:ext cx="14383" cy="729"/>
            </a:xfrm>
            <a:prstGeom prst="rect">
              <a:avLst/>
            </a:prstGeom>
          </p:spPr>
        </p:pic>
        <p:pic>
          <p:nvPicPr>
            <p:cNvPr id="10" name="图形 6"/>
            <p:cNvPicPr>
              <a:picLocks noChangeAspect="1"/>
            </p:cNvPicPr>
            <p:nvPr userDrawn="1">
              <p:custDataLst>
                <p:tags r:id="rId2"/>
              </p:custDataLst>
            </p:nvPr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2643" y="146"/>
              <a:ext cx="1590" cy="4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7964525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、底图模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9"/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0" y="0"/>
            <a:ext cx="9144000" cy="5145578"/>
          </a:xfrm>
          <a:prstGeom prst="rect">
            <a:avLst/>
          </a:prstGeom>
          <a:ln>
            <a:solidFill>
              <a:srgbClr val="E9F0F3"/>
            </a:solidFill>
          </a:ln>
        </p:spPr>
      </p:pic>
      <p:grpSp>
        <p:nvGrpSpPr>
          <p:cNvPr id="2" name="组合 1"/>
          <p:cNvGrpSpPr/>
          <p:nvPr userDrawn="1"/>
        </p:nvGrpSpPr>
        <p:grpSpPr>
          <a:xfrm>
            <a:off x="0" y="0"/>
            <a:ext cx="9148330" cy="442044"/>
            <a:chOff x="-4330" y="0"/>
            <a:chExt cx="9148330" cy="442044"/>
          </a:xfrm>
        </p:grpSpPr>
        <p:sp>
          <p:nvSpPr>
            <p:cNvPr id="3" name="任意多边形: 形状 2"/>
            <p:cNvSpPr/>
            <p:nvPr/>
          </p:nvSpPr>
          <p:spPr>
            <a:xfrm>
              <a:off x="-4330" y="0"/>
              <a:ext cx="9148330" cy="442044"/>
            </a:xfrm>
            <a:custGeom>
              <a:avLst/>
              <a:gdLst>
                <a:gd name="connsiteX0" fmla="*/ 7689493 w 9148330"/>
                <a:gd name="connsiteY0" fmla="*/ 130410 h 442044"/>
                <a:gd name="connsiteX1" fmla="*/ 7631038 w 9148330"/>
                <a:gd name="connsiteY1" fmla="*/ 278268 h 442044"/>
                <a:gd name="connsiteX2" fmla="*/ 7433384 w 9148330"/>
                <a:gd name="connsiteY2" fmla="*/ 408678 h 442044"/>
                <a:gd name="connsiteX3" fmla="*/ 0 w 9148330"/>
                <a:gd name="connsiteY3" fmla="*/ 408678 h 442044"/>
                <a:gd name="connsiteX4" fmla="*/ 0 w 9148330"/>
                <a:gd name="connsiteY4" fmla="*/ 442045 h 442044"/>
                <a:gd name="connsiteX5" fmla="*/ 7763231 w 9148330"/>
                <a:gd name="connsiteY5" fmla="*/ 442045 h 442044"/>
                <a:gd name="connsiteX6" fmla="*/ 9148330 w 9148330"/>
                <a:gd name="connsiteY6" fmla="*/ 442045 h 442044"/>
                <a:gd name="connsiteX7" fmla="*/ 9148330 w 9148330"/>
                <a:gd name="connsiteY7" fmla="*/ 408678 h 442044"/>
                <a:gd name="connsiteX8" fmla="*/ 9148330 w 9148330"/>
                <a:gd name="connsiteY8" fmla="*/ 0 h 442044"/>
                <a:gd name="connsiteX9" fmla="*/ 7887146 w 9148330"/>
                <a:gd name="connsiteY9" fmla="*/ 0 h 442044"/>
                <a:gd name="connsiteX10" fmla="*/ 7689493 w 9148330"/>
                <a:gd name="connsiteY10" fmla="*/ 130410 h 442044"/>
                <a:gd name="connsiteX11" fmla="*/ 7689493 w 9148330"/>
                <a:gd name="connsiteY11" fmla="*/ 130410 h 442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148330" h="442044">
                  <a:moveTo>
                    <a:pt x="7689493" y="130410"/>
                  </a:moveTo>
                  <a:lnTo>
                    <a:pt x="7631038" y="278268"/>
                  </a:lnTo>
                  <a:cubicBezTo>
                    <a:pt x="7599963" y="356845"/>
                    <a:pt x="7521259" y="408678"/>
                    <a:pt x="7433384" y="408678"/>
                  </a:cubicBezTo>
                  <a:lnTo>
                    <a:pt x="0" y="408678"/>
                  </a:lnTo>
                  <a:lnTo>
                    <a:pt x="0" y="442045"/>
                  </a:lnTo>
                  <a:lnTo>
                    <a:pt x="7763231" y="442045"/>
                  </a:lnTo>
                  <a:lnTo>
                    <a:pt x="9148330" y="442045"/>
                  </a:lnTo>
                  <a:lnTo>
                    <a:pt x="9148330" y="408678"/>
                  </a:lnTo>
                  <a:lnTo>
                    <a:pt x="9148330" y="0"/>
                  </a:lnTo>
                  <a:lnTo>
                    <a:pt x="7887146" y="0"/>
                  </a:lnTo>
                  <a:cubicBezTo>
                    <a:pt x="7799145" y="0"/>
                    <a:pt x="7720440" y="51960"/>
                    <a:pt x="7689493" y="130410"/>
                  </a:cubicBezTo>
                  <a:lnTo>
                    <a:pt x="7689493" y="130410"/>
                  </a:lnTo>
                  <a:close/>
                </a:path>
              </a:pathLst>
            </a:custGeom>
            <a:solidFill>
              <a:schemeClr val="accent1"/>
            </a:solidFill>
            <a:ln w="127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思源黑体 CN Normal" panose="020B0400000000000000" pitchFamily="34" charset="-122"/>
              </a:endParaRPr>
            </a:p>
          </p:txBody>
        </p:sp>
        <p:pic>
          <p:nvPicPr>
            <p:cNvPr id="4" name="图形 3"/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884178" y="74134"/>
              <a:ext cx="1138605" cy="30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59753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2、无底图模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9148330" cy="442044"/>
            <a:chOff x="-4330" y="0"/>
            <a:chExt cx="9148330" cy="442044"/>
          </a:xfrm>
        </p:grpSpPr>
        <p:sp>
          <p:nvSpPr>
            <p:cNvPr id="4" name="任意多边形: 形状 3"/>
            <p:cNvSpPr/>
            <p:nvPr/>
          </p:nvSpPr>
          <p:spPr>
            <a:xfrm>
              <a:off x="-4330" y="0"/>
              <a:ext cx="9148330" cy="442044"/>
            </a:xfrm>
            <a:custGeom>
              <a:avLst/>
              <a:gdLst>
                <a:gd name="connsiteX0" fmla="*/ 7689493 w 9148330"/>
                <a:gd name="connsiteY0" fmla="*/ 130410 h 442044"/>
                <a:gd name="connsiteX1" fmla="*/ 7631038 w 9148330"/>
                <a:gd name="connsiteY1" fmla="*/ 278268 h 442044"/>
                <a:gd name="connsiteX2" fmla="*/ 7433384 w 9148330"/>
                <a:gd name="connsiteY2" fmla="*/ 408678 h 442044"/>
                <a:gd name="connsiteX3" fmla="*/ 0 w 9148330"/>
                <a:gd name="connsiteY3" fmla="*/ 408678 h 442044"/>
                <a:gd name="connsiteX4" fmla="*/ 0 w 9148330"/>
                <a:gd name="connsiteY4" fmla="*/ 442045 h 442044"/>
                <a:gd name="connsiteX5" fmla="*/ 7763231 w 9148330"/>
                <a:gd name="connsiteY5" fmla="*/ 442045 h 442044"/>
                <a:gd name="connsiteX6" fmla="*/ 9148330 w 9148330"/>
                <a:gd name="connsiteY6" fmla="*/ 442045 h 442044"/>
                <a:gd name="connsiteX7" fmla="*/ 9148330 w 9148330"/>
                <a:gd name="connsiteY7" fmla="*/ 408678 h 442044"/>
                <a:gd name="connsiteX8" fmla="*/ 9148330 w 9148330"/>
                <a:gd name="connsiteY8" fmla="*/ 0 h 442044"/>
                <a:gd name="connsiteX9" fmla="*/ 7887146 w 9148330"/>
                <a:gd name="connsiteY9" fmla="*/ 0 h 442044"/>
                <a:gd name="connsiteX10" fmla="*/ 7689493 w 9148330"/>
                <a:gd name="connsiteY10" fmla="*/ 130410 h 442044"/>
                <a:gd name="connsiteX11" fmla="*/ 7689493 w 9148330"/>
                <a:gd name="connsiteY11" fmla="*/ 130410 h 442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148330" h="442044">
                  <a:moveTo>
                    <a:pt x="7689493" y="130410"/>
                  </a:moveTo>
                  <a:lnTo>
                    <a:pt x="7631038" y="278268"/>
                  </a:lnTo>
                  <a:cubicBezTo>
                    <a:pt x="7599963" y="356845"/>
                    <a:pt x="7521259" y="408678"/>
                    <a:pt x="7433384" y="408678"/>
                  </a:cubicBezTo>
                  <a:lnTo>
                    <a:pt x="0" y="408678"/>
                  </a:lnTo>
                  <a:lnTo>
                    <a:pt x="0" y="442045"/>
                  </a:lnTo>
                  <a:lnTo>
                    <a:pt x="7763231" y="442045"/>
                  </a:lnTo>
                  <a:lnTo>
                    <a:pt x="9148330" y="442045"/>
                  </a:lnTo>
                  <a:lnTo>
                    <a:pt x="9148330" y="408678"/>
                  </a:lnTo>
                  <a:lnTo>
                    <a:pt x="9148330" y="0"/>
                  </a:lnTo>
                  <a:lnTo>
                    <a:pt x="7887146" y="0"/>
                  </a:lnTo>
                  <a:cubicBezTo>
                    <a:pt x="7799145" y="0"/>
                    <a:pt x="7720440" y="51960"/>
                    <a:pt x="7689493" y="130410"/>
                  </a:cubicBezTo>
                  <a:lnTo>
                    <a:pt x="7689493" y="130410"/>
                  </a:lnTo>
                  <a:close/>
                </a:path>
              </a:pathLst>
            </a:custGeom>
            <a:solidFill>
              <a:schemeClr val="accent1"/>
            </a:solidFill>
            <a:ln w="127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思源黑体 CN Normal" panose="020B0400000000000000" pitchFamily="34" charset="-122"/>
              </a:endParaRPr>
            </a:p>
          </p:txBody>
        </p:sp>
        <p:pic>
          <p:nvPicPr>
            <p:cNvPr id="5" name="图形 4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84178" y="74134"/>
              <a:ext cx="1138605" cy="30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22611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2A02CD5-2476-4E6F-A74F-A271CC41A5FD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24.3.10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6ECAE4F-60AB-41FD-8205-C85825DB2F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460932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、无底图模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9148330" cy="442044"/>
            <a:chOff x="-4330" y="0"/>
            <a:chExt cx="9148330" cy="442044"/>
          </a:xfrm>
        </p:grpSpPr>
        <p:sp>
          <p:nvSpPr>
            <p:cNvPr id="4" name="任意多边形: 形状 3"/>
            <p:cNvSpPr/>
            <p:nvPr/>
          </p:nvSpPr>
          <p:spPr>
            <a:xfrm>
              <a:off x="-4330" y="0"/>
              <a:ext cx="9148330" cy="442044"/>
            </a:xfrm>
            <a:custGeom>
              <a:avLst/>
              <a:gdLst>
                <a:gd name="connsiteX0" fmla="*/ 7689493 w 9148330"/>
                <a:gd name="connsiteY0" fmla="*/ 130410 h 442044"/>
                <a:gd name="connsiteX1" fmla="*/ 7631038 w 9148330"/>
                <a:gd name="connsiteY1" fmla="*/ 278268 h 442044"/>
                <a:gd name="connsiteX2" fmla="*/ 7433384 w 9148330"/>
                <a:gd name="connsiteY2" fmla="*/ 408678 h 442044"/>
                <a:gd name="connsiteX3" fmla="*/ 0 w 9148330"/>
                <a:gd name="connsiteY3" fmla="*/ 408678 h 442044"/>
                <a:gd name="connsiteX4" fmla="*/ 0 w 9148330"/>
                <a:gd name="connsiteY4" fmla="*/ 442045 h 442044"/>
                <a:gd name="connsiteX5" fmla="*/ 7763231 w 9148330"/>
                <a:gd name="connsiteY5" fmla="*/ 442045 h 442044"/>
                <a:gd name="connsiteX6" fmla="*/ 9148330 w 9148330"/>
                <a:gd name="connsiteY6" fmla="*/ 442045 h 442044"/>
                <a:gd name="connsiteX7" fmla="*/ 9148330 w 9148330"/>
                <a:gd name="connsiteY7" fmla="*/ 408678 h 442044"/>
                <a:gd name="connsiteX8" fmla="*/ 9148330 w 9148330"/>
                <a:gd name="connsiteY8" fmla="*/ 0 h 442044"/>
                <a:gd name="connsiteX9" fmla="*/ 7887146 w 9148330"/>
                <a:gd name="connsiteY9" fmla="*/ 0 h 442044"/>
                <a:gd name="connsiteX10" fmla="*/ 7689493 w 9148330"/>
                <a:gd name="connsiteY10" fmla="*/ 130410 h 442044"/>
                <a:gd name="connsiteX11" fmla="*/ 7689493 w 9148330"/>
                <a:gd name="connsiteY11" fmla="*/ 130410 h 442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148330" h="442044">
                  <a:moveTo>
                    <a:pt x="7689493" y="130410"/>
                  </a:moveTo>
                  <a:lnTo>
                    <a:pt x="7631038" y="278268"/>
                  </a:lnTo>
                  <a:cubicBezTo>
                    <a:pt x="7599963" y="356845"/>
                    <a:pt x="7521259" y="408678"/>
                    <a:pt x="7433384" y="408678"/>
                  </a:cubicBezTo>
                  <a:lnTo>
                    <a:pt x="0" y="408678"/>
                  </a:lnTo>
                  <a:lnTo>
                    <a:pt x="0" y="442045"/>
                  </a:lnTo>
                  <a:lnTo>
                    <a:pt x="7763231" y="442045"/>
                  </a:lnTo>
                  <a:lnTo>
                    <a:pt x="9148330" y="442045"/>
                  </a:lnTo>
                  <a:lnTo>
                    <a:pt x="9148330" y="408678"/>
                  </a:lnTo>
                  <a:lnTo>
                    <a:pt x="9148330" y="0"/>
                  </a:lnTo>
                  <a:lnTo>
                    <a:pt x="7887146" y="0"/>
                  </a:lnTo>
                  <a:cubicBezTo>
                    <a:pt x="7799145" y="0"/>
                    <a:pt x="7720440" y="51960"/>
                    <a:pt x="7689493" y="130410"/>
                  </a:cubicBezTo>
                  <a:lnTo>
                    <a:pt x="7689493" y="130410"/>
                  </a:lnTo>
                  <a:close/>
                </a:path>
              </a:pathLst>
            </a:custGeom>
            <a:solidFill>
              <a:schemeClr val="accent1"/>
            </a:solidFill>
            <a:ln w="127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思源黑体 CN Normal" panose="020B0400000000000000" pitchFamily="34" charset="-122"/>
              </a:endParaRPr>
            </a:p>
          </p:txBody>
        </p:sp>
        <p:pic>
          <p:nvPicPr>
            <p:cNvPr id="5" name="图形 4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84178" y="74134"/>
              <a:ext cx="1138605" cy="306000"/>
            </a:xfrm>
            <a:prstGeom prst="rect">
              <a:avLst/>
            </a:prstGeom>
          </p:spPr>
        </p:pic>
      </p:grpSp>
      <p:sp>
        <p:nvSpPr>
          <p:cNvPr id="3" name="标题 2">
            <a:extLst>
              <a:ext uri="{FF2B5EF4-FFF2-40B4-BE49-F238E27FC236}">
                <a16:creationId xmlns:a16="http://schemas.microsoft.com/office/drawing/2014/main" id="{B942F81F-5A37-EA90-9B12-8D533CE60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6064"/>
            <a:ext cx="7886700" cy="994172"/>
          </a:xfrm>
        </p:spPr>
        <p:txBody>
          <a:bodyPr>
            <a:normAutofit/>
          </a:bodyPr>
          <a:lstStyle>
            <a:lvl1pPr>
              <a:defRPr sz="2400" baseline="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A9AE2DB7-46AF-CF9B-E4AC-E1213A0D3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3D757-C8B4-4959-AEE0-F446A870BACE}" type="datetimeFigureOut">
              <a:rPr lang="en-US" smtClean="0"/>
              <a:t>3/10/2024</a:t>
            </a:fld>
            <a:endParaRPr lang="en-US" dirty="0"/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566FC845-6710-F9AE-D072-10DF30511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FE9E1397-782A-9D2A-D297-0147D5941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7F917-E97F-400E-A164-06A3F172E23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内容占位符 11">
            <a:extLst>
              <a:ext uri="{FF2B5EF4-FFF2-40B4-BE49-F238E27FC236}">
                <a16:creationId xmlns:a16="http://schemas.microsoft.com/office/drawing/2014/main" id="{4B43E4DC-B826-0D13-F045-3847FCA6535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4978" y="718108"/>
            <a:ext cx="7811722" cy="313946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、空白模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4FF54B7-3BDF-8166-3E73-C2237E325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8F048-EB13-4A5B-8FBA-CEEE3F2CF486}" type="datetime1">
              <a:rPr lang="en-US" smtClean="0"/>
              <a:t>3/10/2024</a:t>
            </a:fld>
            <a:endParaRPr 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B6935A6-4B62-FBD6-7E96-9BFF3FBFB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BDB349-3596-710A-30FB-2F0BAB0B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9EAFB-947A-43CB-A21E-D9CD00C86D9A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0" y="0"/>
            <a:ext cx="9132570" cy="462280"/>
            <a:chOff x="0" y="0"/>
            <a:chExt cx="14382" cy="728"/>
          </a:xfrm>
        </p:grpSpPr>
        <p:pic>
          <p:nvPicPr>
            <p:cNvPr id="9" name="图形 4"/>
            <p:cNvPicPr>
              <a:picLocks noChangeAspect="1"/>
            </p:cNvPicPr>
            <p:nvPr userDrawn="1">
              <p:custDataLst>
                <p:tags r:id="rId1"/>
              </p:custDataLst>
            </p:nvPr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0"/>
              <a:ext cx="14383" cy="729"/>
            </a:xfrm>
            <a:prstGeom prst="rect">
              <a:avLst/>
            </a:prstGeom>
          </p:spPr>
        </p:pic>
        <p:pic>
          <p:nvPicPr>
            <p:cNvPr id="10" name="图形 6"/>
            <p:cNvPicPr>
              <a:picLocks noChangeAspect="1"/>
            </p:cNvPicPr>
            <p:nvPr userDrawn="1">
              <p:custDataLst>
                <p:tags r:id="rId2"/>
              </p:custDataLst>
            </p:nvPr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2643" y="146"/>
              <a:ext cx="1590" cy="4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1943152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15E43C-2A0F-0EC8-0681-8EEBBD63E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8F048-EB13-4A5B-8FBA-CEEE3F2CF486}" type="datetime1">
              <a:rPr lang="en-US" smtClean="0"/>
              <a:t>3/10/2024</a:t>
            </a:fld>
            <a:endParaRPr 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AA6FEE4-23ED-261E-0C44-3478CF6DE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9E5187F-B390-938F-8F30-863763286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9EAFB-947A-43CB-A21E-D9CD00C86D9A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0" y="0"/>
            <a:ext cx="9132570" cy="462280"/>
            <a:chOff x="0" y="0"/>
            <a:chExt cx="14382" cy="728"/>
          </a:xfrm>
        </p:grpSpPr>
        <p:pic>
          <p:nvPicPr>
            <p:cNvPr id="9" name="图形 4"/>
            <p:cNvPicPr>
              <a:picLocks noChangeAspect="1"/>
            </p:cNvPicPr>
            <p:nvPr userDrawn="1">
              <p:custDataLst>
                <p:tags r:id="rId1"/>
              </p:custDataLst>
            </p:nvPr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0"/>
              <a:ext cx="14383" cy="729"/>
            </a:xfrm>
            <a:prstGeom prst="rect">
              <a:avLst/>
            </a:prstGeom>
          </p:spPr>
        </p:pic>
        <p:pic>
          <p:nvPicPr>
            <p:cNvPr id="10" name="图形 6"/>
            <p:cNvPicPr>
              <a:picLocks noChangeAspect="1"/>
            </p:cNvPicPr>
            <p:nvPr userDrawn="1">
              <p:custDataLst>
                <p:tags r:id="rId2"/>
              </p:custDataLst>
            </p:nvPr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2643" y="146"/>
              <a:ext cx="1590" cy="4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3883075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2A02CD5-2476-4E6F-A74F-A271CC41A5FD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24.3.10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6ECAE4F-60AB-41FD-8205-C85825DB2F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347614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01CC35-D66E-49F5-D66F-A15C4B9EE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8F048-EB13-4A5B-8FBA-CEEE3F2CF486}" type="datetime1">
              <a:rPr lang="en-US" smtClean="0"/>
              <a:t>3/10/2024</a:t>
            </a:fld>
            <a:endParaRPr 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17DE13E-83C9-6E8F-BF3E-401D6D34F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A49D2EE-6ECE-F4F4-5BC0-D2B00EED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9EAFB-947A-43CB-A21E-D9CD00C86D9A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0" y="0"/>
            <a:ext cx="9132570" cy="462280"/>
            <a:chOff x="0" y="0"/>
            <a:chExt cx="14382" cy="728"/>
          </a:xfrm>
        </p:grpSpPr>
        <p:pic>
          <p:nvPicPr>
            <p:cNvPr id="9" name="图形 4"/>
            <p:cNvPicPr>
              <a:picLocks noChangeAspect="1"/>
            </p:cNvPicPr>
            <p:nvPr userDrawn="1">
              <p:custDataLst>
                <p:tags r:id="rId1"/>
              </p:custDataLst>
            </p:nvPr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0"/>
              <a:ext cx="14383" cy="729"/>
            </a:xfrm>
            <a:prstGeom prst="rect">
              <a:avLst/>
            </a:prstGeom>
          </p:spPr>
        </p:pic>
        <p:pic>
          <p:nvPicPr>
            <p:cNvPr id="10" name="图形 6"/>
            <p:cNvPicPr>
              <a:picLocks noChangeAspect="1"/>
            </p:cNvPicPr>
            <p:nvPr userDrawn="1">
              <p:custDataLst>
                <p:tags r:id="rId2"/>
              </p:custDataLst>
            </p:nvPr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2643" y="146"/>
              <a:ext cx="1590" cy="4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7671431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、无底图模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9148330" cy="442044"/>
            <a:chOff x="-4330" y="0"/>
            <a:chExt cx="9148330" cy="442044"/>
          </a:xfrm>
        </p:grpSpPr>
        <p:sp>
          <p:nvSpPr>
            <p:cNvPr id="4" name="任意多边形: 形状 3"/>
            <p:cNvSpPr/>
            <p:nvPr/>
          </p:nvSpPr>
          <p:spPr>
            <a:xfrm>
              <a:off x="-4330" y="0"/>
              <a:ext cx="9148330" cy="442044"/>
            </a:xfrm>
            <a:custGeom>
              <a:avLst/>
              <a:gdLst>
                <a:gd name="connsiteX0" fmla="*/ 7689493 w 9148330"/>
                <a:gd name="connsiteY0" fmla="*/ 130410 h 442044"/>
                <a:gd name="connsiteX1" fmla="*/ 7631038 w 9148330"/>
                <a:gd name="connsiteY1" fmla="*/ 278268 h 442044"/>
                <a:gd name="connsiteX2" fmla="*/ 7433384 w 9148330"/>
                <a:gd name="connsiteY2" fmla="*/ 408678 h 442044"/>
                <a:gd name="connsiteX3" fmla="*/ 0 w 9148330"/>
                <a:gd name="connsiteY3" fmla="*/ 408678 h 442044"/>
                <a:gd name="connsiteX4" fmla="*/ 0 w 9148330"/>
                <a:gd name="connsiteY4" fmla="*/ 442045 h 442044"/>
                <a:gd name="connsiteX5" fmla="*/ 7763231 w 9148330"/>
                <a:gd name="connsiteY5" fmla="*/ 442045 h 442044"/>
                <a:gd name="connsiteX6" fmla="*/ 9148330 w 9148330"/>
                <a:gd name="connsiteY6" fmla="*/ 442045 h 442044"/>
                <a:gd name="connsiteX7" fmla="*/ 9148330 w 9148330"/>
                <a:gd name="connsiteY7" fmla="*/ 408678 h 442044"/>
                <a:gd name="connsiteX8" fmla="*/ 9148330 w 9148330"/>
                <a:gd name="connsiteY8" fmla="*/ 0 h 442044"/>
                <a:gd name="connsiteX9" fmla="*/ 7887146 w 9148330"/>
                <a:gd name="connsiteY9" fmla="*/ 0 h 442044"/>
                <a:gd name="connsiteX10" fmla="*/ 7689493 w 9148330"/>
                <a:gd name="connsiteY10" fmla="*/ 130410 h 442044"/>
                <a:gd name="connsiteX11" fmla="*/ 7689493 w 9148330"/>
                <a:gd name="connsiteY11" fmla="*/ 130410 h 442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148330" h="442044">
                  <a:moveTo>
                    <a:pt x="7689493" y="130410"/>
                  </a:moveTo>
                  <a:lnTo>
                    <a:pt x="7631038" y="278268"/>
                  </a:lnTo>
                  <a:cubicBezTo>
                    <a:pt x="7599963" y="356845"/>
                    <a:pt x="7521259" y="408678"/>
                    <a:pt x="7433384" y="408678"/>
                  </a:cubicBezTo>
                  <a:lnTo>
                    <a:pt x="0" y="408678"/>
                  </a:lnTo>
                  <a:lnTo>
                    <a:pt x="0" y="442045"/>
                  </a:lnTo>
                  <a:lnTo>
                    <a:pt x="7763231" y="442045"/>
                  </a:lnTo>
                  <a:lnTo>
                    <a:pt x="9148330" y="442045"/>
                  </a:lnTo>
                  <a:lnTo>
                    <a:pt x="9148330" y="408678"/>
                  </a:lnTo>
                  <a:lnTo>
                    <a:pt x="9148330" y="0"/>
                  </a:lnTo>
                  <a:lnTo>
                    <a:pt x="7887146" y="0"/>
                  </a:lnTo>
                  <a:cubicBezTo>
                    <a:pt x="7799145" y="0"/>
                    <a:pt x="7720440" y="51960"/>
                    <a:pt x="7689493" y="130410"/>
                  </a:cubicBezTo>
                  <a:lnTo>
                    <a:pt x="7689493" y="130410"/>
                  </a:lnTo>
                  <a:close/>
                </a:path>
              </a:pathLst>
            </a:custGeom>
            <a:solidFill>
              <a:schemeClr val="accent1"/>
            </a:solidFill>
            <a:ln w="127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思源黑体 CN Normal" panose="020B0400000000000000" pitchFamily="34" charset="-122"/>
              </a:endParaRPr>
            </a:p>
          </p:txBody>
        </p:sp>
        <p:pic>
          <p:nvPicPr>
            <p:cNvPr id="5" name="图形 4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84178" y="74134"/>
              <a:ext cx="1138605" cy="306000"/>
            </a:xfrm>
            <a:prstGeom prst="rect">
              <a:avLst/>
            </a:prstGeom>
          </p:spPr>
        </p:pic>
      </p:grpSp>
      <p:sp>
        <p:nvSpPr>
          <p:cNvPr id="3" name="标题 2">
            <a:extLst>
              <a:ext uri="{FF2B5EF4-FFF2-40B4-BE49-F238E27FC236}">
                <a16:creationId xmlns:a16="http://schemas.microsoft.com/office/drawing/2014/main" id="{A31EC4DF-8BC0-B422-9559-1DB4B86C8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8" y="-276064"/>
            <a:ext cx="7886700" cy="994172"/>
          </a:xfrm>
        </p:spPr>
        <p:txBody>
          <a:bodyPr>
            <a:normAutofit/>
          </a:bodyPr>
          <a:lstStyle>
            <a:lvl1pPr>
              <a:defRPr sz="2400" baseline="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255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2A02CD5-2476-4E6F-A74F-A271CC41A5FD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24.3.10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6ECAE4F-60AB-41FD-8205-C85825DB2F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211675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思源黑体 CN Normal" panose="020B0400000000000000" pitchFamily="34" charset="-122"/>
              </a:defRPr>
            </a:lvl1pPr>
          </a:lstStyle>
          <a:p>
            <a:fld id="{2DC3D757-C8B4-4959-AEE0-F446A870BACE}" type="datetimeFigureOut">
              <a:rPr lang="en-US" smtClean="0"/>
              <a:t>3/10/2024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思源黑体 CN Normal" panose="020B0400000000000000" pitchFamily="34" charset="-122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思源黑体 CN Normal" panose="020B0400000000000000" pitchFamily="34" charset="-122"/>
              </a:defRPr>
            </a:lvl1pPr>
          </a:lstStyle>
          <a:p>
            <a:fld id="{B697F917-E97F-400E-A164-06A3F172E23D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74" r:id="rId6"/>
    <p:sldLayoutId id="2147483675" r:id="rId7"/>
    <p:sldLayoutId id="2147483682" r:id="rId8"/>
    <p:sldLayoutId id="2147483684" r:id="rId9"/>
    <p:sldLayoutId id="2147483685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C00000"/>
          </a:solidFill>
          <a:latin typeface="思源黑体 CN Normal" panose="020B0400000000000000" pitchFamily="34" charset="-122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思源黑体 CN Normal" panose="020B0400000000000000" pitchFamily="34" charset="-122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Normal" panose="020B0400000000000000" pitchFamily="34" charset="-122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思源黑体 CN Normal" panose="020B0400000000000000" pitchFamily="34" charset="-122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思源黑体 CN Normal" panose="020B0400000000000000" pitchFamily="34" charset="-122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思源黑体 CN Normal" panose="020B0400000000000000" pitchFamily="34" charset="-122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思源黑体 CN Normal" panose="020B0400000000000000" pitchFamily="34" charset="-122"/>
              </a:defRPr>
            </a:lvl1pPr>
          </a:lstStyle>
          <a:p>
            <a:fld id="{2DC3D757-C8B4-4959-AEE0-F446A870BACE}" type="datetimeFigureOut">
              <a:rPr lang="en-US" smtClean="0"/>
              <a:t>3/10/2024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思源黑体 CN Normal" panose="020B0400000000000000" pitchFamily="34" charset="-122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思源黑体 CN Normal" panose="020B0400000000000000" pitchFamily="34" charset="-122"/>
              </a:defRPr>
            </a:lvl1pPr>
          </a:lstStyle>
          <a:p>
            <a:fld id="{B697F917-E97F-400E-A164-06A3F172E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482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7" r:id="rId4"/>
    <p:sldLayoutId id="2147483679" r:id="rId5"/>
    <p:sldLayoutId id="2147483681" r:id="rId6"/>
    <p:sldLayoutId id="2147483683" r:id="rId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C00000"/>
          </a:solidFill>
          <a:latin typeface="思源黑体 CN Normal" panose="020B0400000000000000" pitchFamily="34" charset="-122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思源黑体 CN Normal" panose="020B0400000000000000" pitchFamily="34" charset="-122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Normal" panose="020B0400000000000000" pitchFamily="34" charset="-122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思源黑体 CN Normal" panose="020B0400000000000000" pitchFamily="34" charset="-122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思源黑体 CN Normal" panose="020B0400000000000000" pitchFamily="34" charset="-122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思源黑体 CN Normal" panose="020B0400000000000000" pitchFamily="34" charset="-122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tags" Target="../tags/tag26.xml"/><Relationship Id="rId18" Type="http://schemas.openxmlformats.org/officeDocument/2006/relationships/slideLayout" Target="../slideLayouts/slideLayout9.xml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tags" Target="../tags/tag25.xml"/><Relationship Id="rId17" Type="http://schemas.openxmlformats.org/officeDocument/2006/relationships/tags" Target="../tags/tag30.xml"/><Relationship Id="rId2" Type="http://schemas.openxmlformats.org/officeDocument/2006/relationships/tags" Target="../tags/tag15.xml"/><Relationship Id="rId16" Type="http://schemas.openxmlformats.org/officeDocument/2006/relationships/tags" Target="../tags/tag29.xml"/><Relationship Id="rId20" Type="http://schemas.openxmlformats.org/officeDocument/2006/relationships/image" Target="../media/image44.png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tags" Target="../tags/tag24.xml"/><Relationship Id="rId5" Type="http://schemas.openxmlformats.org/officeDocument/2006/relationships/tags" Target="../tags/tag18.xml"/><Relationship Id="rId15" Type="http://schemas.openxmlformats.org/officeDocument/2006/relationships/tags" Target="../tags/tag28.xml"/><Relationship Id="rId10" Type="http://schemas.openxmlformats.org/officeDocument/2006/relationships/tags" Target="../tags/tag23.xml"/><Relationship Id="rId19" Type="http://schemas.openxmlformats.org/officeDocument/2006/relationships/notesSlide" Target="../notesSlides/notesSlide3.xml"/><Relationship Id="rId4" Type="http://schemas.openxmlformats.org/officeDocument/2006/relationships/tags" Target="../tags/tag17.xml"/><Relationship Id="rId9" Type="http://schemas.openxmlformats.org/officeDocument/2006/relationships/tags" Target="../tags/tag22.xml"/><Relationship Id="rId14" Type="http://schemas.openxmlformats.org/officeDocument/2006/relationships/tags" Target="../tags/tag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7" Type="http://schemas.openxmlformats.org/officeDocument/2006/relationships/image" Target="../media/image48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0.xml"/><Relationship Id="rId4" Type="http://schemas.openxmlformats.org/officeDocument/2006/relationships/tags" Target="../tags/tag3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49.png"/><Relationship Id="rId5" Type="http://schemas.openxmlformats.org/officeDocument/2006/relationships/slideLayout" Target="../slideLayouts/slideLayout10.xml"/><Relationship Id="rId4" Type="http://schemas.openxmlformats.org/officeDocument/2006/relationships/tags" Target="../tags/tag3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Relationship Id="rId9" Type="http://schemas.openxmlformats.org/officeDocument/2006/relationships/image" Target="../media/image6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46.xml"/><Relationship Id="rId13" Type="http://schemas.openxmlformats.org/officeDocument/2006/relationships/slideLayout" Target="../slideLayouts/slideLayout17.xml"/><Relationship Id="rId18" Type="http://schemas.openxmlformats.org/officeDocument/2006/relationships/diagramQuickStyle" Target="../diagrams/quickStyle1.xml"/><Relationship Id="rId3" Type="http://schemas.openxmlformats.org/officeDocument/2006/relationships/tags" Target="../tags/tag41.xml"/><Relationship Id="rId7" Type="http://schemas.openxmlformats.org/officeDocument/2006/relationships/tags" Target="../tags/tag45.xml"/><Relationship Id="rId12" Type="http://schemas.openxmlformats.org/officeDocument/2006/relationships/tags" Target="../tags/tag50.xml"/><Relationship Id="rId17" Type="http://schemas.openxmlformats.org/officeDocument/2006/relationships/diagramLayout" Target="../diagrams/layout1.xml"/><Relationship Id="rId2" Type="http://schemas.openxmlformats.org/officeDocument/2006/relationships/tags" Target="../tags/tag40.xml"/><Relationship Id="rId16" Type="http://schemas.openxmlformats.org/officeDocument/2006/relationships/diagramData" Target="../diagrams/data1.xml"/><Relationship Id="rId20" Type="http://schemas.microsoft.com/office/2007/relationships/diagramDrawing" Target="../diagrams/drawing1.xml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11" Type="http://schemas.openxmlformats.org/officeDocument/2006/relationships/tags" Target="../tags/tag49.xml"/><Relationship Id="rId5" Type="http://schemas.openxmlformats.org/officeDocument/2006/relationships/tags" Target="../tags/tag43.xml"/><Relationship Id="rId15" Type="http://schemas.openxmlformats.org/officeDocument/2006/relationships/image" Target="../media/image65.jpeg"/><Relationship Id="rId10" Type="http://schemas.openxmlformats.org/officeDocument/2006/relationships/tags" Target="../tags/tag48.xml"/><Relationship Id="rId19" Type="http://schemas.openxmlformats.org/officeDocument/2006/relationships/diagramColors" Target="../diagrams/colors1.xml"/><Relationship Id="rId4" Type="http://schemas.openxmlformats.org/officeDocument/2006/relationships/tags" Target="../tags/tag42.xml"/><Relationship Id="rId9" Type="http://schemas.openxmlformats.org/officeDocument/2006/relationships/tags" Target="../tags/tag47.xml"/><Relationship Id="rId1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10" Type="http://schemas.openxmlformats.org/officeDocument/2006/relationships/image" Target="../media/image74.png"/><Relationship Id="rId4" Type="http://schemas.openxmlformats.org/officeDocument/2006/relationships/image" Target="../media/image68.jpeg"/><Relationship Id="rId9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117" Type="http://schemas.openxmlformats.org/officeDocument/2006/relationships/tags" Target="../tags/tag167.xml"/><Relationship Id="rId21" Type="http://schemas.openxmlformats.org/officeDocument/2006/relationships/tags" Target="../tags/tag71.xml"/><Relationship Id="rId63" Type="http://schemas.openxmlformats.org/officeDocument/2006/relationships/tags" Target="../tags/tag113.xml"/><Relationship Id="rId159" Type="http://schemas.openxmlformats.org/officeDocument/2006/relationships/tags" Target="../tags/tag209.xml"/><Relationship Id="rId170" Type="http://schemas.openxmlformats.org/officeDocument/2006/relationships/tags" Target="../tags/tag220.xml"/><Relationship Id="rId226" Type="http://schemas.openxmlformats.org/officeDocument/2006/relationships/tags" Target="../tags/tag276.xml"/><Relationship Id="rId107" Type="http://schemas.openxmlformats.org/officeDocument/2006/relationships/tags" Target="../tags/tag157.xml"/><Relationship Id="rId11" Type="http://schemas.openxmlformats.org/officeDocument/2006/relationships/tags" Target="../tags/tag61.xml"/><Relationship Id="rId32" Type="http://schemas.openxmlformats.org/officeDocument/2006/relationships/tags" Target="../tags/tag82.xml"/><Relationship Id="rId53" Type="http://schemas.openxmlformats.org/officeDocument/2006/relationships/tags" Target="../tags/tag103.xml"/><Relationship Id="rId74" Type="http://schemas.openxmlformats.org/officeDocument/2006/relationships/tags" Target="../tags/tag124.xml"/><Relationship Id="rId128" Type="http://schemas.openxmlformats.org/officeDocument/2006/relationships/tags" Target="../tags/tag178.xml"/><Relationship Id="rId149" Type="http://schemas.openxmlformats.org/officeDocument/2006/relationships/tags" Target="../tags/tag199.xml"/><Relationship Id="rId5" Type="http://schemas.openxmlformats.org/officeDocument/2006/relationships/tags" Target="../tags/tag55.xml"/><Relationship Id="rId95" Type="http://schemas.openxmlformats.org/officeDocument/2006/relationships/tags" Target="../tags/tag145.xml"/><Relationship Id="rId160" Type="http://schemas.openxmlformats.org/officeDocument/2006/relationships/tags" Target="../tags/tag210.xml"/><Relationship Id="rId181" Type="http://schemas.openxmlformats.org/officeDocument/2006/relationships/tags" Target="../tags/tag231.xml"/><Relationship Id="rId216" Type="http://schemas.openxmlformats.org/officeDocument/2006/relationships/tags" Target="../tags/tag266.xml"/><Relationship Id="rId237" Type="http://schemas.openxmlformats.org/officeDocument/2006/relationships/tags" Target="../tags/tag287.xml"/><Relationship Id="rId258" Type="http://schemas.openxmlformats.org/officeDocument/2006/relationships/tags" Target="../tags/tag308.xml"/><Relationship Id="rId22" Type="http://schemas.openxmlformats.org/officeDocument/2006/relationships/tags" Target="../tags/tag72.xml"/><Relationship Id="rId43" Type="http://schemas.openxmlformats.org/officeDocument/2006/relationships/tags" Target="../tags/tag93.xml"/><Relationship Id="rId64" Type="http://schemas.openxmlformats.org/officeDocument/2006/relationships/tags" Target="../tags/tag114.xml"/><Relationship Id="rId118" Type="http://schemas.openxmlformats.org/officeDocument/2006/relationships/tags" Target="../tags/tag168.xml"/><Relationship Id="rId139" Type="http://schemas.openxmlformats.org/officeDocument/2006/relationships/tags" Target="../tags/tag189.xml"/><Relationship Id="rId85" Type="http://schemas.openxmlformats.org/officeDocument/2006/relationships/tags" Target="../tags/tag135.xml"/><Relationship Id="rId150" Type="http://schemas.openxmlformats.org/officeDocument/2006/relationships/tags" Target="../tags/tag200.xml"/><Relationship Id="rId171" Type="http://schemas.openxmlformats.org/officeDocument/2006/relationships/tags" Target="../tags/tag221.xml"/><Relationship Id="rId192" Type="http://schemas.openxmlformats.org/officeDocument/2006/relationships/tags" Target="../tags/tag242.xml"/><Relationship Id="rId206" Type="http://schemas.openxmlformats.org/officeDocument/2006/relationships/tags" Target="../tags/tag256.xml"/><Relationship Id="rId227" Type="http://schemas.openxmlformats.org/officeDocument/2006/relationships/tags" Target="../tags/tag277.xml"/><Relationship Id="rId248" Type="http://schemas.openxmlformats.org/officeDocument/2006/relationships/tags" Target="../tags/tag298.xml"/><Relationship Id="rId12" Type="http://schemas.openxmlformats.org/officeDocument/2006/relationships/tags" Target="../tags/tag62.xml"/><Relationship Id="rId33" Type="http://schemas.openxmlformats.org/officeDocument/2006/relationships/tags" Target="../tags/tag83.xml"/><Relationship Id="rId108" Type="http://schemas.openxmlformats.org/officeDocument/2006/relationships/tags" Target="../tags/tag158.xml"/><Relationship Id="rId129" Type="http://schemas.openxmlformats.org/officeDocument/2006/relationships/tags" Target="../tags/tag179.xml"/><Relationship Id="rId54" Type="http://schemas.openxmlformats.org/officeDocument/2006/relationships/tags" Target="../tags/tag104.xml"/><Relationship Id="rId75" Type="http://schemas.openxmlformats.org/officeDocument/2006/relationships/tags" Target="../tags/tag125.xml"/><Relationship Id="rId96" Type="http://schemas.openxmlformats.org/officeDocument/2006/relationships/tags" Target="../tags/tag146.xml"/><Relationship Id="rId140" Type="http://schemas.openxmlformats.org/officeDocument/2006/relationships/tags" Target="../tags/tag190.xml"/><Relationship Id="rId161" Type="http://schemas.openxmlformats.org/officeDocument/2006/relationships/tags" Target="../tags/tag211.xml"/><Relationship Id="rId182" Type="http://schemas.openxmlformats.org/officeDocument/2006/relationships/tags" Target="../tags/tag232.xml"/><Relationship Id="rId217" Type="http://schemas.openxmlformats.org/officeDocument/2006/relationships/tags" Target="../tags/tag267.xml"/><Relationship Id="rId6" Type="http://schemas.openxmlformats.org/officeDocument/2006/relationships/tags" Target="../tags/tag56.xml"/><Relationship Id="rId238" Type="http://schemas.openxmlformats.org/officeDocument/2006/relationships/tags" Target="../tags/tag288.xml"/><Relationship Id="rId259" Type="http://schemas.openxmlformats.org/officeDocument/2006/relationships/tags" Target="../tags/tag309.xml"/><Relationship Id="rId23" Type="http://schemas.openxmlformats.org/officeDocument/2006/relationships/tags" Target="../tags/tag73.xml"/><Relationship Id="rId119" Type="http://schemas.openxmlformats.org/officeDocument/2006/relationships/tags" Target="../tags/tag169.xml"/><Relationship Id="rId44" Type="http://schemas.openxmlformats.org/officeDocument/2006/relationships/tags" Target="../tags/tag94.xml"/><Relationship Id="rId65" Type="http://schemas.openxmlformats.org/officeDocument/2006/relationships/tags" Target="../tags/tag115.xml"/><Relationship Id="rId86" Type="http://schemas.openxmlformats.org/officeDocument/2006/relationships/tags" Target="../tags/tag136.xml"/><Relationship Id="rId130" Type="http://schemas.openxmlformats.org/officeDocument/2006/relationships/tags" Target="../tags/tag180.xml"/><Relationship Id="rId151" Type="http://schemas.openxmlformats.org/officeDocument/2006/relationships/tags" Target="../tags/tag201.xml"/><Relationship Id="rId172" Type="http://schemas.openxmlformats.org/officeDocument/2006/relationships/tags" Target="../tags/tag222.xml"/><Relationship Id="rId193" Type="http://schemas.openxmlformats.org/officeDocument/2006/relationships/tags" Target="../tags/tag243.xml"/><Relationship Id="rId207" Type="http://schemas.openxmlformats.org/officeDocument/2006/relationships/tags" Target="../tags/tag257.xml"/><Relationship Id="rId228" Type="http://schemas.openxmlformats.org/officeDocument/2006/relationships/tags" Target="../tags/tag278.xml"/><Relationship Id="rId249" Type="http://schemas.openxmlformats.org/officeDocument/2006/relationships/tags" Target="../tags/tag299.xml"/><Relationship Id="rId13" Type="http://schemas.openxmlformats.org/officeDocument/2006/relationships/tags" Target="../tags/tag63.xml"/><Relationship Id="rId109" Type="http://schemas.openxmlformats.org/officeDocument/2006/relationships/tags" Target="../tags/tag159.xml"/><Relationship Id="rId260" Type="http://schemas.openxmlformats.org/officeDocument/2006/relationships/tags" Target="../tags/tag310.xml"/><Relationship Id="rId34" Type="http://schemas.openxmlformats.org/officeDocument/2006/relationships/tags" Target="../tags/tag84.xml"/><Relationship Id="rId55" Type="http://schemas.openxmlformats.org/officeDocument/2006/relationships/tags" Target="../tags/tag105.xml"/><Relationship Id="rId76" Type="http://schemas.openxmlformats.org/officeDocument/2006/relationships/tags" Target="../tags/tag126.xml"/><Relationship Id="rId97" Type="http://schemas.openxmlformats.org/officeDocument/2006/relationships/tags" Target="../tags/tag147.xml"/><Relationship Id="rId120" Type="http://schemas.openxmlformats.org/officeDocument/2006/relationships/tags" Target="../tags/tag170.xml"/><Relationship Id="rId141" Type="http://schemas.openxmlformats.org/officeDocument/2006/relationships/tags" Target="../tags/tag191.xml"/><Relationship Id="rId7" Type="http://schemas.openxmlformats.org/officeDocument/2006/relationships/tags" Target="../tags/tag57.xml"/><Relationship Id="rId162" Type="http://schemas.openxmlformats.org/officeDocument/2006/relationships/tags" Target="../tags/tag212.xml"/><Relationship Id="rId183" Type="http://schemas.openxmlformats.org/officeDocument/2006/relationships/tags" Target="../tags/tag233.xml"/><Relationship Id="rId218" Type="http://schemas.openxmlformats.org/officeDocument/2006/relationships/tags" Target="../tags/tag268.xml"/><Relationship Id="rId239" Type="http://schemas.openxmlformats.org/officeDocument/2006/relationships/tags" Target="../tags/tag289.xml"/><Relationship Id="rId250" Type="http://schemas.openxmlformats.org/officeDocument/2006/relationships/tags" Target="../tags/tag300.xml"/><Relationship Id="rId24" Type="http://schemas.openxmlformats.org/officeDocument/2006/relationships/tags" Target="../tags/tag74.xml"/><Relationship Id="rId45" Type="http://schemas.openxmlformats.org/officeDocument/2006/relationships/tags" Target="../tags/tag95.xml"/><Relationship Id="rId66" Type="http://schemas.openxmlformats.org/officeDocument/2006/relationships/tags" Target="../tags/tag116.xml"/><Relationship Id="rId87" Type="http://schemas.openxmlformats.org/officeDocument/2006/relationships/tags" Target="../tags/tag137.xml"/><Relationship Id="rId110" Type="http://schemas.openxmlformats.org/officeDocument/2006/relationships/tags" Target="../tags/tag160.xml"/><Relationship Id="rId131" Type="http://schemas.openxmlformats.org/officeDocument/2006/relationships/tags" Target="../tags/tag181.xml"/><Relationship Id="rId152" Type="http://schemas.openxmlformats.org/officeDocument/2006/relationships/tags" Target="../tags/tag202.xml"/><Relationship Id="rId173" Type="http://schemas.openxmlformats.org/officeDocument/2006/relationships/tags" Target="../tags/tag223.xml"/><Relationship Id="rId194" Type="http://schemas.openxmlformats.org/officeDocument/2006/relationships/tags" Target="../tags/tag244.xml"/><Relationship Id="rId208" Type="http://schemas.openxmlformats.org/officeDocument/2006/relationships/tags" Target="../tags/tag258.xml"/><Relationship Id="rId229" Type="http://schemas.openxmlformats.org/officeDocument/2006/relationships/tags" Target="../tags/tag279.xml"/><Relationship Id="rId240" Type="http://schemas.openxmlformats.org/officeDocument/2006/relationships/tags" Target="../tags/tag290.xml"/><Relationship Id="rId261" Type="http://schemas.openxmlformats.org/officeDocument/2006/relationships/tags" Target="../tags/tag311.xml"/><Relationship Id="rId14" Type="http://schemas.openxmlformats.org/officeDocument/2006/relationships/tags" Target="../tags/tag64.xml"/><Relationship Id="rId35" Type="http://schemas.openxmlformats.org/officeDocument/2006/relationships/tags" Target="../tags/tag85.xml"/><Relationship Id="rId56" Type="http://schemas.openxmlformats.org/officeDocument/2006/relationships/tags" Target="../tags/tag106.xml"/><Relationship Id="rId77" Type="http://schemas.openxmlformats.org/officeDocument/2006/relationships/tags" Target="../tags/tag127.xml"/><Relationship Id="rId100" Type="http://schemas.openxmlformats.org/officeDocument/2006/relationships/tags" Target="../tags/tag150.xml"/><Relationship Id="rId8" Type="http://schemas.openxmlformats.org/officeDocument/2006/relationships/tags" Target="../tags/tag58.xml"/><Relationship Id="rId98" Type="http://schemas.openxmlformats.org/officeDocument/2006/relationships/tags" Target="../tags/tag148.xml"/><Relationship Id="rId121" Type="http://schemas.openxmlformats.org/officeDocument/2006/relationships/tags" Target="../tags/tag171.xml"/><Relationship Id="rId142" Type="http://schemas.openxmlformats.org/officeDocument/2006/relationships/tags" Target="../tags/tag192.xml"/><Relationship Id="rId163" Type="http://schemas.openxmlformats.org/officeDocument/2006/relationships/tags" Target="../tags/tag213.xml"/><Relationship Id="rId184" Type="http://schemas.openxmlformats.org/officeDocument/2006/relationships/tags" Target="../tags/tag234.xml"/><Relationship Id="rId219" Type="http://schemas.openxmlformats.org/officeDocument/2006/relationships/tags" Target="../tags/tag269.xml"/><Relationship Id="rId230" Type="http://schemas.openxmlformats.org/officeDocument/2006/relationships/tags" Target="../tags/tag280.xml"/><Relationship Id="rId251" Type="http://schemas.openxmlformats.org/officeDocument/2006/relationships/tags" Target="../tags/tag301.xml"/><Relationship Id="rId25" Type="http://schemas.openxmlformats.org/officeDocument/2006/relationships/tags" Target="../tags/tag75.xml"/><Relationship Id="rId46" Type="http://schemas.openxmlformats.org/officeDocument/2006/relationships/tags" Target="../tags/tag96.xml"/><Relationship Id="rId67" Type="http://schemas.openxmlformats.org/officeDocument/2006/relationships/tags" Target="../tags/tag117.xml"/><Relationship Id="rId88" Type="http://schemas.openxmlformats.org/officeDocument/2006/relationships/tags" Target="../tags/tag138.xml"/><Relationship Id="rId111" Type="http://schemas.openxmlformats.org/officeDocument/2006/relationships/tags" Target="../tags/tag161.xml"/><Relationship Id="rId132" Type="http://schemas.openxmlformats.org/officeDocument/2006/relationships/tags" Target="../tags/tag182.xml"/><Relationship Id="rId153" Type="http://schemas.openxmlformats.org/officeDocument/2006/relationships/tags" Target="../tags/tag203.xml"/><Relationship Id="rId174" Type="http://schemas.openxmlformats.org/officeDocument/2006/relationships/tags" Target="../tags/tag224.xml"/><Relationship Id="rId195" Type="http://schemas.openxmlformats.org/officeDocument/2006/relationships/tags" Target="../tags/tag245.xml"/><Relationship Id="rId209" Type="http://schemas.openxmlformats.org/officeDocument/2006/relationships/tags" Target="../tags/tag259.xml"/><Relationship Id="rId220" Type="http://schemas.openxmlformats.org/officeDocument/2006/relationships/tags" Target="../tags/tag270.xml"/><Relationship Id="rId241" Type="http://schemas.openxmlformats.org/officeDocument/2006/relationships/tags" Target="../tags/tag291.xml"/><Relationship Id="rId15" Type="http://schemas.openxmlformats.org/officeDocument/2006/relationships/tags" Target="../tags/tag65.xml"/><Relationship Id="rId36" Type="http://schemas.openxmlformats.org/officeDocument/2006/relationships/tags" Target="../tags/tag86.xml"/><Relationship Id="rId57" Type="http://schemas.openxmlformats.org/officeDocument/2006/relationships/tags" Target="../tags/tag107.xml"/><Relationship Id="rId262" Type="http://schemas.openxmlformats.org/officeDocument/2006/relationships/tags" Target="../tags/tag312.xml"/><Relationship Id="rId78" Type="http://schemas.openxmlformats.org/officeDocument/2006/relationships/tags" Target="../tags/tag128.xml"/><Relationship Id="rId99" Type="http://schemas.openxmlformats.org/officeDocument/2006/relationships/tags" Target="../tags/tag149.xml"/><Relationship Id="rId101" Type="http://schemas.openxmlformats.org/officeDocument/2006/relationships/tags" Target="../tags/tag151.xml"/><Relationship Id="rId122" Type="http://schemas.openxmlformats.org/officeDocument/2006/relationships/tags" Target="../tags/tag172.xml"/><Relationship Id="rId143" Type="http://schemas.openxmlformats.org/officeDocument/2006/relationships/tags" Target="../tags/tag193.xml"/><Relationship Id="rId164" Type="http://schemas.openxmlformats.org/officeDocument/2006/relationships/tags" Target="../tags/tag214.xml"/><Relationship Id="rId185" Type="http://schemas.openxmlformats.org/officeDocument/2006/relationships/tags" Target="../tags/tag235.xml"/><Relationship Id="rId9" Type="http://schemas.openxmlformats.org/officeDocument/2006/relationships/tags" Target="../tags/tag59.xml"/><Relationship Id="rId210" Type="http://schemas.openxmlformats.org/officeDocument/2006/relationships/tags" Target="../tags/tag260.xml"/><Relationship Id="rId26" Type="http://schemas.openxmlformats.org/officeDocument/2006/relationships/tags" Target="../tags/tag76.xml"/><Relationship Id="rId231" Type="http://schemas.openxmlformats.org/officeDocument/2006/relationships/tags" Target="../tags/tag281.xml"/><Relationship Id="rId252" Type="http://schemas.openxmlformats.org/officeDocument/2006/relationships/tags" Target="../tags/tag302.xml"/><Relationship Id="rId47" Type="http://schemas.openxmlformats.org/officeDocument/2006/relationships/tags" Target="../tags/tag97.xml"/><Relationship Id="rId68" Type="http://schemas.openxmlformats.org/officeDocument/2006/relationships/tags" Target="../tags/tag118.xml"/><Relationship Id="rId89" Type="http://schemas.openxmlformats.org/officeDocument/2006/relationships/tags" Target="../tags/tag139.xml"/><Relationship Id="rId112" Type="http://schemas.openxmlformats.org/officeDocument/2006/relationships/tags" Target="../tags/tag162.xml"/><Relationship Id="rId133" Type="http://schemas.openxmlformats.org/officeDocument/2006/relationships/tags" Target="../tags/tag183.xml"/><Relationship Id="rId154" Type="http://schemas.openxmlformats.org/officeDocument/2006/relationships/tags" Target="../tags/tag204.xml"/><Relationship Id="rId175" Type="http://schemas.openxmlformats.org/officeDocument/2006/relationships/tags" Target="../tags/tag225.xml"/><Relationship Id="rId196" Type="http://schemas.openxmlformats.org/officeDocument/2006/relationships/tags" Target="../tags/tag246.xml"/><Relationship Id="rId200" Type="http://schemas.openxmlformats.org/officeDocument/2006/relationships/tags" Target="../tags/tag250.xml"/><Relationship Id="rId16" Type="http://schemas.openxmlformats.org/officeDocument/2006/relationships/tags" Target="../tags/tag66.xml"/><Relationship Id="rId221" Type="http://schemas.openxmlformats.org/officeDocument/2006/relationships/tags" Target="../tags/tag271.xml"/><Relationship Id="rId242" Type="http://schemas.openxmlformats.org/officeDocument/2006/relationships/tags" Target="../tags/tag292.xml"/><Relationship Id="rId263" Type="http://schemas.openxmlformats.org/officeDocument/2006/relationships/tags" Target="../tags/tag313.xml"/><Relationship Id="rId37" Type="http://schemas.openxmlformats.org/officeDocument/2006/relationships/tags" Target="../tags/tag87.xml"/><Relationship Id="rId58" Type="http://schemas.openxmlformats.org/officeDocument/2006/relationships/tags" Target="../tags/tag108.xml"/><Relationship Id="rId79" Type="http://schemas.openxmlformats.org/officeDocument/2006/relationships/tags" Target="../tags/tag129.xml"/><Relationship Id="rId102" Type="http://schemas.openxmlformats.org/officeDocument/2006/relationships/tags" Target="../tags/tag152.xml"/><Relationship Id="rId123" Type="http://schemas.openxmlformats.org/officeDocument/2006/relationships/tags" Target="../tags/tag173.xml"/><Relationship Id="rId144" Type="http://schemas.openxmlformats.org/officeDocument/2006/relationships/tags" Target="../tags/tag194.xml"/><Relationship Id="rId90" Type="http://schemas.openxmlformats.org/officeDocument/2006/relationships/tags" Target="../tags/tag140.xml"/><Relationship Id="rId165" Type="http://schemas.openxmlformats.org/officeDocument/2006/relationships/tags" Target="../tags/tag215.xml"/><Relationship Id="rId186" Type="http://schemas.openxmlformats.org/officeDocument/2006/relationships/tags" Target="../tags/tag236.xml"/><Relationship Id="rId211" Type="http://schemas.openxmlformats.org/officeDocument/2006/relationships/tags" Target="../tags/tag261.xml"/><Relationship Id="rId232" Type="http://schemas.openxmlformats.org/officeDocument/2006/relationships/tags" Target="../tags/tag282.xml"/><Relationship Id="rId253" Type="http://schemas.openxmlformats.org/officeDocument/2006/relationships/tags" Target="../tags/tag303.xml"/><Relationship Id="rId27" Type="http://schemas.openxmlformats.org/officeDocument/2006/relationships/tags" Target="../tags/tag77.xml"/><Relationship Id="rId48" Type="http://schemas.openxmlformats.org/officeDocument/2006/relationships/tags" Target="../tags/tag98.xml"/><Relationship Id="rId69" Type="http://schemas.openxmlformats.org/officeDocument/2006/relationships/tags" Target="../tags/tag119.xml"/><Relationship Id="rId113" Type="http://schemas.openxmlformats.org/officeDocument/2006/relationships/tags" Target="../tags/tag163.xml"/><Relationship Id="rId134" Type="http://schemas.openxmlformats.org/officeDocument/2006/relationships/tags" Target="../tags/tag184.xml"/><Relationship Id="rId80" Type="http://schemas.openxmlformats.org/officeDocument/2006/relationships/tags" Target="../tags/tag130.xml"/><Relationship Id="rId155" Type="http://schemas.openxmlformats.org/officeDocument/2006/relationships/tags" Target="../tags/tag205.xml"/><Relationship Id="rId176" Type="http://schemas.openxmlformats.org/officeDocument/2006/relationships/tags" Target="../tags/tag226.xml"/><Relationship Id="rId197" Type="http://schemas.openxmlformats.org/officeDocument/2006/relationships/tags" Target="../tags/tag247.xml"/><Relationship Id="rId201" Type="http://schemas.openxmlformats.org/officeDocument/2006/relationships/tags" Target="../tags/tag251.xml"/><Relationship Id="rId222" Type="http://schemas.openxmlformats.org/officeDocument/2006/relationships/tags" Target="../tags/tag272.xml"/><Relationship Id="rId243" Type="http://schemas.openxmlformats.org/officeDocument/2006/relationships/tags" Target="../tags/tag293.xml"/><Relationship Id="rId264" Type="http://schemas.openxmlformats.org/officeDocument/2006/relationships/tags" Target="../tags/tag314.xml"/><Relationship Id="rId17" Type="http://schemas.openxmlformats.org/officeDocument/2006/relationships/tags" Target="../tags/tag67.xml"/><Relationship Id="rId38" Type="http://schemas.openxmlformats.org/officeDocument/2006/relationships/tags" Target="../tags/tag88.xml"/><Relationship Id="rId59" Type="http://schemas.openxmlformats.org/officeDocument/2006/relationships/tags" Target="../tags/tag109.xml"/><Relationship Id="rId103" Type="http://schemas.openxmlformats.org/officeDocument/2006/relationships/tags" Target="../tags/tag153.xml"/><Relationship Id="rId124" Type="http://schemas.openxmlformats.org/officeDocument/2006/relationships/tags" Target="../tags/tag174.xml"/><Relationship Id="rId70" Type="http://schemas.openxmlformats.org/officeDocument/2006/relationships/tags" Target="../tags/tag120.xml"/><Relationship Id="rId91" Type="http://schemas.openxmlformats.org/officeDocument/2006/relationships/tags" Target="../tags/tag141.xml"/><Relationship Id="rId145" Type="http://schemas.openxmlformats.org/officeDocument/2006/relationships/tags" Target="../tags/tag195.xml"/><Relationship Id="rId166" Type="http://schemas.openxmlformats.org/officeDocument/2006/relationships/tags" Target="../tags/tag216.xml"/><Relationship Id="rId187" Type="http://schemas.openxmlformats.org/officeDocument/2006/relationships/tags" Target="../tags/tag237.xml"/><Relationship Id="rId1" Type="http://schemas.openxmlformats.org/officeDocument/2006/relationships/tags" Target="../tags/tag51.xml"/><Relationship Id="rId212" Type="http://schemas.openxmlformats.org/officeDocument/2006/relationships/tags" Target="../tags/tag262.xml"/><Relationship Id="rId233" Type="http://schemas.openxmlformats.org/officeDocument/2006/relationships/tags" Target="../tags/tag283.xml"/><Relationship Id="rId254" Type="http://schemas.openxmlformats.org/officeDocument/2006/relationships/tags" Target="../tags/tag304.xml"/><Relationship Id="rId28" Type="http://schemas.openxmlformats.org/officeDocument/2006/relationships/tags" Target="../tags/tag78.xml"/><Relationship Id="rId49" Type="http://schemas.openxmlformats.org/officeDocument/2006/relationships/tags" Target="../tags/tag99.xml"/><Relationship Id="rId114" Type="http://schemas.openxmlformats.org/officeDocument/2006/relationships/tags" Target="../tags/tag164.xml"/><Relationship Id="rId60" Type="http://schemas.openxmlformats.org/officeDocument/2006/relationships/tags" Target="../tags/tag110.xml"/><Relationship Id="rId81" Type="http://schemas.openxmlformats.org/officeDocument/2006/relationships/tags" Target="../tags/tag131.xml"/><Relationship Id="rId135" Type="http://schemas.openxmlformats.org/officeDocument/2006/relationships/tags" Target="../tags/tag185.xml"/><Relationship Id="rId156" Type="http://schemas.openxmlformats.org/officeDocument/2006/relationships/tags" Target="../tags/tag206.xml"/><Relationship Id="rId177" Type="http://schemas.openxmlformats.org/officeDocument/2006/relationships/tags" Target="../tags/tag227.xml"/><Relationship Id="rId198" Type="http://schemas.openxmlformats.org/officeDocument/2006/relationships/tags" Target="../tags/tag248.xml"/><Relationship Id="rId202" Type="http://schemas.openxmlformats.org/officeDocument/2006/relationships/tags" Target="../tags/tag252.xml"/><Relationship Id="rId223" Type="http://schemas.openxmlformats.org/officeDocument/2006/relationships/tags" Target="../tags/tag273.xml"/><Relationship Id="rId244" Type="http://schemas.openxmlformats.org/officeDocument/2006/relationships/tags" Target="../tags/tag294.xml"/><Relationship Id="rId18" Type="http://schemas.openxmlformats.org/officeDocument/2006/relationships/tags" Target="../tags/tag68.xml"/><Relationship Id="rId39" Type="http://schemas.openxmlformats.org/officeDocument/2006/relationships/tags" Target="../tags/tag89.xml"/><Relationship Id="rId265" Type="http://schemas.openxmlformats.org/officeDocument/2006/relationships/slideLayout" Target="../slideLayouts/slideLayout8.xml"/><Relationship Id="rId50" Type="http://schemas.openxmlformats.org/officeDocument/2006/relationships/tags" Target="../tags/tag100.xml"/><Relationship Id="rId104" Type="http://schemas.openxmlformats.org/officeDocument/2006/relationships/tags" Target="../tags/tag154.xml"/><Relationship Id="rId125" Type="http://schemas.openxmlformats.org/officeDocument/2006/relationships/tags" Target="../tags/tag175.xml"/><Relationship Id="rId146" Type="http://schemas.openxmlformats.org/officeDocument/2006/relationships/tags" Target="../tags/tag196.xml"/><Relationship Id="rId167" Type="http://schemas.openxmlformats.org/officeDocument/2006/relationships/tags" Target="../tags/tag217.xml"/><Relationship Id="rId188" Type="http://schemas.openxmlformats.org/officeDocument/2006/relationships/tags" Target="../tags/tag238.xml"/><Relationship Id="rId71" Type="http://schemas.openxmlformats.org/officeDocument/2006/relationships/tags" Target="../tags/tag121.xml"/><Relationship Id="rId92" Type="http://schemas.openxmlformats.org/officeDocument/2006/relationships/tags" Target="../tags/tag142.xml"/><Relationship Id="rId213" Type="http://schemas.openxmlformats.org/officeDocument/2006/relationships/tags" Target="../tags/tag263.xml"/><Relationship Id="rId234" Type="http://schemas.openxmlformats.org/officeDocument/2006/relationships/tags" Target="../tags/tag284.xml"/><Relationship Id="rId2" Type="http://schemas.openxmlformats.org/officeDocument/2006/relationships/tags" Target="../tags/tag52.xml"/><Relationship Id="rId29" Type="http://schemas.openxmlformats.org/officeDocument/2006/relationships/tags" Target="../tags/tag79.xml"/><Relationship Id="rId255" Type="http://schemas.openxmlformats.org/officeDocument/2006/relationships/tags" Target="../tags/tag305.xml"/><Relationship Id="rId40" Type="http://schemas.openxmlformats.org/officeDocument/2006/relationships/tags" Target="../tags/tag90.xml"/><Relationship Id="rId115" Type="http://schemas.openxmlformats.org/officeDocument/2006/relationships/tags" Target="../tags/tag165.xml"/><Relationship Id="rId136" Type="http://schemas.openxmlformats.org/officeDocument/2006/relationships/tags" Target="../tags/tag186.xml"/><Relationship Id="rId157" Type="http://schemas.openxmlformats.org/officeDocument/2006/relationships/tags" Target="../tags/tag207.xml"/><Relationship Id="rId178" Type="http://schemas.openxmlformats.org/officeDocument/2006/relationships/tags" Target="../tags/tag228.xml"/><Relationship Id="rId61" Type="http://schemas.openxmlformats.org/officeDocument/2006/relationships/tags" Target="../tags/tag111.xml"/><Relationship Id="rId82" Type="http://schemas.openxmlformats.org/officeDocument/2006/relationships/tags" Target="../tags/tag132.xml"/><Relationship Id="rId199" Type="http://schemas.openxmlformats.org/officeDocument/2006/relationships/tags" Target="../tags/tag249.xml"/><Relationship Id="rId203" Type="http://schemas.openxmlformats.org/officeDocument/2006/relationships/tags" Target="../tags/tag253.xml"/><Relationship Id="rId19" Type="http://schemas.openxmlformats.org/officeDocument/2006/relationships/tags" Target="../tags/tag69.xml"/><Relationship Id="rId224" Type="http://schemas.openxmlformats.org/officeDocument/2006/relationships/tags" Target="../tags/tag274.xml"/><Relationship Id="rId245" Type="http://schemas.openxmlformats.org/officeDocument/2006/relationships/tags" Target="../tags/tag295.xml"/><Relationship Id="rId30" Type="http://schemas.openxmlformats.org/officeDocument/2006/relationships/tags" Target="../tags/tag80.xml"/><Relationship Id="rId105" Type="http://schemas.openxmlformats.org/officeDocument/2006/relationships/tags" Target="../tags/tag155.xml"/><Relationship Id="rId126" Type="http://schemas.openxmlformats.org/officeDocument/2006/relationships/tags" Target="../tags/tag176.xml"/><Relationship Id="rId147" Type="http://schemas.openxmlformats.org/officeDocument/2006/relationships/tags" Target="../tags/tag197.xml"/><Relationship Id="rId168" Type="http://schemas.openxmlformats.org/officeDocument/2006/relationships/tags" Target="../tags/tag218.xml"/><Relationship Id="rId51" Type="http://schemas.openxmlformats.org/officeDocument/2006/relationships/tags" Target="../tags/tag101.xml"/><Relationship Id="rId72" Type="http://schemas.openxmlformats.org/officeDocument/2006/relationships/tags" Target="../tags/tag122.xml"/><Relationship Id="rId93" Type="http://schemas.openxmlformats.org/officeDocument/2006/relationships/tags" Target="../tags/tag143.xml"/><Relationship Id="rId189" Type="http://schemas.openxmlformats.org/officeDocument/2006/relationships/tags" Target="../tags/tag239.xml"/><Relationship Id="rId3" Type="http://schemas.openxmlformats.org/officeDocument/2006/relationships/tags" Target="../tags/tag53.xml"/><Relationship Id="rId214" Type="http://schemas.openxmlformats.org/officeDocument/2006/relationships/tags" Target="../tags/tag264.xml"/><Relationship Id="rId235" Type="http://schemas.openxmlformats.org/officeDocument/2006/relationships/tags" Target="../tags/tag285.xml"/><Relationship Id="rId256" Type="http://schemas.openxmlformats.org/officeDocument/2006/relationships/tags" Target="../tags/tag306.xml"/><Relationship Id="rId116" Type="http://schemas.openxmlformats.org/officeDocument/2006/relationships/tags" Target="../tags/tag166.xml"/><Relationship Id="rId137" Type="http://schemas.openxmlformats.org/officeDocument/2006/relationships/tags" Target="../tags/tag187.xml"/><Relationship Id="rId158" Type="http://schemas.openxmlformats.org/officeDocument/2006/relationships/tags" Target="../tags/tag208.xml"/><Relationship Id="rId20" Type="http://schemas.openxmlformats.org/officeDocument/2006/relationships/tags" Target="../tags/tag70.xml"/><Relationship Id="rId41" Type="http://schemas.openxmlformats.org/officeDocument/2006/relationships/tags" Target="../tags/tag91.xml"/><Relationship Id="rId62" Type="http://schemas.openxmlformats.org/officeDocument/2006/relationships/tags" Target="../tags/tag112.xml"/><Relationship Id="rId83" Type="http://schemas.openxmlformats.org/officeDocument/2006/relationships/tags" Target="../tags/tag133.xml"/><Relationship Id="rId179" Type="http://schemas.openxmlformats.org/officeDocument/2006/relationships/tags" Target="../tags/tag229.xml"/><Relationship Id="rId190" Type="http://schemas.openxmlformats.org/officeDocument/2006/relationships/tags" Target="../tags/tag240.xml"/><Relationship Id="rId204" Type="http://schemas.openxmlformats.org/officeDocument/2006/relationships/tags" Target="../tags/tag254.xml"/><Relationship Id="rId225" Type="http://schemas.openxmlformats.org/officeDocument/2006/relationships/tags" Target="../tags/tag275.xml"/><Relationship Id="rId246" Type="http://schemas.openxmlformats.org/officeDocument/2006/relationships/tags" Target="../tags/tag296.xml"/><Relationship Id="rId106" Type="http://schemas.openxmlformats.org/officeDocument/2006/relationships/tags" Target="../tags/tag156.xml"/><Relationship Id="rId127" Type="http://schemas.openxmlformats.org/officeDocument/2006/relationships/tags" Target="../tags/tag177.xml"/><Relationship Id="rId10" Type="http://schemas.openxmlformats.org/officeDocument/2006/relationships/tags" Target="../tags/tag60.xml"/><Relationship Id="rId31" Type="http://schemas.openxmlformats.org/officeDocument/2006/relationships/tags" Target="../tags/tag81.xml"/><Relationship Id="rId52" Type="http://schemas.openxmlformats.org/officeDocument/2006/relationships/tags" Target="../tags/tag102.xml"/><Relationship Id="rId73" Type="http://schemas.openxmlformats.org/officeDocument/2006/relationships/tags" Target="../tags/tag123.xml"/><Relationship Id="rId94" Type="http://schemas.openxmlformats.org/officeDocument/2006/relationships/tags" Target="../tags/tag144.xml"/><Relationship Id="rId148" Type="http://schemas.openxmlformats.org/officeDocument/2006/relationships/tags" Target="../tags/tag198.xml"/><Relationship Id="rId169" Type="http://schemas.openxmlformats.org/officeDocument/2006/relationships/tags" Target="../tags/tag219.xml"/><Relationship Id="rId4" Type="http://schemas.openxmlformats.org/officeDocument/2006/relationships/tags" Target="../tags/tag54.xml"/><Relationship Id="rId180" Type="http://schemas.openxmlformats.org/officeDocument/2006/relationships/tags" Target="../tags/tag230.xml"/><Relationship Id="rId215" Type="http://schemas.openxmlformats.org/officeDocument/2006/relationships/tags" Target="../tags/tag265.xml"/><Relationship Id="rId236" Type="http://schemas.openxmlformats.org/officeDocument/2006/relationships/tags" Target="../tags/tag286.xml"/><Relationship Id="rId257" Type="http://schemas.openxmlformats.org/officeDocument/2006/relationships/tags" Target="../tags/tag307.xml"/><Relationship Id="rId42" Type="http://schemas.openxmlformats.org/officeDocument/2006/relationships/tags" Target="../tags/tag92.xml"/><Relationship Id="rId84" Type="http://schemas.openxmlformats.org/officeDocument/2006/relationships/tags" Target="../tags/tag134.xml"/><Relationship Id="rId138" Type="http://schemas.openxmlformats.org/officeDocument/2006/relationships/tags" Target="../tags/tag188.xml"/><Relationship Id="rId191" Type="http://schemas.openxmlformats.org/officeDocument/2006/relationships/tags" Target="../tags/tag241.xml"/><Relationship Id="rId205" Type="http://schemas.openxmlformats.org/officeDocument/2006/relationships/tags" Target="../tags/tag255.xml"/><Relationship Id="rId247" Type="http://schemas.openxmlformats.org/officeDocument/2006/relationships/tags" Target="../tags/tag297.xml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tags" Target="../tags/tag327.xml"/><Relationship Id="rId18" Type="http://schemas.openxmlformats.org/officeDocument/2006/relationships/tags" Target="../tags/tag332.xml"/><Relationship Id="rId26" Type="http://schemas.openxmlformats.org/officeDocument/2006/relationships/tags" Target="../tags/tag340.xml"/><Relationship Id="rId39" Type="http://schemas.openxmlformats.org/officeDocument/2006/relationships/tags" Target="../tags/tag353.xml"/><Relationship Id="rId21" Type="http://schemas.openxmlformats.org/officeDocument/2006/relationships/tags" Target="../tags/tag335.xml"/><Relationship Id="rId34" Type="http://schemas.openxmlformats.org/officeDocument/2006/relationships/tags" Target="../tags/tag348.xml"/><Relationship Id="rId42" Type="http://schemas.openxmlformats.org/officeDocument/2006/relationships/tags" Target="../tags/tag356.xml"/><Relationship Id="rId47" Type="http://schemas.openxmlformats.org/officeDocument/2006/relationships/tags" Target="../tags/tag361.xml"/><Relationship Id="rId50" Type="http://schemas.openxmlformats.org/officeDocument/2006/relationships/image" Target="../media/image75.png"/><Relationship Id="rId7" Type="http://schemas.openxmlformats.org/officeDocument/2006/relationships/tags" Target="../tags/tag321.xml"/><Relationship Id="rId2" Type="http://schemas.openxmlformats.org/officeDocument/2006/relationships/tags" Target="../tags/tag316.xml"/><Relationship Id="rId16" Type="http://schemas.openxmlformats.org/officeDocument/2006/relationships/tags" Target="../tags/tag330.xml"/><Relationship Id="rId29" Type="http://schemas.openxmlformats.org/officeDocument/2006/relationships/tags" Target="../tags/tag343.xml"/><Relationship Id="rId11" Type="http://schemas.openxmlformats.org/officeDocument/2006/relationships/tags" Target="../tags/tag325.xml"/><Relationship Id="rId24" Type="http://schemas.openxmlformats.org/officeDocument/2006/relationships/tags" Target="../tags/tag338.xml"/><Relationship Id="rId32" Type="http://schemas.openxmlformats.org/officeDocument/2006/relationships/tags" Target="../tags/tag346.xml"/><Relationship Id="rId37" Type="http://schemas.openxmlformats.org/officeDocument/2006/relationships/tags" Target="../tags/tag351.xml"/><Relationship Id="rId40" Type="http://schemas.openxmlformats.org/officeDocument/2006/relationships/tags" Target="../tags/tag354.xml"/><Relationship Id="rId45" Type="http://schemas.openxmlformats.org/officeDocument/2006/relationships/tags" Target="../tags/tag359.xml"/><Relationship Id="rId53" Type="http://schemas.openxmlformats.org/officeDocument/2006/relationships/image" Target="../media/image78.png"/><Relationship Id="rId5" Type="http://schemas.openxmlformats.org/officeDocument/2006/relationships/tags" Target="../tags/tag319.xml"/><Relationship Id="rId10" Type="http://schemas.openxmlformats.org/officeDocument/2006/relationships/tags" Target="../tags/tag324.xml"/><Relationship Id="rId19" Type="http://schemas.openxmlformats.org/officeDocument/2006/relationships/tags" Target="../tags/tag333.xml"/><Relationship Id="rId31" Type="http://schemas.openxmlformats.org/officeDocument/2006/relationships/tags" Target="../tags/tag345.xml"/><Relationship Id="rId44" Type="http://schemas.openxmlformats.org/officeDocument/2006/relationships/tags" Target="../tags/tag358.xml"/><Relationship Id="rId52" Type="http://schemas.openxmlformats.org/officeDocument/2006/relationships/image" Target="../media/image77.png"/><Relationship Id="rId4" Type="http://schemas.openxmlformats.org/officeDocument/2006/relationships/tags" Target="../tags/tag318.xml"/><Relationship Id="rId9" Type="http://schemas.openxmlformats.org/officeDocument/2006/relationships/tags" Target="../tags/tag323.xml"/><Relationship Id="rId14" Type="http://schemas.openxmlformats.org/officeDocument/2006/relationships/tags" Target="../tags/tag328.xml"/><Relationship Id="rId22" Type="http://schemas.openxmlformats.org/officeDocument/2006/relationships/tags" Target="../tags/tag336.xml"/><Relationship Id="rId27" Type="http://schemas.openxmlformats.org/officeDocument/2006/relationships/tags" Target="../tags/tag341.xml"/><Relationship Id="rId30" Type="http://schemas.openxmlformats.org/officeDocument/2006/relationships/tags" Target="../tags/tag344.xml"/><Relationship Id="rId35" Type="http://schemas.openxmlformats.org/officeDocument/2006/relationships/tags" Target="../tags/tag349.xml"/><Relationship Id="rId43" Type="http://schemas.openxmlformats.org/officeDocument/2006/relationships/tags" Target="../tags/tag357.xml"/><Relationship Id="rId48" Type="http://schemas.openxmlformats.org/officeDocument/2006/relationships/slideLayout" Target="../slideLayouts/slideLayout16.xml"/><Relationship Id="rId8" Type="http://schemas.openxmlformats.org/officeDocument/2006/relationships/tags" Target="../tags/tag322.xml"/><Relationship Id="rId51" Type="http://schemas.openxmlformats.org/officeDocument/2006/relationships/image" Target="../media/image76.png"/><Relationship Id="rId3" Type="http://schemas.openxmlformats.org/officeDocument/2006/relationships/tags" Target="../tags/tag317.xml"/><Relationship Id="rId12" Type="http://schemas.openxmlformats.org/officeDocument/2006/relationships/tags" Target="../tags/tag326.xml"/><Relationship Id="rId17" Type="http://schemas.openxmlformats.org/officeDocument/2006/relationships/tags" Target="../tags/tag331.xml"/><Relationship Id="rId25" Type="http://schemas.openxmlformats.org/officeDocument/2006/relationships/tags" Target="../tags/tag339.xml"/><Relationship Id="rId33" Type="http://schemas.openxmlformats.org/officeDocument/2006/relationships/tags" Target="../tags/tag347.xml"/><Relationship Id="rId38" Type="http://schemas.openxmlformats.org/officeDocument/2006/relationships/tags" Target="../tags/tag352.xml"/><Relationship Id="rId46" Type="http://schemas.openxmlformats.org/officeDocument/2006/relationships/tags" Target="../tags/tag360.xml"/><Relationship Id="rId20" Type="http://schemas.openxmlformats.org/officeDocument/2006/relationships/tags" Target="../tags/tag334.xml"/><Relationship Id="rId41" Type="http://schemas.openxmlformats.org/officeDocument/2006/relationships/tags" Target="../tags/tag355.xml"/><Relationship Id="rId54" Type="http://schemas.openxmlformats.org/officeDocument/2006/relationships/image" Target="../media/image79.png"/><Relationship Id="rId1" Type="http://schemas.openxmlformats.org/officeDocument/2006/relationships/tags" Target="../tags/tag315.xml"/><Relationship Id="rId6" Type="http://schemas.openxmlformats.org/officeDocument/2006/relationships/tags" Target="../tags/tag320.xml"/><Relationship Id="rId15" Type="http://schemas.openxmlformats.org/officeDocument/2006/relationships/tags" Target="../tags/tag329.xml"/><Relationship Id="rId23" Type="http://schemas.openxmlformats.org/officeDocument/2006/relationships/tags" Target="../tags/tag337.xml"/><Relationship Id="rId28" Type="http://schemas.openxmlformats.org/officeDocument/2006/relationships/tags" Target="../tags/tag342.xml"/><Relationship Id="rId36" Type="http://schemas.openxmlformats.org/officeDocument/2006/relationships/tags" Target="../tags/tag350.xml"/><Relationship Id="rId49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369.xml"/><Relationship Id="rId13" Type="http://schemas.openxmlformats.org/officeDocument/2006/relationships/tags" Target="../tags/tag374.xml"/><Relationship Id="rId18" Type="http://schemas.openxmlformats.org/officeDocument/2006/relationships/image" Target="../media/image81.png"/><Relationship Id="rId3" Type="http://schemas.openxmlformats.org/officeDocument/2006/relationships/tags" Target="../tags/tag364.xml"/><Relationship Id="rId21" Type="http://schemas.openxmlformats.org/officeDocument/2006/relationships/image" Target="../media/image76.png"/><Relationship Id="rId7" Type="http://schemas.openxmlformats.org/officeDocument/2006/relationships/tags" Target="../tags/tag368.xml"/><Relationship Id="rId12" Type="http://schemas.openxmlformats.org/officeDocument/2006/relationships/tags" Target="../tags/tag373.xml"/><Relationship Id="rId17" Type="http://schemas.openxmlformats.org/officeDocument/2006/relationships/image" Target="../media/image80.png"/><Relationship Id="rId2" Type="http://schemas.openxmlformats.org/officeDocument/2006/relationships/tags" Target="../tags/tag363.xml"/><Relationship Id="rId16" Type="http://schemas.openxmlformats.org/officeDocument/2006/relationships/notesSlide" Target="../notesSlides/notesSlide11.xml"/><Relationship Id="rId20" Type="http://schemas.openxmlformats.org/officeDocument/2006/relationships/image" Target="../media/image83.png"/><Relationship Id="rId1" Type="http://schemas.openxmlformats.org/officeDocument/2006/relationships/tags" Target="../tags/tag362.xml"/><Relationship Id="rId6" Type="http://schemas.openxmlformats.org/officeDocument/2006/relationships/tags" Target="../tags/tag367.xml"/><Relationship Id="rId11" Type="http://schemas.openxmlformats.org/officeDocument/2006/relationships/tags" Target="../tags/tag372.xml"/><Relationship Id="rId24" Type="http://schemas.openxmlformats.org/officeDocument/2006/relationships/image" Target="../media/image86.png"/><Relationship Id="rId5" Type="http://schemas.openxmlformats.org/officeDocument/2006/relationships/tags" Target="../tags/tag366.xml"/><Relationship Id="rId15" Type="http://schemas.openxmlformats.org/officeDocument/2006/relationships/slideLayout" Target="../slideLayouts/slideLayout12.xml"/><Relationship Id="rId23" Type="http://schemas.openxmlformats.org/officeDocument/2006/relationships/image" Target="../media/image85.png"/><Relationship Id="rId10" Type="http://schemas.openxmlformats.org/officeDocument/2006/relationships/tags" Target="../tags/tag371.xml"/><Relationship Id="rId19" Type="http://schemas.openxmlformats.org/officeDocument/2006/relationships/image" Target="../media/image82.jpeg"/><Relationship Id="rId4" Type="http://schemas.openxmlformats.org/officeDocument/2006/relationships/tags" Target="../tags/tag365.xml"/><Relationship Id="rId9" Type="http://schemas.openxmlformats.org/officeDocument/2006/relationships/tags" Target="../tags/tag370.xml"/><Relationship Id="rId14" Type="http://schemas.openxmlformats.org/officeDocument/2006/relationships/tags" Target="../tags/tag375.xml"/><Relationship Id="rId22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90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76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tags" Target="../tags/tag389.xml"/><Relationship Id="rId18" Type="http://schemas.openxmlformats.org/officeDocument/2006/relationships/tags" Target="../tags/tag394.xml"/><Relationship Id="rId26" Type="http://schemas.openxmlformats.org/officeDocument/2006/relationships/tags" Target="../tags/tag402.xml"/><Relationship Id="rId39" Type="http://schemas.openxmlformats.org/officeDocument/2006/relationships/image" Target="../media/image94.wmf"/><Relationship Id="rId21" Type="http://schemas.openxmlformats.org/officeDocument/2006/relationships/tags" Target="../tags/tag397.xml"/><Relationship Id="rId34" Type="http://schemas.openxmlformats.org/officeDocument/2006/relationships/oleObject" Target="../embeddings/oleObject2.bin"/><Relationship Id="rId7" Type="http://schemas.openxmlformats.org/officeDocument/2006/relationships/tags" Target="../tags/tag383.xml"/><Relationship Id="rId2" Type="http://schemas.openxmlformats.org/officeDocument/2006/relationships/tags" Target="../tags/tag378.xml"/><Relationship Id="rId16" Type="http://schemas.openxmlformats.org/officeDocument/2006/relationships/tags" Target="../tags/tag392.xml"/><Relationship Id="rId20" Type="http://schemas.openxmlformats.org/officeDocument/2006/relationships/tags" Target="../tags/tag396.xml"/><Relationship Id="rId29" Type="http://schemas.openxmlformats.org/officeDocument/2006/relationships/tags" Target="../tags/tag405.xml"/><Relationship Id="rId41" Type="http://schemas.openxmlformats.org/officeDocument/2006/relationships/image" Target="../media/image96.png"/><Relationship Id="rId1" Type="http://schemas.openxmlformats.org/officeDocument/2006/relationships/tags" Target="../tags/tag377.xml"/><Relationship Id="rId6" Type="http://schemas.openxmlformats.org/officeDocument/2006/relationships/tags" Target="../tags/tag382.xml"/><Relationship Id="rId11" Type="http://schemas.openxmlformats.org/officeDocument/2006/relationships/tags" Target="../tags/tag387.xml"/><Relationship Id="rId24" Type="http://schemas.openxmlformats.org/officeDocument/2006/relationships/tags" Target="../tags/tag400.xml"/><Relationship Id="rId32" Type="http://schemas.openxmlformats.org/officeDocument/2006/relationships/slideLayout" Target="../slideLayouts/slideLayout12.xml"/><Relationship Id="rId37" Type="http://schemas.openxmlformats.org/officeDocument/2006/relationships/oleObject" Target="../embeddings/oleObject3.bin"/><Relationship Id="rId40" Type="http://schemas.openxmlformats.org/officeDocument/2006/relationships/image" Target="../media/image95.jpeg"/><Relationship Id="rId5" Type="http://schemas.openxmlformats.org/officeDocument/2006/relationships/tags" Target="../tags/tag381.xml"/><Relationship Id="rId15" Type="http://schemas.openxmlformats.org/officeDocument/2006/relationships/tags" Target="../tags/tag391.xml"/><Relationship Id="rId23" Type="http://schemas.openxmlformats.org/officeDocument/2006/relationships/tags" Target="../tags/tag399.xml"/><Relationship Id="rId28" Type="http://schemas.openxmlformats.org/officeDocument/2006/relationships/tags" Target="../tags/tag404.xml"/><Relationship Id="rId36" Type="http://schemas.openxmlformats.org/officeDocument/2006/relationships/image" Target="../media/image93.jpeg"/><Relationship Id="rId10" Type="http://schemas.openxmlformats.org/officeDocument/2006/relationships/tags" Target="../tags/tag386.xml"/><Relationship Id="rId19" Type="http://schemas.openxmlformats.org/officeDocument/2006/relationships/tags" Target="../tags/tag395.xml"/><Relationship Id="rId31" Type="http://schemas.openxmlformats.org/officeDocument/2006/relationships/tags" Target="../tags/tag407.xml"/><Relationship Id="rId4" Type="http://schemas.openxmlformats.org/officeDocument/2006/relationships/tags" Target="../tags/tag380.xml"/><Relationship Id="rId9" Type="http://schemas.openxmlformats.org/officeDocument/2006/relationships/tags" Target="../tags/tag385.xml"/><Relationship Id="rId14" Type="http://schemas.openxmlformats.org/officeDocument/2006/relationships/tags" Target="../tags/tag390.xml"/><Relationship Id="rId22" Type="http://schemas.openxmlformats.org/officeDocument/2006/relationships/tags" Target="../tags/tag398.xml"/><Relationship Id="rId27" Type="http://schemas.openxmlformats.org/officeDocument/2006/relationships/tags" Target="../tags/tag403.xml"/><Relationship Id="rId30" Type="http://schemas.openxmlformats.org/officeDocument/2006/relationships/tags" Target="../tags/tag406.xml"/><Relationship Id="rId35" Type="http://schemas.openxmlformats.org/officeDocument/2006/relationships/image" Target="../media/image92.wmf"/><Relationship Id="rId8" Type="http://schemas.openxmlformats.org/officeDocument/2006/relationships/tags" Target="../tags/tag384.xml"/><Relationship Id="rId3" Type="http://schemas.openxmlformats.org/officeDocument/2006/relationships/tags" Target="../tags/tag379.xml"/><Relationship Id="rId12" Type="http://schemas.openxmlformats.org/officeDocument/2006/relationships/tags" Target="../tags/tag388.xml"/><Relationship Id="rId17" Type="http://schemas.openxmlformats.org/officeDocument/2006/relationships/tags" Target="../tags/tag393.xml"/><Relationship Id="rId25" Type="http://schemas.openxmlformats.org/officeDocument/2006/relationships/tags" Target="../tags/tag401.xml"/><Relationship Id="rId33" Type="http://schemas.openxmlformats.org/officeDocument/2006/relationships/image" Target="../media/image91.jpeg"/><Relationship Id="rId38" Type="http://schemas.openxmlformats.org/officeDocument/2006/relationships/oleObject" Target="../embeddings/oleObject4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415.xml"/><Relationship Id="rId13" Type="http://schemas.openxmlformats.org/officeDocument/2006/relationships/tags" Target="../tags/tag420.xml"/><Relationship Id="rId18" Type="http://schemas.openxmlformats.org/officeDocument/2006/relationships/tags" Target="../tags/tag425.xml"/><Relationship Id="rId26" Type="http://schemas.openxmlformats.org/officeDocument/2006/relationships/slideLayout" Target="../slideLayouts/slideLayout16.xml"/><Relationship Id="rId3" Type="http://schemas.openxmlformats.org/officeDocument/2006/relationships/tags" Target="../tags/tag410.xml"/><Relationship Id="rId21" Type="http://schemas.openxmlformats.org/officeDocument/2006/relationships/tags" Target="../tags/tag428.xml"/><Relationship Id="rId7" Type="http://schemas.openxmlformats.org/officeDocument/2006/relationships/tags" Target="../tags/tag414.xml"/><Relationship Id="rId12" Type="http://schemas.openxmlformats.org/officeDocument/2006/relationships/tags" Target="../tags/tag419.xml"/><Relationship Id="rId17" Type="http://schemas.openxmlformats.org/officeDocument/2006/relationships/tags" Target="../tags/tag424.xml"/><Relationship Id="rId25" Type="http://schemas.openxmlformats.org/officeDocument/2006/relationships/tags" Target="../tags/tag432.xml"/><Relationship Id="rId2" Type="http://schemas.openxmlformats.org/officeDocument/2006/relationships/tags" Target="../tags/tag409.xml"/><Relationship Id="rId16" Type="http://schemas.openxmlformats.org/officeDocument/2006/relationships/tags" Target="../tags/tag423.xml"/><Relationship Id="rId20" Type="http://schemas.openxmlformats.org/officeDocument/2006/relationships/tags" Target="../tags/tag427.xml"/><Relationship Id="rId29" Type="http://schemas.openxmlformats.org/officeDocument/2006/relationships/image" Target="../media/image98.png"/><Relationship Id="rId1" Type="http://schemas.openxmlformats.org/officeDocument/2006/relationships/tags" Target="../tags/tag408.xml"/><Relationship Id="rId6" Type="http://schemas.openxmlformats.org/officeDocument/2006/relationships/tags" Target="../tags/tag413.xml"/><Relationship Id="rId11" Type="http://schemas.openxmlformats.org/officeDocument/2006/relationships/tags" Target="../tags/tag418.xml"/><Relationship Id="rId24" Type="http://schemas.openxmlformats.org/officeDocument/2006/relationships/tags" Target="../tags/tag431.xml"/><Relationship Id="rId5" Type="http://schemas.openxmlformats.org/officeDocument/2006/relationships/tags" Target="../tags/tag412.xml"/><Relationship Id="rId15" Type="http://schemas.openxmlformats.org/officeDocument/2006/relationships/tags" Target="../tags/tag422.xml"/><Relationship Id="rId23" Type="http://schemas.openxmlformats.org/officeDocument/2006/relationships/tags" Target="../tags/tag430.xml"/><Relationship Id="rId28" Type="http://schemas.openxmlformats.org/officeDocument/2006/relationships/image" Target="../media/image97.png"/><Relationship Id="rId10" Type="http://schemas.openxmlformats.org/officeDocument/2006/relationships/tags" Target="../tags/tag417.xml"/><Relationship Id="rId19" Type="http://schemas.openxmlformats.org/officeDocument/2006/relationships/tags" Target="../tags/tag426.xml"/><Relationship Id="rId4" Type="http://schemas.openxmlformats.org/officeDocument/2006/relationships/tags" Target="../tags/tag411.xml"/><Relationship Id="rId9" Type="http://schemas.openxmlformats.org/officeDocument/2006/relationships/tags" Target="../tags/tag416.xml"/><Relationship Id="rId14" Type="http://schemas.openxmlformats.org/officeDocument/2006/relationships/tags" Target="../tags/tag421.xml"/><Relationship Id="rId22" Type="http://schemas.openxmlformats.org/officeDocument/2006/relationships/tags" Target="../tags/tag429.xml"/><Relationship Id="rId27" Type="http://schemas.openxmlformats.org/officeDocument/2006/relationships/notesSlide" Target="../notesSlides/notesSlide13.xml"/><Relationship Id="rId30" Type="http://schemas.openxmlformats.org/officeDocument/2006/relationships/image" Target="../media/image9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1.pn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jpe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5.jpe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11" Type="http://schemas.openxmlformats.org/officeDocument/2006/relationships/image" Target="../media/image20.jpeg"/><Relationship Id="rId24" Type="http://schemas.openxmlformats.org/officeDocument/2006/relationships/image" Target="../media/image33.png"/><Relationship Id="rId5" Type="http://schemas.openxmlformats.org/officeDocument/2006/relationships/image" Target="../media/image14.png"/><Relationship Id="rId15" Type="http://schemas.openxmlformats.org/officeDocument/2006/relationships/image" Target="../media/image24.jpeg"/><Relationship Id="rId23" Type="http://schemas.openxmlformats.org/officeDocument/2006/relationships/image" Target="../media/image32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svg"/><Relationship Id="rId22" Type="http://schemas.openxmlformats.org/officeDocument/2006/relationships/image" Target="../media/image3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440.xml"/><Relationship Id="rId13" Type="http://schemas.openxmlformats.org/officeDocument/2006/relationships/tags" Target="../tags/tag445.xml"/><Relationship Id="rId18" Type="http://schemas.openxmlformats.org/officeDocument/2006/relationships/tags" Target="../tags/tag450.xml"/><Relationship Id="rId3" Type="http://schemas.openxmlformats.org/officeDocument/2006/relationships/tags" Target="../tags/tag435.xml"/><Relationship Id="rId21" Type="http://schemas.openxmlformats.org/officeDocument/2006/relationships/image" Target="../media/image104.png"/><Relationship Id="rId7" Type="http://schemas.openxmlformats.org/officeDocument/2006/relationships/tags" Target="../tags/tag439.xml"/><Relationship Id="rId12" Type="http://schemas.openxmlformats.org/officeDocument/2006/relationships/tags" Target="../tags/tag444.xml"/><Relationship Id="rId17" Type="http://schemas.openxmlformats.org/officeDocument/2006/relationships/tags" Target="../tags/tag449.xml"/><Relationship Id="rId2" Type="http://schemas.openxmlformats.org/officeDocument/2006/relationships/tags" Target="../tags/tag434.xml"/><Relationship Id="rId16" Type="http://schemas.openxmlformats.org/officeDocument/2006/relationships/tags" Target="../tags/tag448.xml"/><Relationship Id="rId20" Type="http://schemas.openxmlformats.org/officeDocument/2006/relationships/notesSlide" Target="../notesSlides/notesSlide14.xml"/><Relationship Id="rId1" Type="http://schemas.openxmlformats.org/officeDocument/2006/relationships/tags" Target="../tags/tag433.xml"/><Relationship Id="rId6" Type="http://schemas.openxmlformats.org/officeDocument/2006/relationships/tags" Target="../tags/tag438.xml"/><Relationship Id="rId11" Type="http://schemas.openxmlformats.org/officeDocument/2006/relationships/tags" Target="../tags/tag443.xml"/><Relationship Id="rId5" Type="http://schemas.openxmlformats.org/officeDocument/2006/relationships/tags" Target="../tags/tag437.xml"/><Relationship Id="rId15" Type="http://schemas.openxmlformats.org/officeDocument/2006/relationships/tags" Target="../tags/tag447.xml"/><Relationship Id="rId10" Type="http://schemas.openxmlformats.org/officeDocument/2006/relationships/tags" Target="../tags/tag442.xml"/><Relationship Id="rId19" Type="http://schemas.openxmlformats.org/officeDocument/2006/relationships/slideLayout" Target="../slideLayouts/slideLayout12.xml"/><Relationship Id="rId4" Type="http://schemas.openxmlformats.org/officeDocument/2006/relationships/tags" Target="../tags/tag436.xml"/><Relationship Id="rId9" Type="http://schemas.openxmlformats.org/officeDocument/2006/relationships/tags" Target="../tags/tag441.xml"/><Relationship Id="rId14" Type="http://schemas.openxmlformats.org/officeDocument/2006/relationships/tags" Target="../tags/tag446.xml"/><Relationship Id="rId22" Type="http://schemas.openxmlformats.org/officeDocument/2006/relationships/image" Target="../media/image10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5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3" Type="http://schemas.openxmlformats.org/officeDocument/2006/relationships/tags" Target="../tags/tag454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453.xml"/><Relationship Id="rId1" Type="http://schemas.openxmlformats.org/officeDocument/2006/relationships/tags" Target="../tags/tag452.xml"/><Relationship Id="rId6" Type="http://schemas.openxmlformats.org/officeDocument/2006/relationships/tags" Target="../tags/tag457.xml"/><Relationship Id="rId5" Type="http://schemas.openxmlformats.org/officeDocument/2006/relationships/tags" Target="../tags/tag456.xml"/><Relationship Id="rId10" Type="http://schemas.openxmlformats.org/officeDocument/2006/relationships/image" Target="../media/image105.png"/><Relationship Id="rId4" Type="http://schemas.openxmlformats.org/officeDocument/2006/relationships/tags" Target="../tags/tag455.xml"/><Relationship Id="rId9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58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466.xml"/><Relationship Id="rId13" Type="http://schemas.openxmlformats.org/officeDocument/2006/relationships/tags" Target="../tags/tag471.xml"/><Relationship Id="rId18" Type="http://schemas.openxmlformats.org/officeDocument/2006/relationships/slideLayout" Target="../slideLayouts/slideLayout12.xml"/><Relationship Id="rId3" Type="http://schemas.openxmlformats.org/officeDocument/2006/relationships/tags" Target="../tags/tag461.xml"/><Relationship Id="rId21" Type="http://schemas.openxmlformats.org/officeDocument/2006/relationships/image" Target="../media/image107.png"/><Relationship Id="rId7" Type="http://schemas.openxmlformats.org/officeDocument/2006/relationships/tags" Target="../tags/tag465.xml"/><Relationship Id="rId12" Type="http://schemas.openxmlformats.org/officeDocument/2006/relationships/tags" Target="../tags/tag470.xml"/><Relationship Id="rId17" Type="http://schemas.openxmlformats.org/officeDocument/2006/relationships/tags" Target="../tags/tag475.xml"/><Relationship Id="rId2" Type="http://schemas.openxmlformats.org/officeDocument/2006/relationships/tags" Target="../tags/tag460.xml"/><Relationship Id="rId16" Type="http://schemas.openxmlformats.org/officeDocument/2006/relationships/tags" Target="../tags/tag474.xml"/><Relationship Id="rId20" Type="http://schemas.openxmlformats.org/officeDocument/2006/relationships/image" Target="../media/image106.png"/><Relationship Id="rId1" Type="http://schemas.openxmlformats.org/officeDocument/2006/relationships/tags" Target="../tags/tag459.xml"/><Relationship Id="rId6" Type="http://schemas.openxmlformats.org/officeDocument/2006/relationships/tags" Target="../tags/tag464.xml"/><Relationship Id="rId11" Type="http://schemas.openxmlformats.org/officeDocument/2006/relationships/tags" Target="../tags/tag469.xml"/><Relationship Id="rId5" Type="http://schemas.openxmlformats.org/officeDocument/2006/relationships/tags" Target="../tags/tag463.xml"/><Relationship Id="rId15" Type="http://schemas.openxmlformats.org/officeDocument/2006/relationships/tags" Target="../tags/tag473.xml"/><Relationship Id="rId10" Type="http://schemas.openxmlformats.org/officeDocument/2006/relationships/tags" Target="../tags/tag468.xml"/><Relationship Id="rId19" Type="http://schemas.openxmlformats.org/officeDocument/2006/relationships/notesSlide" Target="../notesSlides/notesSlide16.xml"/><Relationship Id="rId4" Type="http://schemas.openxmlformats.org/officeDocument/2006/relationships/tags" Target="../tags/tag462.xml"/><Relationship Id="rId9" Type="http://schemas.openxmlformats.org/officeDocument/2006/relationships/tags" Target="../tags/tag467.xml"/><Relationship Id="rId14" Type="http://schemas.openxmlformats.org/officeDocument/2006/relationships/tags" Target="../tags/tag47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477.xml"/><Relationship Id="rId1" Type="http://schemas.openxmlformats.org/officeDocument/2006/relationships/tags" Target="../tags/tag476.xml"/><Relationship Id="rId4" Type="http://schemas.openxmlformats.org/officeDocument/2006/relationships/notesSlide" Target="../notesSlides/notesSlide1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8.xml"/><Relationship Id="rId3" Type="http://schemas.openxmlformats.org/officeDocument/2006/relationships/tags" Target="../tags/tag480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479.xml"/><Relationship Id="rId1" Type="http://schemas.openxmlformats.org/officeDocument/2006/relationships/tags" Target="../tags/tag478.xml"/><Relationship Id="rId6" Type="http://schemas.openxmlformats.org/officeDocument/2006/relationships/tags" Target="../tags/tag483.xml"/><Relationship Id="rId5" Type="http://schemas.openxmlformats.org/officeDocument/2006/relationships/tags" Target="../tags/tag482.xml"/><Relationship Id="rId4" Type="http://schemas.openxmlformats.org/officeDocument/2006/relationships/tags" Target="../tags/tag481.xml"/><Relationship Id="rId9" Type="http://schemas.openxmlformats.org/officeDocument/2006/relationships/image" Target="../media/image10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tags" Target="../tags/tag486.xml"/><Relationship Id="rId7" Type="http://schemas.openxmlformats.org/officeDocument/2006/relationships/image" Target="../media/image113.jpeg"/><Relationship Id="rId2" Type="http://schemas.openxmlformats.org/officeDocument/2006/relationships/tags" Target="../tags/tag485.xml"/><Relationship Id="rId1" Type="http://schemas.openxmlformats.org/officeDocument/2006/relationships/tags" Target="../tags/tag484.xml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48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tags" Target="../tags/tag48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tags" Target="../tags/tag491.xml"/><Relationship Id="rId7" Type="http://schemas.openxmlformats.org/officeDocument/2006/relationships/notesSlide" Target="../notesSlides/notesSlide21.xml"/><Relationship Id="rId2" Type="http://schemas.openxmlformats.org/officeDocument/2006/relationships/tags" Target="../tags/tag490.xml"/><Relationship Id="rId1" Type="http://schemas.openxmlformats.org/officeDocument/2006/relationships/tags" Target="../tags/tag489.xml"/><Relationship Id="rId6" Type="http://schemas.openxmlformats.org/officeDocument/2006/relationships/slideLayout" Target="../slideLayouts/slideLayout16.xml"/><Relationship Id="rId5" Type="http://schemas.openxmlformats.org/officeDocument/2006/relationships/tags" Target="../tags/tag493.xml"/><Relationship Id="rId4" Type="http://schemas.openxmlformats.org/officeDocument/2006/relationships/tags" Target="../tags/tag492.xml"/><Relationship Id="rId9" Type="http://schemas.openxmlformats.org/officeDocument/2006/relationships/image" Target="../media/image11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tags" Target="../tags/tag494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2.xml"/><Relationship Id="rId3" Type="http://schemas.openxmlformats.org/officeDocument/2006/relationships/tags" Target="../tags/tag497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496.xml"/><Relationship Id="rId1" Type="http://schemas.openxmlformats.org/officeDocument/2006/relationships/tags" Target="../tags/tag495.xml"/><Relationship Id="rId6" Type="http://schemas.openxmlformats.org/officeDocument/2006/relationships/tags" Target="../tags/tag500.xml"/><Relationship Id="rId5" Type="http://schemas.openxmlformats.org/officeDocument/2006/relationships/tags" Target="../tags/tag499.xml"/><Relationship Id="rId4" Type="http://schemas.openxmlformats.org/officeDocument/2006/relationships/tags" Target="../tags/tag498.xml"/><Relationship Id="rId9" Type="http://schemas.openxmlformats.org/officeDocument/2006/relationships/image" Target="../media/image11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tags" Target="../tags/tag503.xml"/><Relationship Id="rId7" Type="http://schemas.openxmlformats.org/officeDocument/2006/relationships/image" Target="../media/image117.wmf"/><Relationship Id="rId2" Type="http://schemas.openxmlformats.org/officeDocument/2006/relationships/tags" Target="../tags/tag502.xml"/><Relationship Id="rId1" Type="http://schemas.openxmlformats.org/officeDocument/2006/relationships/tags" Target="../tags/tag501.xml"/><Relationship Id="rId6" Type="http://schemas.openxmlformats.org/officeDocument/2006/relationships/oleObject" Target="../embeddings/oleObject5.bin"/><Relationship Id="rId5" Type="http://schemas.openxmlformats.org/officeDocument/2006/relationships/slideLayout" Target="../slideLayouts/slideLayout16.xml"/><Relationship Id="rId4" Type="http://schemas.openxmlformats.org/officeDocument/2006/relationships/tags" Target="../tags/tag504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wmf"/><Relationship Id="rId3" Type="http://schemas.openxmlformats.org/officeDocument/2006/relationships/tags" Target="../tags/tag507.xml"/><Relationship Id="rId7" Type="http://schemas.openxmlformats.org/officeDocument/2006/relationships/slideLayout" Target="../slideLayouts/slideLayout16.xml"/><Relationship Id="rId2" Type="http://schemas.openxmlformats.org/officeDocument/2006/relationships/tags" Target="../tags/tag506.xml"/><Relationship Id="rId1" Type="http://schemas.openxmlformats.org/officeDocument/2006/relationships/tags" Target="../tags/tag505.xml"/><Relationship Id="rId6" Type="http://schemas.openxmlformats.org/officeDocument/2006/relationships/tags" Target="../tags/tag510.xml"/><Relationship Id="rId5" Type="http://schemas.openxmlformats.org/officeDocument/2006/relationships/tags" Target="../tags/tag509.xml"/><Relationship Id="rId4" Type="http://schemas.openxmlformats.org/officeDocument/2006/relationships/tags" Target="../tags/tag508.xml"/><Relationship Id="rId9" Type="http://schemas.openxmlformats.org/officeDocument/2006/relationships/image" Target="../media/image12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tags" Target="../tags/tag518.xml"/><Relationship Id="rId3" Type="http://schemas.openxmlformats.org/officeDocument/2006/relationships/tags" Target="../tags/tag513.xml"/><Relationship Id="rId7" Type="http://schemas.openxmlformats.org/officeDocument/2006/relationships/tags" Target="../tags/tag517.xml"/><Relationship Id="rId2" Type="http://schemas.openxmlformats.org/officeDocument/2006/relationships/tags" Target="../tags/tag512.xml"/><Relationship Id="rId1" Type="http://schemas.openxmlformats.org/officeDocument/2006/relationships/tags" Target="../tags/tag511.xml"/><Relationship Id="rId6" Type="http://schemas.openxmlformats.org/officeDocument/2006/relationships/tags" Target="../tags/tag516.xml"/><Relationship Id="rId11" Type="http://schemas.openxmlformats.org/officeDocument/2006/relationships/image" Target="../media/image122.png"/><Relationship Id="rId5" Type="http://schemas.openxmlformats.org/officeDocument/2006/relationships/tags" Target="../tags/tag515.xml"/><Relationship Id="rId10" Type="http://schemas.openxmlformats.org/officeDocument/2006/relationships/image" Target="../media/image121.png"/><Relationship Id="rId4" Type="http://schemas.openxmlformats.org/officeDocument/2006/relationships/tags" Target="../tags/tag514.xml"/><Relationship Id="rId9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Relationship Id="rId6" Type="http://schemas.openxmlformats.org/officeDocument/2006/relationships/image" Target="../media/image330.png"/><Relationship Id="rId5" Type="http://schemas.openxmlformats.org/officeDocument/2006/relationships/image" Target="../media/image35.png"/><Relationship Id="rId4" Type="http://schemas.openxmlformats.org/officeDocument/2006/relationships/image" Target="../media/image34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0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7"/>
            <a:ext cx="9144000" cy="514168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24799" y="2187921"/>
            <a:ext cx="4124951" cy="116955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defTabSz="914400">
              <a:buClrTx/>
              <a:buSzTx/>
              <a:buFontTx/>
              <a:buNone/>
              <a:defRPr/>
            </a:pPr>
            <a:r>
              <a:rPr lang="zh-CN" altLang="en-US" sz="3800" spc="-15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Light" panose="020B0300000000000000" pitchFamily="34" charset="-122"/>
              </a:rPr>
              <a:t>芯进电子</a:t>
            </a:r>
            <a:endParaRPr lang="en-US" altLang="zh-CN" sz="3800" spc="-150" dirty="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Light" panose="020B0300000000000000" pitchFamily="34" charset="-122"/>
            </a:endParaRPr>
          </a:p>
          <a:p>
            <a:pPr algn="ctr" defTabSz="914400">
              <a:buClrTx/>
              <a:buSzTx/>
              <a:buFontTx/>
              <a:buNone/>
              <a:defRPr/>
            </a:pPr>
            <a:r>
              <a:rPr lang="zh-CN" altLang="en-US" sz="3800" spc="-15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Light" panose="020B0300000000000000" pitchFamily="34" charset="-122"/>
              </a:rPr>
              <a:t>汽车市场简介</a:t>
            </a:r>
          </a:p>
        </p:txBody>
      </p:sp>
      <p:pic>
        <p:nvPicPr>
          <p:cNvPr id="5" name="图形 4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0620" y="454774"/>
            <a:ext cx="1983655" cy="532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C6DF67-A223-2299-0CC8-54AE64A14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FD854B38-159C-4DDF-FF90-2810F81201AE}"/>
              </a:ext>
            </a:extLst>
          </p:cNvPr>
          <p:cNvGrpSpPr/>
          <p:nvPr/>
        </p:nvGrpSpPr>
        <p:grpSpPr>
          <a:xfrm>
            <a:off x="1043608" y="1180318"/>
            <a:ext cx="7416824" cy="3433738"/>
            <a:chOff x="1043608" y="1180318"/>
            <a:chExt cx="7416824" cy="3433738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D0A7045-E85B-D33D-6B54-1057AD732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2789613" y="1180318"/>
              <a:ext cx="4302667" cy="3433738"/>
            </a:xfrm>
            <a:prstGeom prst="rect">
              <a:avLst/>
            </a:prstGeom>
          </p:spPr>
        </p:pic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5CE709FC-51FE-2F4E-414B-65960E18F315}"/>
                </a:ext>
              </a:extLst>
            </p:cNvPr>
            <p:cNvGrpSpPr/>
            <p:nvPr/>
          </p:nvGrpSpPr>
          <p:grpSpPr>
            <a:xfrm>
              <a:off x="1043608" y="1200150"/>
              <a:ext cx="3312368" cy="1371603"/>
              <a:chOff x="-54325" y="1200150"/>
              <a:chExt cx="3312368" cy="1371603"/>
            </a:xfrm>
          </p:grpSpPr>
          <p:cxnSp>
            <p:nvCxnSpPr>
              <p:cNvPr id="7" name="连接符: 肘形 6">
                <a:extLst>
                  <a:ext uri="{FF2B5EF4-FFF2-40B4-BE49-F238E27FC236}">
                    <a16:creationId xmlns:a16="http://schemas.microsoft.com/office/drawing/2014/main" id="{51DD9249-B5A8-9716-3F20-1BF955560F2A}"/>
                  </a:ext>
                </a:extLst>
              </p:cNvPr>
              <p:cNvCxnSpPr>
                <a:cxnSpLocks/>
                <a:endCxn id="10" idx="3"/>
              </p:cNvCxnSpPr>
              <p:nvPr/>
            </p:nvCxnSpPr>
            <p:spPr>
              <a:xfrm rot="10800000">
                <a:off x="1385855" y="1668146"/>
                <a:ext cx="1872188" cy="903607"/>
              </a:xfrm>
              <a:prstGeom prst="bentConnector3">
                <a:avLst/>
              </a:prstGeom>
              <a:ln w="28575"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圆角矩形 55">
                <a:extLst>
                  <a:ext uri="{FF2B5EF4-FFF2-40B4-BE49-F238E27FC236}">
                    <a16:creationId xmlns:a16="http://schemas.microsoft.com/office/drawing/2014/main" id="{33EFF988-1267-8277-22E4-1C780C6D93D9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>
              <a:xfrm>
                <a:off x="-54325" y="1200150"/>
                <a:ext cx="1440180" cy="935990"/>
              </a:xfrm>
              <a:prstGeom prst="roundRect">
                <a:avLst/>
              </a:prstGeom>
              <a:noFill/>
              <a:ln w="28575">
                <a:solidFill>
                  <a:srgbClr val="4F81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zh-CN" altLang="en-US" dirty="0">
                    <a:solidFill>
                      <a:srgbClr val="4F81BD"/>
                    </a:solidFill>
                  </a:rPr>
                  <a:t>热管理系统</a:t>
                </a:r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CE67DC2E-FDC3-D83B-8FFF-4CE5AAE2DF19}"/>
                </a:ext>
              </a:extLst>
            </p:cNvPr>
            <p:cNvGrpSpPr/>
            <p:nvPr/>
          </p:nvGrpSpPr>
          <p:grpSpPr>
            <a:xfrm>
              <a:off x="1043608" y="2948952"/>
              <a:ext cx="3312368" cy="1573909"/>
              <a:chOff x="-54325" y="562231"/>
              <a:chExt cx="3312368" cy="1573909"/>
            </a:xfrm>
          </p:grpSpPr>
          <p:cxnSp>
            <p:nvCxnSpPr>
              <p:cNvPr id="14" name="连接符: 肘形 13">
                <a:extLst>
                  <a:ext uri="{FF2B5EF4-FFF2-40B4-BE49-F238E27FC236}">
                    <a16:creationId xmlns:a16="http://schemas.microsoft.com/office/drawing/2014/main" id="{199C5BBE-7E3E-3C75-5797-CFD556410DF3}"/>
                  </a:ext>
                </a:extLst>
              </p:cNvPr>
              <p:cNvCxnSpPr>
                <a:cxnSpLocks/>
                <a:endCxn id="15" idx="3"/>
              </p:cNvCxnSpPr>
              <p:nvPr/>
            </p:nvCxnSpPr>
            <p:spPr>
              <a:xfrm rot="10800000" flipV="1">
                <a:off x="1385855" y="562231"/>
                <a:ext cx="1872188" cy="1105913"/>
              </a:xfrm>
              <a:prstGeom prst="bentConnector3">
                <a:avLst/>
              </a:prstGeom>
              <a:ln w="28575"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圆角矩形 55">
                <a:extLst>
                  <a:ext uri="{FF2B5EF4-FFF2-40B4-BE49-F238E27FC236}">
                    <a16:creationId xmlns:a16="http://schemas.microsoft.com/office/drawing/2014/main" id="{47AF6904-4222-3E84-232C-11B8A2E901D9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-54325" y="1200150"/>
                <a:ext cx="1440180" cy="935990"/>
              </a:xfrm>
              <a:prstGeom prst="roundRect">
                <a:avLst/>
              </a:prstGeom>
              <a:noFill/>
              <a:ln w="28575">
                <a:solidFill>
                  <a:srgbClr val="4F81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zh-CN" altLang="en-US" dirty="0">
                    <a:solidFill>
                      <a:srgbClr val="4F81BD"/>
                    </a:solidFill>
                  </a:rPr>
                  <a:t>动力、</a:t>
                </a:r>
                <a:endParaRPr lang="en-US" altLang="zh-CN" dirty="0">
                  <a:solidFill>
                    <a:srgbClr val="4F81BD"/>
                  </a:solidFill>
                </a:endParaRPr>
              </a:p>
              <a:p>
                <a:pPr algn="ctr"/>
                <a:r>
                  <a:rPr lang="zh-CN" altLang="en-US" dirty="0">
                    <a:solidFill>
                      <a:srgbClr val="4F81BD"/>
                    </a:solidFill>
                  </a:rPr>
                  <a:t>传动、转向</a:t>
                </a:r>
              </a:p>
            </p:txBody>
          </p:sp>
        </p:grp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D0F9701F-C191-A831-1942-46159BD559EA}"/>
                </a:ext>
              </a:extLst>
            </p:cNvPr>
            <p:cNvGrpSpPr/>
            <p:nvPr/>
          </p:nvGrpSpPr>
          <p:grpSpPr>
            <a:xfrm>
              <a:off x="6444208" y="1200150"/>
              <a:ext cx="2016224" cy="935990"/>
              <a:chOff x="-54325" y="1047750"/>
              <a:chExt cx="2016224" cy="935990"/>
            </a:xfrm>
          </p:grpSpPr>
          <p:cxnSp>
            <p:nvCxnSpPr>
              <p:cNvPr id="19" name="连接符: 肘形 18">
                <a:extLst>
                  <a:ext uri="{FF2B5EF4-FFF2-40B4-BE49-F238E27FC236}">
                    <a16:creationId xmlns:a16="http://schemas.microsoft.com/office/drawing/2014/main" id="{33F66861-4A46-A31B-362E-BE944FA38630}"/>
                  </a:ext>
                </a:extLst>
              </p:cNvPr>
              <p:cNvCxnSpPr>
                <a:cxnSpLocks/>
                <a:endCxn id="20" idx="1"/>
              </p:cNvCxnSpPr>
              <p:nvPr/>
            </p:nvCxnSpPr>
            <p:spPr>
              <a:xfrm flipV="1">
                <a:off x="-54325" y="1515745"/>
                <a:ext cx="792560" cy="255533"/>
              </a:xfrm>
              <a:prstGeom prst="bentConnector3">
                <a:avLst>
                  <a:gd name="adj1" fmla="val -2610"/>
                </a:avLst>
              </a:prstGeom>
              <a:ln w="28575"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圆角矩形 55">
                <a:extLst>
                  <a:ext uri="{FF2B5EF4-FFF2-40B4-BE49-F238E27FC236}">
                    <a16:creationId xmlns:a16="http://schemas.microsoft.com/office/drawing/2014/main" id="{0AD9FDC6-95EA-1363-168B-787601A7553D}"/>
                  </a:ext>
                </a:extLst>
              </p:cNvPr>
              <p:cNvSpPr/>
              <p:nvPr>
                <p:custDataLst>
                  <p:tags r:id="rId15"/>
                </p:custDataLst>
              </p:nvPr>
            </p:nvSpPr>
            <p:spPr>
              <a:xfrm>
                <a:off x="738235" y="1047750"/>
                <a:ext cx="1223664" cy="935990"/>
              </a:xfrm>
              <a:prstGeom prst="roundRect">
                <a:avLst/>
              </a:prstGeom>
              <a:noFill/>
              <a:ln w="28575">
                <a:solidFill>
                  <a:srgbClr val="4F81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zh-CN" altLang="en-US" dirty="0">
                    <a:solidFill>
                      <a:srgbClr val="4F81BD"/>
                    </a:solidFill>
                  </a:rPr>
                  <a:t>充电、</a:t>
                </a:r>
                <a:endParaRPr lang="en-US" altLang="zh-CN" dirty="0">
                  <a:solidFill>
                    <a:srgbClr val="4F81BD"/>
                  </a:solidFill>
                </a:endParaRPr>
              </a:p>
              <a:p>
                <a:pPr algn="ctr"/>
                <a:r>
                  <a:rPr lang="zh-CN" altLang="en-US" dirty="0">
                    <a:solidFill>
                      <a:srgbClr val="4F81BD"/>
                    </a:solidFill>
                  </a:rPr>
                  <a:t>电源控制</a:t>
                </a:r>
              </a:p>
            </p:txBody>
          </p:sp>
        </p:grp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509CFB37-AD19-634A-6CCB-6404D530CEED}"/>
                </a:ext>
              </a:extLst>
            </p:cNvPr>
            <p:cNvGrpSpPr/>
            <p:nvPr/>
          </p:nvGrpSpPr>
          <p:grpSpPr>
            <a:xfrm>
              <a:off x="5724127" y="2560304"/>
              <a:ext cx="2736305" cy="2008505"/>
              <a:chOff x="-785725" y="-24765"/>
              <a:chExt cx="2736305" cy="2008505"/>
            </a:xfrm>
          </p:grpSpPr>
          <p:cxnSp>
            <p:nvCxnSpPr>
              <p:cNvPr id="33" name="连接符: 肘形 32">
                <a:extLst>
                  <a:ext uri="{FF2B5EF4-FFF2-40B4-BE49-F238E27FC236}">
                    <a16:creationId xmlns:a16="http://schemas.microsoft.com/office/drawing/2014/main" id="{0E6A9372-3B40-BA17-A52E-CF48165BE0EC}"/>
                  </a:ext>
                </a:extLst>
              </p:cNvPr>
              <p:cNvCxnSpPr>
                <a:cxnSpLocks/>
                <a:endCxn id="34" idx="1"/>
              </p:cNvCxnSpPr>
              <p:nvPr/>
            </p:nvCxnSpPr>
            <p:spPr>
              <a:xfrm rot="16200000" flipH="1">
                <a:off x="-794000" y="-16490"/>
                <a:ext cx="1540510" cy="1523960"/>
              </a:xfrm>
              <a:prstGeom prst="bentConnector2">
                <a:avLst/>
              </a:prstGeom>
              <a:ln w="28575"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圆角矩形 55">
                <a:extLst>
                  <a:ext uri="{FF2B5EF4-FFF2-40B4-BE49-F238E27FC236}">
                    <a16:creationId xmlns:a16="http://schemas.microsoft.com/office/drawing/2014/main" id="{F637A623-DCEE-E73C-C5EF-D888B3457940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738235" y="1047750"/>
                <a:ext cx="1212345" cy="935990"/>
              </a:xfrm>
              <a:prstGeom prst="roundRect">
                <a:avLst/>
              </a:prstGeom>
              <a:noFill/>
              <a:ln w="28575">
                <a:solidFill>
                  <a:srgbClr val="4F81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zh-CN" altLang="en-US" dirty="0">
                    <a:solidFill>
                      <a:srgbClr val="4F81BD"/>
                    </a:solidFill>
                  </a:rPr>
                  <a:t>电池管理系统</a:t>
                </a:r>
              </a:p>
            </p:txBody>
          </p:sp>
        </p:grpSp>
      </p:grpSp>
      <p:sp>
        <p:nvSpPr>
          <p:cNvPr id="36" name="标题 1">
            <a:extLst>
              <a:ext uri="{FF2B5EF4-FFF2-40B4-BE49-F238E27FC236}">
                <a16:creationId xmlns:a16="http://schemas.microsoft.com/office/drawing/2014/main" id="{114B8C84-26E2-CEE2-E669-0974897B9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659563" cy="431800"/>
          </a:xfrm>
        </p:spPr>
        <p:txBody>
          <a:bodyPr vert="horz" wrap="square" lIns="91440" tIns="45720" rIns="91440" bIns="45720" anchor="ctr" anchorCtr="0"/>
          <a:lstStyle/>
          <a:p>
            <a:pPr algn="l">
              <a:buNone/>
            </a:pPr>
            <a:r>
              <a:rPr lang="zh-CN" altLang="en-US" sz="2400" b="1" dirty="0">
                <a:solidFill>
                  <a:srgbClr val="C00000"/>
                </a:solidFill>
                <a:latin typeface="楷体" panose="02010609060101010101" pitchFamily="49" charset="-122"/>
                <a:ea typeface="思源黑体 CN Bold" panose="020B0800000000000000" pitchFamily="34" charset="-122"/>
                <a:cs typeface="+mn-cs"/>
              </a:rPr>
              <a:t>芯进在</a:t>
            </a:r>
            <a:r>
              <a:rPr lang="en-US" altLang="zh-CN" sz="2400" b="1" dirty="0">
                <a:solidFill>
                  <a:srgbClr val="C00000"/>
                </a:solidFill>
                <a:latin typeface="楷体" panose="02010609060101010101" pitchFamily="49" charset="-122"/>
                <a:ea typeface="思源黑体 CN Bold" panose="020B0800000000000000" pitchFamily="34" charset="-122"/>
                <a:cs typeface="+mn-cs"/>
              </a:rPr>
              <a:t>ICE/NEV</a:t>
            </a:r>
            <a:r>
              <a:rPr lang="zh-CN" altLang="en-US" sz="2400" b="1" dirty="0">
                <a:solidFill>
                  <a:srgbClr val="C00000"/>
                </a:solidFill>
                <a:latin typeface="楷体" panose="02010609060101010101" pitchFamily="49" charset="-122"/>
                <a:ea typeface="思源黑体 CN Bold" panose="020B0800000000000000" pitchFamily="34" charset="-122"/>
                <a:cs typeface="+mn-cs"/>
              </a:rPr>
              <a:t>汽车市场的主要应用板块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9548C1A6-3E6A-7BE0-BF83-E437C9787D72}"/>
              </a:ext>
            </a:extLst>
          </p:cNvPr>
          <p:cNvGrpSpPr/>
          <p:nvPr/>
        </p:nvGrpSpPr>
        <p:grpSpPr>
          <a:xfrm>
            <a:off x="3294381" y="545431"/>
            <a:ext cx="1440180" cy="2013134"/>
            <a:chOff x="3294381" y="545431"/>
            <a:chExt cx="1440180" cy="2013134"/>
          </a:xfrm>
        </p:grpSpPr>
        <p:sp>
          <p:nvSpPr>
            <p:cNvPr id="3" name="圆角矩形 55">
              <a:extLst>
                <a:ext uri="{FF2B5EF4-FFF2-40B4-BE49-F238E27FC236}">
                  <a16:creationId xmlns:a16="http://schemas.microsoft.com/office/drawing/2014/main" id="{8382F217-323C-0E8B-FD07-66C9A2A40C74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3294381" y="545431"/>
              <a:ext cx="1440180" cy="631713"/>
            </a:xfrm>
            <a:prstGeom prst="roundRect">
              <a:avLst/>
            </a:prstGeom>
            <a:noFill/>
            <a:ln w="28575"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zh-CN" altLang="en-US" dirty="0">
                  <a:solidFill>
                    <a:srgbClr val="4F81BD"/>
                  </a:solidFill>
                </a:rPr>
                <a:t>车身域控</a:t>
              </a:r>
            </a:p>
          </p:txBody>
        </p:sp>
        <p:cxnSp>
          <p:nvCxnSpPr>
            <p:cNvPr id="4" name="连接符: 肘形 3">
              <a:extLst>
                <a:ext uri="{FF2B5EF4-FFF2-40B4-BE49-F238E27FC236}">
                  <a16:creationId xmlns:a16="http://schemas.microsoft.com/office/drawing/2014/main" id="{25C84C2A-7BA3-E284-6CE6-C11E8DD7A3CD}"/>
                </a:ext>
              </a:extLst>
            </p:cNvPr>
            <p:cNvCxnSpPr>
              <a:cxnSpLocks/>
              <a:endCxn id="3" idx="2"/>
            </p:cNvCxnSpPr>
            <p:nvPr/>
          </p:nvCxnSpPr>
          <p:spPr>
            <a:xfrm rot="16200000" flipV="1">
              <a:off x="3647428" y="1544188"/>
              <a:ext cx="1381421" cy="647334"/>
            </a:xfrm>
            <a:prstGeom prst="bentConnector3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46208B54-8A56-F9F8-6DE4-8BD3DD396541}"/>
              </a:ext>
            </a:extLst>
          </p:cNvPr>
          <p:cNvGrpSpPr/>
          <p:nvPr/>
        </p:nvGrpSpPr>
        <p:grpSpPr>
          <a:xfrm>
            <a:off x="0" y="0"/>
            <a:ext cx="9147810" cy="441960"/>
            <a:chOff x="0" y="0"/>
            <a:chExt cx="14406" cy="696"/>
          </a:xfrm>
        </p:grpSpPr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2BB9942B-72C4-1843-4029-09336205615F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0" y="0"/>
              <a:ext cx="14407" cy="696"/>
            </a:xfrm>
            <a:custGeom>
              <a:avLst/>
              <a:gdLst>
                <a:gd name="connsiteX0" fmla="*/ 7689493 w 9148330"/>
                <a:gd name="connsiteY0" fmla="*/ 130410 h 442044"/>
                <a:gd name="connsiteX1" fmla="*/ 7631038 w 9148330"/>
                <a:gd name="connsiteY1" fmla="*/ 278268 h 442044"/>
                <a:gd name="connsiteX2" fmla="*/ 7433384 w 9148330"/>
                <a:gd name="connsiteY2" fmla="*/ 408678 h 442044"/>
                <a:gd name="connsiteX3" fmla="*/ 0 w 9148330"/>
                <a:gd name="connsiteY3" fmla="*/ 408678 h 442044"/>
                <a:gd name="connsiteX4" fmla="*/ 0 w 9148330"/>
                <a:gd name="connsiteY4" fmla="*/ 442045 h 442044"/>
                <a:gd name="connsiteX5" fmla="*/ 7763231 w 9148330"/>
                <a:gd name="connsiteY5" fmla="*/ 442045 h 442044"/>
                <a:gd name="connsiteX6" fmla="*/ 9148330 w 9148330"/>
                <a:gd name="connsiteY6" fmla="*/ 442045 h 442044"/>
                <a:gd name="connsiteX7" fmla="*/ 9148330 w 9148330"/>
                <a:gd name="connsiteY7" fmla="*/ 408678 h 442044"/>
                <a:gd name="connsiteX8" fmla="*/ 9148330 w 9148330"/>
                <a:gd name="connsiteY8" fmla="*/ 0 h 442044"/>
                <a:gd name="connsiteX9" fmla="*/ 7887146 w 9148330"/>
                <a:gd name="connsiteY9" fmla="*/ 0 h 442044"/>
                <a:gd name="connsiteX10" fmla="*/ 7689493 w 9148330"/>
                <a:gd name="connsiteY10" fmla="*/ 130410 h 442044"/>
                <a:gd name="connsiteX11" fmla="*/ 7689493 w 9148330"/>
                <a:gd name="connsiteY11" fmla="*/ 130410 h 442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148330" h="442044">
                  <a:moveTo>
                    <a:pt x="7689493" y="130410"/>
                  </a:moveTo>
                  <a:lnTo>
                    <a:pt x="7631038" y="278268"/>
                  </a:lnTo>
                  <a:cubicBezTo>
                    <a:pt x="7599963" y="356845"/>
                    <a:pt x="7521259" y="408678"/>
                    <a:pt x="7433384" y="408678"/>
                  </a:cubicBezTo>
                  <a:lnTo>
                    <a:pt x="0" y="408678"/>
                  </a:lnTo>
                  <a:lnTo>
                    <a:pt x="0" y="442045"/>
                  </a:lnTo>
                  <a:lnTo>
                    <a:pt x="7763231" y="442045"/>
                  </a:lnTo>
                  <a:lnTo>
                    <a:pt x="9148330" y="442045"/>
                  </a:lnTo>
                  <a:lnTo>
                    <a:pt x="9148330" y="408678"/>
                  </a:lnTo>
                  <a:lnTo>
                    <a:pt x="9148330" y="0"/>
                  </a:lnTo>
                  <a:lnTo>
                    <a:pt x="7887146" y="0"/>
                  </a:lnTo>
                  <a:cubicBezTo>
                    <a:pt x="7799145" y="0"/>
                    <a:pt x="7720440" y="51960"/>
                    <a:pt x="7689493" y="130410"/>
                  </a:cubicBezTo>
                  <a:lnTo>
                    <a:pt x="7689493" y="130410"/>
                  </a:lnTo>
                  <a:close/>
                </a:path>
              </a:pathLst>
            </a:custGeom>
            <a:solidFill>
              <a:srgbClr val="C00000"/>
            </a:solidFill>
            <a:ln w="127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1" name="图形 7">
              <a:extLst>
                <a:ext uri="{FF2B5EF4-FFF2-40B4-BE49-F238E27FC236}">
                  <a16:creationId xmlns:a16="http://schemas.microsoft.com/office/drawing/2014/main" id="{57FFBBFB-591F-B80C-147D-20D61317E367}"/>
                </a:ext>
              </a:extLst>
            </p:cNvPr>
            <p:cNvGrpSpPr/>
            <p:nvPr/>
          </p:nvGrpSpPr>
          <p:grpSpPr>
            <a:xfrm>
              <a:off x="12416" y="127"/>
              <a:ext cx="1793" cy="469"/>
              <a:chOff x="7900900" y="80487"/>
              <a:chExt cx="1138415" cy="297784"/>
            </a:xfrm>
            <a:solidFill>
              <a:srgbClr val="FFFFFF"/>
            </a:solidFill>
          </p:grpSpPr>
          <p:sp>
            <p:nvSpPr>
              <p:cNvPr id="22" name="任意多边形: 形状 21">
                <a:extLst>
                  <a:ext uri="{FF2B5EF4-FFF2-40B4-BE49-F238E27FC236}">
                    <a16:creationId xmlns:a16="http://schemas.microsoft.com/office/drawing/2014/main" id="{72B49A8F-1ECC-0973-6B1F-F70AEB596D6F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>
                <a:off x="8861274" y="85581"/>
                <a:ext cx="29801" cy="28781"/>
              </a:xfrm>
              <a:custGeom>
                <a:avLst/>
                <a:gdLst>
                  <a:gd name="connsiteX0" fmla="*/ 14900 w 29801"/>
                  <a:gd name="connsiteY0" fmla="*/ 0 h 28781"/>
                  <a:gd name="connsiteX1" fmla="*/ 29801 w 29801"/>
                  <a:gd name="connsiteY1" fmla="*/ 14391 h 28781"/>
                  <a:gd name="connsiteX2" fmla="*/ 14900 w 29801"/>
                  <a:gd name="connsiteY2" fmla="*/ 28782 h 28781"/>
                  <a:gd name="connsiteX3" fmla="*/ 0 w 29801"/>
                  <a:gd name="connsiteY3" fmla="*/ 14391 h 28781"/>
                  <a:gd name="connsiteX4" fmla="*/ 14900 w 29801"/>
                  <a:gd name="connsiteY4" fmla="*/ 0 h 28781"/>
                  <a:gd name="connsiteX5" fmla="*/ 14900 w 29801"/>
                  <a:gd name="connsiteY5" fmla="*/ 0 h 28781"/>
                  <a:gd name="connsiteX6" fmla="*/ 14900 w 29801"/>
                  <a:gd name="connsiteY6" fmla="*/ 0 h 28781"/>
                  <a:gd name="connsiteX7" fmla="*/ 14900 w 29801"/>
                  <a:gd name="connsiteY7" fmla="*/ 0 h 28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01" h="28781">
                    <a:moveTo>
                      <a:pt x="14900" y="0"/>
                    </a:moveTo>
                    <a:cubicBezTo>
                      <a:pt x="23178" y="0"/>
                      <a:pt x="29801" y="6622"/>
                      <a:pt x="29801" y="14391"/>
                    </a:cubicBezTo>
                    <a:cubicBezTo>
                      <a:pt x="29801" y="22414"/>
                      <a:pt x="23178" y="28782"/>
                      <a:pt x="14900" y="28782"/>
                    </a:cubicBezTo>
                    <a:cubicBezTo>
                      <a:pt x="6623" y="28782"/>
                      <a:pt x="0" y="22287"/>
                      <a:pt x="0" y="14391"/>
                    </a:cubicBezTo>
                    <a:cubicBezTo>
                      <a:pt x="0" y="6622"/>
                      <a:pt x="6750" y="0"/>
                      <a:pt x="14900" y="0"/>
                    </a:cubicBezTo>
                    <a:lnTo>
                      <a:pt x="14900" y="0"/>
                    </a:lnTo>
                    <a:lnTo>
                      <a:pt x="14900" y="0"/>
                    </a:lnTo>
                    <a:lnTo>
                      <a:pt x="149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任意多边形: 形状 22">
                <a:extLst>
                  <a:ext uri="{FF2B5EF4-FFF2-40B4-BE49-F238E27FC236}">
                    <a16:creationId xmlns:a16="http://schemas.microsoft.com/office/drawing/2014/main" id="{D4FE79F5-67FA-9A8A-C6ED-6490F3B14531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7900900" y="132957"/>
                <a:ext cx="122769" cy="128117"/>
              </a:xfrm>
              <a:custGeom>
                <a:avLst/>
                <a:gdLst>
                  <a:gd name="connsiteX0" fmla="*/ 122769 w 122769"/>
                  <a:gd name="connsiteY0" fmla="*/ 128118 h 128117"/>
                  <a:gd name="connsiteX1" fmla="*/ 60747 w 122769"/>
                  <a:gd name="connsiteY1" fmla="*/ 128118 h 128117"/>
                  <a:gd name="connsiteX2" fmla="*/ 18848 w 122769"/>
                  <a:gd name="connsiteY2" fmla="*/ 111944 h 128117"/>
                  <a:gd name="connsiteX3" fmla="*/ 0 w 122769"/>
                  <a:gd name="connsiteY3" fmla="*/ 64696 h 128117"/>
                  <a:gd name="connsiteX4" fmla="*/ 18848 w 122769"/>
                  <a:gd name="connsiteY4" fmla="*/ 15155 h 128117"/>
                  <a:gd name="connsiteX5" fmla="*/ 60747 w 122769"/>
                  <a:gd name="connsiteY5" fmla="*/ 0 h 128117"/>
                  <a:gd name="connsiteX6" fmla="*/ 122769 w 122769"/>
                  <a:gd name="connsiteY6" fmla="*/ 0 h 128117"/>
                  <a:gd name="connsiteX7" fmla="*/ 122769 w 122769"/>
                  <a:gd name="connsiteY7" fmla="*/ 24834 h 128117"/>
                  <a:gd name="connsiteX8" fmla="*/ 62021 w 122769"/>
                  <a:gd name="connsiteY8" fmla="*/ 24834 h 128117"/>
                  <a:gd name="connsiteX9" fmla="*/ 37570 w 122769"/>
                  <a:gd name="connsiteY9" fmla="*/ 34386 h 128117"/>
                  <a:gd name="connsiteX10" fmla="*/ 25471 w 122769"/>
                  <a:gd name="connsiteY10" fmla="*/ 64696 h 128117"/>
                  <a:gd name="connsiteX11" fmla="*/ 37570 w 122769"/>
                  <a:gd name="connsiteY11" fmla="*/ 93732 h 128117"/>
                  <a:gd name="connsiteX12" fmla="*/ 62021 w 122769"/>
                  <a:gd name="connsiteY12" fmla="*/ 102265 h 128117"/>
                  <a:gd name="connsiteX13" fmla="*/ 122769 w 122769"/>
                  <a:gd name="connsiteY13" fmla="*/ 102265 h 128117"/>
                  <a:gd name="connsiteX14" fmla="*/ 122769 w 122769"/>
                  <a:gd name="connsiteY14" fmla="*/ 128118 h 128117"/>
                  <a:gd name="connsiteX15" fmla="*/ 122769 w 122769"/>
                  <a:gd name="connsiteY15" fmla="*/ 128118 h 128117"/>
                  <a:gd name="connsiteX16" fmla="*/ 122769 w 122769"/>
                  <a:gd name="connsiteY16" fmla="*/ 128118 h 128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2769" h="128117">
                    <a:moveTo>
                      <a:pt x="122769" y="128118"/>
                    </a:moveTo>
                    <a:lnTo>
                      <a:pt x="60747" y="128118"/>
                    </a:lnTo>
                    <a:cubicBezTo>
                      <a:pt x="45210" y="128118"/>
                      <a:pt x="31202" y="122769"/>
                      <a:pt x="18848" y="111944"/>
                    </a:cubicBezTo>
                    <a:cubicBezTo>
                      <a:pt x="6368" y="100482"/>
                      <a:pt x="0" y="84818"/>
                      <a:pt x="0" y="64696"/>
                    </a:cubicBezTo>
                    <a:cubicBezTo>
                      <a:pt x="0" y="43937"/>
                      <a:pt x="6368" y="27254"/>
                      <a:pt x="18848" y="15155"/>
                    </a:cubicBezTo>
                    <a:cubicBezTo>
                      <a:pt x="30564" y="5094"/>
                      <a:pt x="44574" y="0"/>
                      <a:pt x="60747" y="0"/>
                    </a:cubicBezTo>
                    <a:lnTo>
                      <a:pt x="122769" y="0"/>
                    </a:lnTo>
                    <a:lnTo>
                      <a:pt x="122769" y="24834"/>
                    </a:lnTo>
                    <a:lnTo>
                      <a:pt x="62021" y="24834"/>
                    </a:lnTo>
                    <a:cubicBezTo>
                      <a:pt x="52342" y="24834"/>
                      <a:pt x="44319" y="28145"/>
                      <a:pt x="37570" y="34386"/>
                    </a:cubicBezTo>
                    <a:cubicBezTo>
                      <a:pt x="29419" y="41772"/>
                      <a:pt x="25471" y="51706"/>
                      <a:pt x="25471" y="64696"/>
                    </a:cubicBezTo>
                    <a:cubicBezTo>
                      <a:pt x="25471" y="76794"/>
                      <a:pt x="29419" y="86473"/>
                      <a:pt x="37570" y="93732"/>
                    </a:cubicBezTo>
                    <a:cubicBezTo>
                      <a:pt x="44191" y="99463"/>
                      <a:pt x="52342" y="102265"/>
                      <a:pt x="62021" y="102265"/>
                    </a:cubicBezTo>
                    <a:lnTo>
                      <a:pt x="122769" y="102265"/>
                    </a:lnTo>
                    <a:lnTo>
                      <a:pt x="122769" y="128118"/>
                    </a:lnTo>
                    <a:lnTo>
                      <a:pt x="122769" y="128118"/>
                    </a:lnTo>
                    <a:lnTo>
                      <a:pt x="122769" y="128118"/>
                    </a:lnTo>
                    <a:close/>
                  </a:path>
                </a:pathLst>
              </a:custGeom>
              <a:solidFill>
                <a:srgbClr val="FFFFFF"/>
              </a:solidFill>
              <a:ln w="127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任意多边形: 形状 23">
                <a:extLst>
                  <a:ext uri="{FF2B5EF4-FFF2-40B4-BE49-F238E27FC236}">
                    <a16:creationId xmlns:a16="http://schemas.microsoft.com/office/drawing/2014/main" id="{8EB99EEF-F47E-CC52-B2FB-1EA631B65258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>
              <a:xfrm>
                <a:off x="8913362" y="133084"/>
                <a:ext cx="125953" cy="172054"/>
              </a:xfrm>
              <a:custGeom>
                <a:avLst/>
                <a:gdLst>
                  <a:gd name="connsiteX0" fmla="*/ 108251 w 125953"/>
                  <a:gd name="connsiteY0" fmla="*/ 18339 h 172054"/>
                  <a:gd name="connsiteX1" fmla="*/ 63040 w 125953"/>
                  <a:gd name="connsiteY1" fmla="*/ 0 h 172054"/>
                  <a:gd name="connsiteX2" fmla="*/ 0 w 125953"/>
                  <a:gd name="connsiteY2" fmla="*/ 0 h 172054"/>
                  <a:gd name="connsiteX3" fmla="*/ 0 w 125953"/>
                  <a:gd name="connsiteY3" fmla="*/ 172055 h 172054"/>
                  <a:gd name="connsiteX4" fmla="*/ 25343 w 125953"/>
                  <a:gd name="connsiteY4" fmla="*/ 172055 h 172054"/>
                  <a:gd name="connsiteX5" fmla="*/ 25343 w 125953"/>
                  <a:gd name="connsiteY5" fmla="*/ 128118 h 172054"/>
                  <a:gd name="connsiteX6" fmla="*/ 63040 w 125953"/>
                  <a:gd name="connsiteY6" fmla="*/ 128118 h 172054"/>
                  <a:gd name="connsiteX7" fmla="*/ 108251 w 125953"/>
                  <a:gd name="connsiteY7" fmla="*/ 109779 h 172054"/>
                  <a:gd name="connsiteX8" fmla="*/ 125953 w 125953"/>
                  <a:gd name="connsiteY8" fmla="*/ 63677 h 172054"/>
                  <a:gd name="connsiteX9" fmla="*/ 108251 w 125953"/>
                  <a:gd name="connsiteY9" fmla="*/ 18339 h 172054"/>
                  <a:gd name="connsiteX10" fmla="*/ 108251 w 125953"/>
                  <a:gd name="connsiteY10" fmla="*/ 18339 h 172054"/>
                  <a:gd name="connsiteX11" fmla="*/ 89402 w 125953"/>
                  <a:gd name="connsiteY11" fmla="*/ 92586 h 172054"/>
                  <a:gd name="connsiteX12" fmla="*/ 63040 w 125953"/>
                  <a:gd name="connsiteY12" fmla="*/ 103157 h 172054"/>
                  <a:gd name="connsiteX13" fmla="*/ 25343 w 125953"/>
                  <a:gd name="connsiteY13" fmla="*/ 103157 h 172054"/>
                  <a:gd name="connsiteX14" fmla="*/ 25343 w 125953"/>
                  <a:gd name="connsiteY14" fmla="*/ 24834 h 172054"/>
                  <a:gd name="connsiteX15" fmla="*/ 63040 w 125953"/>
                  <a:gd name="connsiteY15" fmla="*/ 24834 h 172054"/>
                  <a:gd name="connsiteX16" fmla="*/ 89402 w 125953"/>
                  <a:gd name="connsiteY16" fmla="*/ 35659 h 172054"/>
                  <a:gd name="connsiteX17" fmla="*/ 99208 w 125953"/>
                  <a:gd name="connsiteY17" fmla="*/ 63677 h 172054"/>
                  <a:gd name="connsiteX18" fmla="*/ 89402 w 125953"/>
                  <a:gd name="connsiteY18" fmla="*/ 92586 h 172054"/>
                  <a:gd name="connsiteX19" fmla="*/ 89402 w 125953"/>
                  <a:gd name="connsiteY19" fmla="*/ 92586 h 172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5953" h="172054">
                    <a:moveTo>
                      <a:pt x="108251" y="18339"/>
                    </a:moveTo>
                    <a:cubicBezTo>
                      <a:pt x="96407" y="6113"/>
                      <a:pt x="81252" y="0"/>
                      <a:pt x="63040" y="0"/>
                    </a:cubicBezTo>
                    <a:lnTo>
                      <a:pt x="0" y="0"/>
                    </a:lnTo>
                    <a:lnTo>
                      <a:pt x="0" y="172055"/>
                    </a:lnTo>
                    <a:lnTo>
                      <a:pt x="25343" y="172055"/>
                    </a:lnTo>
                    <a:lnTo>
                      <a:pt x="25343" y="128118"/>
                    </a:lnTo>
                    <a:lnTo>
                      <a:pt x="63040" y="128118"/>
                    </a:lnTo>
                    <a:cubicBezTo>
                      <a:pt x="81379" y="128118"/>
                      <a:pt x="96534" y="122005"/>
                      <a:pt x="108251" y="109779"/>
                    </a:cubicBezTo>
                    <a:cubicBezTo>
                      <a:pt x="119967" y="97553"/>
                      <a:pt x="125953" y="82271"/>
                      <a:pt x="125953" y="63677"/>
                    </a:cubicBezTo>
                    <a:cubicBezTo>
                      <a:pt x="125826" y="44956"/>
                      <a:pt x="119840" y="29928"/>
                      <a:pt x="108251" y="18339"/>
                    </a:cubicBezTo>
                    <a:lnTo>
                      <a:pt x="108251" y="18339"/>
                    </a:lnTo>
                    <a:close/>
                    <a:moveTo>
                      <a:pt x="89402" y="92586"/>
                    </a:moveTo>
                    <a:cubicBezTo>
                      <a:pt x="82016" y="99718"/>
                      <a:pt x="73228" y="103157"/>
                      <a:pt x="63040" y="103157"/>
                    </a:cubicBezTo>
                    <a:lnTo>
                      <a:pt x="25343" y="103157"/>
                    </a:lnTo>
                    <a:lnTo>
                      <a:pt x="25343" y="24834"/>
                    </a:lnTo>
                    <a:lnTo>
                      <a:pt x="63040" y="24834"/>
                    </a:lnTo>
                    <a:cubicBezTo>
                      <a:pt x="73993" y="24834"/>
                      <a:pt x="82780" y="28400"/>
                      <a:pt x="89402" y="35659"/>
                    </a:cubicBezTo>
                    <a:cubicBezTo>
                      <a:pt x="96024" y="42791"/>
                      <a:pt x="99208" y="52088"/>
                      <a:pt x="99208" y="63677"/>
                    </a:cubicBezTo>
                    <a:cubicBezTo>
                      <a:pt x="99208" y="75648"/>
                      <a:pt x="96024" y="85454"/>
                      <a:pt x="89402" y="92586"/>
                    </a:cubicBezTo>
                    <a:lnTo>
                      <a:pt x="89402" y="92586"/>
                    </a:lnTo>
                    <a:close/>
                  </a:path>
                </a:pathLst>
              </a:custGeom>
              <a:solidFill>
                <a:srgbClr val="FFFFFF"/>
              </a:solidFill>
              <a:ln w="127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任意多边形: 形状 24">
                <a:extLst>
                  <a:ext uri="{FF2B5EF4-FFF2-40B4-BE49-F238E27FC236}">
                    <a16:creationId xmlns:a16="http://schemas.microsoft.com/office/drawing/2014/main" id="{DED66A91-384C-C86F-42B9-A3602220396F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>
              <a:xfrm>
                <a:off x="8863057" y="133084"/>
                <a:ext cx="26617" cy="128117"/>
              </a:xfrm>
              <a:custGeom>
                <a:avLst/>
                <a:gdLst>
                  <a:gd name="connsiteX0" fmla="*/ 0 w 26617"/>
                  <a:gd name="connsiteY0" fmla="*/ 0 h 128117"/>
                  <a:gd name="connsiteX1" fmla="*/ 26617 w 26617"/>
                  <a:gd name="connsiteY1" fmla="*/ 0 h 128117"/>
                  <a:gd name="connsiteX2" fmla="*/ 26617 w 26617"/>
                  <a:gd name="connsiteY2" fmla="*/ 128118 h 128117"/>
                  <a:gd name="connsiteX3" fmla="*/ 0 w 26617"/>
                  <a:gd name="connsiteY3" fmla="*/ 128118 h 128117"/>
                  <a:gd name="connsiteX4" fmla="*/ 0 w 26617"/>
                  <a:gd name="connsiteY4" fmla="*/ 0 h 128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17" h="128117">
                    <a:moveTo>
                      <a:pt x="0" y="0"/>
                    </a:moveTo>
                    <a:lnTo>
                      <a:pt x="26617" y="0"/>
                    </a:lnTo>
                    <a:lnTo>
                      <a:pt x="26617" y="128118"/>
                    </a:lnTo>
                    <a:lnTo>
                      <a:pt x="0" y="1281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任意多边形: 形状 25">
                <a:extLst>
                  <a:ext uri="{FF2B5EF4-FFF2-40B4-BE49-F238E27FC236}">
                    <a16:creationId xmlns:a16="http://schemas.microsoft.com/office/drawing/2014/main" id="{F285363A-92C2-8CC9-67B6-559A350850C0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>
                <a:off x="8727425" y="80487"/>
                <a:ext cx="113854" cy="180587"/>
              </a:xfrm>
              <a:custGeom>
                <a:avLst/>
                <a:gdLst>
                  <a:gd name="connsiteX0" fmla="*/ 113727 w 113854"/>
                  <a:gd name="connsiteY0" fmla="*/ 180588 h 180587"/>
                  <a:gd name="connsiteX1" fmla="*/ 88384 w 113854"/>
                  <a:gd name="connsiteY1" fmla="*/ 180588 h 180587"/>
                  <a:gd name="connsiteX2" fmla="*/ 88384 w 113854"/>
                  <a:gd name="connsiteY2" fmla="*/ 107359 h 180587"/>
                  <a:gd name="connsiteX3" fmla="*/ 82780 w 113854"/>
                  <a:gd name="connsiteY3" fmla="*/ 84818 h 180587"/>
                  <a:gd name="connsiteX4" fmla="*/ 56163 w 113854"/>
                  <a:gd name="connsiteY4" fmla="*/ 77304 h 180587"/>
                  <a:gd name="connsiteX5" fmla="*/ 25217 w 113854"/>
                  <a:gd name="connsiteY5" fmla="*/ 77304 h 180587"/>
                  <a:gd name="connsiteX6" fmla="*/ 25217 w 113854"/>
                  <a:gd name="connsiteY6" fmla="*/ 180588 h 180587"/>
                  <a:gd name="connsiteX7" fmla="*/ 0 w 113854"/>
                  <a:gd name="connsiteY7" fmla="*/ 180588 h 180587"/>
                  <a:gd name="connsiteX8" fmla="*/ 0 w 113854"/>
                  <a:gd name="connsiteY8" fmla="*/ 0 h 180587"/>
                  <a:gd name="connsiteX9" fmla="*/ 25344 w 113854"/>
                  <a:gd name="connsiteY9" fmla="*/ 0 h 180587"/>
                  <a:gd name="connsiteX10" fmla="*/ 25344 w 113854"/>
                  <a:gd name="connsiteY10" fmla="*/ 52597 h 180587"/>
                  <a:gd name="connsiteX11" fmla="*/ 56291 w 113854"/>
                  <a:gd name="connsiteY11" fmla="*/ 52597 h 180587"/>
                  <a:gd name="connsiteX12" fmla="*/ 113854 w 113854"/>
                  <a:gd name="connsiteY12" fmla="*/ 107487 h 180587"/>
                  <a:gd name="connsiteX13" fmla="*/ 113727 w 113854"/>
                  <a:gd name="connsiteY13" fmla="*/ 180588 h 180587"/>
                  <a:gd name="connsiteX14" fmla="*/ 113727 w 113854"/>
                  <a:gd name="connsiteY14" fmla="*/ 180588 h 180587"/>
                  <a:gd name="connsiteX15" fmla="*/ 113727 w 113854"/>
                  <a:gd name="connsiteY15" fmla="*/ 180588 h 180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13854" h="180587">
                    <a:moveTo>
                      <a:pt x="113727" y="180588"/>
                    </a:moveTo>
                    <a:lnTo>
                      <a:pt x="88384" y="180588"/>
                    </a:lnTo>
                    <a:lnTo>
                      <a:pt x="88384" y="107359"/>
                    </a:lnTo>
                    <a:cubicBezTo>
                      <a:pt x="88384" y="96789"/>
                      <a:pt x="86601" y="89148"/>
                      <a:pt x="82780" y="84818"/>
                    </a:cubicBezTo>
                    <a:cubicBezTo>
                      <a:pt x="77559" y="79723"/>
                      <a:pt x="68771" y="77304"/>
                      <a:pt x="56163" y="77304"/>
                    </a:cubicBezTo>
                    <a:lnTo>
                      <a:pt x="25217" y="77304"/>
                    </a:lnTo>
                    <a:lnTo>
                      <a:pt x="25217" y="180588"/>
                    </a:lnTo>
                    <a:lnTo>
                      <a:pt x="0" y="180588"/>
                    </a:lnTo>
                    <a:lnTo>
                      <a:pt x="0" y="0"/>
                    </a:lnTo>
                    <a:lnTo>
                      <a:pt x="25344" y="0"/>
                    </a:lnTo>
                    <a:lnTo>
                      <a:pt x="25344" y="52597"/>
                    </a:lnTo>
                    <a:lnTo>
                      <a:pt x="56291" y="52597"/>
                    </a:lnTo>
                    <a:cubicBezTo>
                      <a:pt x="94624" y="52597"/>
                      <a:pt x="113854" y="70936"/>
                      <a:pt x="113854" y="107487"/>
                    </a:cubicBezTo>
                    <a:lnTo>
                      <a:pt x="113727" y="180588"/>
                    </a:lnTo>
                    <a:lnTo>
                      <a:pt x="113727" y="180588"/>
                    </a:lnTo>
                    <a:lnTo>
                      <a:pt x="113727" y="180588"/>
                    </a:lnTo>
                    <a:close/>
                  </a:path>
                </a:pathLst>
              </a:custGeom>
              <a:solidFill>
                <a:srgbClr val="FFFFFF"/>
              </a:solidFill>
              <a:ln w="127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任意多边形: 形状 26">
                <a:extLst>
                  <a:ext uri="{FF2B5EF4-FFF2-40B4-BE49-F238E27FC236}">
                    <a16:creationId xmlns:a16="http://schemas.microsoft.com/office/drawing/2014/main" id="{00D35990-156C-2B22-BDB3-3637213FE287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8581478" y="132957"/>
                <a:ext cx="122768" cy="128117"/>
              </a:xfrm>
              <a:custGeom>
                <a:avLst/>
                <a:gdLst>
                  <a:gd name="connsiteX0" fmla="*/ 122768 w 122768"/>
                  <a:gd name="connsiteY0" fmla="*/ 128118 h 128117"/>
                  <a:gd name="connsiteX1" fmla="*/ 60747 w 122768"/>
                  <a:gd name="connsiteY1" fmla="*/ 128118 h 128117"/>
                  <a:gd name="connsiteX2" fmla="*/ 18721 w 122768"/>
                  <a:gd name="connsiteY2" fmla="*/ 111944 h 128117"/>
                  <a:gd name="connsiteX3" fmla="*/ 0 w 122768"/>
                  <a:gd name="connsiteY3" fmla="*/ 64696 h 128117"/>
                  <a:gd name="connsiteX4" fmla="*/ 18721 w 122768"/>
                  <a:gd name="connsiteY4" fmla="*/ 15155 h 128117"/>
                  <a:gd name="connsiteX5" fmla="*/ 60747 w 122768"/>
                  <a:gd name="connsiteY5" fmla="*/ 0 h 128117"/>
                  <a:gd name="connsiteX6" fmla="*/ 122768 w 122768"/>
                  <a:gd name="connsiteY6" fmla="*/ 0 h 128117"/>
                  <a:gd name="connsiteX7" fmla="*/ 122768 w 122768"/>
                  <a:gd name="connsiteY7" fmla="*/ 24834 h 128117"/>
                  <a:gd name="connsiteX8" fmla="*/ 61766 w 122768"/>
                  <a:gd name="connsiteY8" fmla="*/ 24834 h 128117"/>
                  <a:gd name="connsiteX9" fmla="*/ 37442 w 122768"/>
                  <a:gd name="connsiteY9" fmla="*/ 34386 h 128117"/>
                  <a:gd name="connsiteX10" fmla="*/ 25216 w 122768"/>
                  <a:gd name="connsiteY10" fmla="*/ 64696 h 128117"/>
                  <a:gd name="connsiteX11" fmla="*/ 37442 w 122768"/>
                  <a:gd name="connsiteY11" fmla="*/ 93732 h 128117"/>
                  <a:gd name="connsiteX12" fmla="*/ 61766 w 122768"/>
                  <a:gd name="connsiteY12" fmla="*/ 102265 h 128117"/>
                  <a:gd name="connsiteX13" fmla="*/ 122768 w 122768"/>
                  <a:gd name="connsiteY13" fmla="*/ 102265 h 128117"/>
                  <a:gd name="connsiteX14" fmla="*/ 122768 w 122768"/>
                  <a:gd name="connsiteY14" fmla="*/ 128118 h 128117"/>
                  <a:gd name="connsiteX15" fmla="*/ 122768 w 122768"/>
                  <a:gd name="connsiteY15" fmla="*/ 128118 h 128117"/>
                  <a:gd name="connsiteX16" fmla="*/ 122768 w 122768"/>
                  <a:gd name="connsiteY16" fmla="*/ 128118 h 128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2768" h="128117">
                    <a:moveTo>
                      <a:pt x="122768" y="128118"/>
                    </a:moveTo>
                    <a:lnTo>
                      <a:pt x="60747" y="128118"/>
                    </a:lnTo>
                    <a:cubicBezTo>
                      <a:pt x="45210" y="128118"/>
                      <a:pt x="31202" y="122769"/>
                      <a:pt x="18721" y="111944"/>
                    </a:cubicBezTo>
                    <a:cubicBezTo>
                      <a:pt x="6113" y="100355"/>
                      <a:pt x="0" y="84690"/>
                      <a:pt x="0" y="64696"/>
                    </a:cubicBezTo>
                    <a:cubicBezTo>
                      <a:pt x="0" y="43937"/>
                      <a:pt x="6113" y="27254"/>
                      <a:pt x="18721" y="15155"/>
                    </a:cubicBezTo>
                    <a:cubicBezTo>
                      <a:pt x="30564" y="5094"/>
                      <a:pt x="44574" y="0"/>
                      <a:pt x="60747" y="0"/>
                    </a:cubicBezTo>
                    <a:lnTo>
                      <a:pt x="122768" y="0"/>
                    </a:lnTo>
                    <a:lnTo>
                      <a:pt x="122768" y="24834"/>
                    </a:lnTo>
                    <a:lnTo>
                      <a:pt x="61766" y="24834"/>
                    </a:lnTo>
                    <a:cubicBezTo>
                      <a:pt x="52215" y="24834"/>
                      <a:pt x="44064" y="28145"/>
                      <a:pt x="37442" y="34386"/>
                    </a:cubicBezTo>
                    <a:cubicBezTo>
                      <a:pt x="29291" y="41772"/>
                      <a:pt x="25216" y="51706"/>
                      <a:pt x="25216" y="64696"/>
                    </a:cubicBezTo>
                    <a:cubicBezTo>
                      <a:pt x="25216" y="76794"/>
                      <a:pt x="29419" y="86473"/>
                      <a:pt x="37442" y="93732"/>
                    </a:cubicBezTo>
                    <a:cubicBezTo>
                      <a:pt x="44064" y="99463"/>
                      <a:pt x="52215" y="102265"/>
                      <a:pt x="61766" y="102265"/>
                    </a:cubicBezTo>
                    <a:lnTo>
                      <a:pt x="122768" y="102265"/>
                    </a:lnTo>
                    <a:lnTo>
                      <a:pt x="122768" y="128118"/>
                    </a:lnTo>
                    <a:lnTo>
                      <a:pt x="122768" y="128118"/>
                    </a:lnTo>
                    <a:lnTo>
                      <a:pt x="122768" y="128118"/>
                    </a:lnTo>
                    <a:close/>
                  </a:path>
                </a:pathLst>
              </a:custGeom>
              <a:solidFill>
                <a:srgbClr val="FFFFFF"/>
              </a:solidFill>
              <a:ln w="127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任意多边形: 形状 27">
                <a:extLst>
                  <a:ext uri="{FF2B5EF4-FFF2-40B4-BE49-F238E27FC236}">
                    <a16:creationId xmlns:a16="http://schemas.microsoft.com/office/drawing/2014/main" id="{1407F050-CC80-A1E9-D14C-1D26F60E6FB3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8436677" y="133211"/>
                <a:ext cx="123660" cy="127990"/>
              </a:xfrm>
              <a:custGeom>
                <a:avLst/>
                <a:gdLst>
                  <a:gd name="connsiteX0" fmla="*/ 123660 w 123660"/>
                  <a:gd name="connsiteY0" fmla="*/ 88129 h 127990"/>
                  <a:gd name="connsiteX1" fmla="*/ 72719 w 123660"/>
                  <a:gd name="connsiteY1" fmla="*/ 127990 h 127990"/>
                  <a:gd name="connsiteX2" fmla="*/ 5349 w 123660"/>
                  <a:gd name="connsiteY2" fmla="*/ 127990 h 127990"/>
                  <a:gd name="connsiteX3" fmla="*/ 5349 w 123660"/>
                  <a:gd name="connsiteY3" fmla="*/ 102138 h 127990"/>
                  <a:gd name="connsiteX4" fmla="*/ 72719 w 123660"/>
                  <a:gd name="connsiteY4" fmla="*/ 102138 h 127990"/>
                  <a:gd name="connsiteX5" fmla="*/ 92713 w 123660"/>
                  <a:gd name="connsiteY5" fmla="*/ 99081 h 127990"/>
                  <a:gd name="connsiteX6" fmla="*/ 98317 w 123660"/>
                  <a:gd name="connsiteY6" fmla="*/ 88256 h 127990"/>
                  <a:gd name="connsiteX7" fmla="*/ 77304 w 123660"/>
                  <a:gd name="connsiteY7" fmla="*/ 74375 h 127990"/>
                  <a:gd name="connsiteX8" fmla="*/ 49668 w 123660"/>
                  <a:gd name="connsiteY8" fmla="*/ 74375 h 127990"/>
                  <a:gd name="connsiteX9" fmla="*/ 0 w 123660"/>
                  <a:gd name="connsiteY9" fmla="*/ 36805 h 127990"/>
                  <a:gd name="connsiteX10" fmla="*/ 16556 w 123660"/>
                  <a:gd name="connsiteY10" fmla="*/ 6495 h 127990"/>
                  <a:gd name="connsiteX11" fmla="*/ 46356 w 123660"/>
                  <a:gd name="connsiteY11" fmla="*/ 0 h 127990"/>
                  <a:gd name="connsiteX12" fmla="*/ 115000 w 123660"/>
                  <a:gd name="connsiteY12" fmla="*/ 0 h 127990"/>
                  <a:gd name="connsiteX13" fmla="*/ 115000 w 123660"/>
                  <a:gd name="connsiteY13" fmla="*/ 24834 h 127990"/>
                  <a:gd name="connsiteX14" fmla="*/ 46356 w 123660"/>
                  <a:gd name="connsiteY14" fmla="*/ 24834 h 127990"/>
                  <a:gd name="connsiteX15" fmla="*/ 25343 w 123660"/>
                  <a:gd name="connsiteY15" fmla="*/ 36678 h 127990"/>
                  <a:gd name="connsiteX16" fmla="*/ 34385 w 123660"/>
                  <a:gd name="connsiteY16" fmla="*/ 47376 h 127990"/>
                  <a:gd name="connsiteX17" fmla="*/ 49922 w 123660"/>
                  <a:gd name="connsiteY17" fmla="*/ 48394 h 127990"/>
                  <a:gd name="connsiteX18" fmla="*/ 77558 w 123660"/>
                  <a:gd name="connsiteY18" fmla="*/ 48394 h 127990"/>
                  <a:gd name="connsiteX19" fmla="*/ 111689 w 123660"/>
                  <a:gd name="connsiteY19" fmla="*/ 59219 h 127990"/>
                  <a:gd name="connsiteX20" fmla="*/ 123660 w 123660"/>
                  <a:gd name="connsiteY20" fmla="*/ 88129 h 127990"/>
                  <a:gd name="connsiteX21" fmla="*/ 123660 w 123660"/>
                  <a:gd name="connsiteY21" fmla="*/ 88129 h 127990"/>
                  <a:gd name="connsiteX22" fmla="*/ 123660 w 123660"/>
                  <a:gd name="connsiteY22" fmla="*/ 88129 h 127990"/>
                  <a:gd name="connsiteX23" fmla="*/ 123660 w 123660"/>
                  <a:gd name="connsiteY23" fmla="*/ 88129 h 12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23660" h="127990">
                    <a:moveTo>
                      <a:pt x="123660" y="88129"/>
                    </a:moveTo>
                    <a:cubicBezTo>
                      <a:pt x="123660" y="114618"/>
                      <a:pt x="106723" y="127990"/>
                      <a:pt x="72719" y="127990"/>
                    </a:cubicBezTo>
                    <a:lnTo>
                      <a:pt x="5349" y="127990"/>
                    </a:lnTo>
                    <a:lnTo>
                      <a:pt x="5349" y="102138"/>
                    </a:lnTo>
                    <a:lnTo>
                      <a:pt x="72719" y="102138"/>
                    </a:lnTo>
                    <a:cubicBezTo>
                      <a:pt x="82270" y="102138"/>
                      <a:pt x="88893" y="101119"/>
                      <a:pt x="92713" y="99081"/>
                    </a:cubicBezTo>
                    <a:cubicBezTo>
                      <a:pt x="96407" y="96789"/>
                      <a:pt x="98317" y="93350"/>
                      <a:pt x="98317" y="88256"/>
                    </a:cubicBezTo>
                    <a:cubicBezTo>
                      <a:pt x="98317" y="78959"/>
                      <a:pt x="91185" y="74375"/>
                      <a:pt x="77304" y="74375"/>
                    </a:cubicBezTo>
                    <a:lnTo>
                      <a:pt x="49668" y="74375"/>
                    </a:lnTo>
                    <a:cubicBezTo>
                      <a:pt x="16428" y="74375"/>
                      <a:pt x="0" y="61767"/>
                      <a:pt x="0" y="36805"/>
                    </a:cubicBezTo>
                    <a:cubicBezTo>
                      <a:pt x="0" y="23178"/>
                      <a:pt x="5604" y="13245"/>
                      <a:pt x="16556" y="6495"/>
                    </a:cubicBezTo>
                    <a:cubicBezTo>
                      <a:pt x="24707" y="2292"/>
                      <a:pt x="34767" y="0"/>
                      <a:pt x="46356" y="0"/>
                    </a:cubicBezTo>
                    <a:lnTo>
                      <a:pt x="115000" y="0"/>
                    </a:lnTo>
                    <a:lnTo>
                      <a:pt x="115000" y="24834"/>
                    </a:lnTo>
                    <a:lnTo>
                      <a:pt x="46356" y="24834"/>
                    </a:lnTo>
                    <a:cubicBezTo>
                      <a:pt x="32348" y="24834"/>
                      <a:pt x="25343" y="28909"/>
                      <a:pt x="25343" y="36678"/>
                    </a:cubicBezTo>
                    <a:cubicBezTo>
                      <a:pt x="25343" y="42409"/>
                      <a:pt x="28400" y="45975"/>
                      <a:pt x="34385" y="47376"/>
                    </a:cubicBezTo>
                    <a:cubicBezTo>
                      <a:pt x="36550" y="48140"/>
                      <a:pt x="41772" y="48394"/>
                      <a:pt x="49922" y="48394"/>
                    </a:cubicBezTo>
                    <a:lnTo>
                      <a:pt x="77558" y="48394"/>
                    </a:lnTo>
                    <a:cubicBezTo>
                      <a:pt x="91312" y="48394"/>
                      <a:pt x="102901" y="52088"/>
                      <a:pt x="111689" y="59219"/>
                    </a:cubicBezTo>
                    <a:cubicBezTo>
                      <a:pt x="119712" y="65587"/>
                      <a:pt x="123660" y="75139"/>
                      <a:pt x="123660" y="88129"/>
                    </a:cubicBezTo>
                    <a:lnTo>
                      <a:pt x="123660" y="88129"/>
                    </a:lnTo>
                    <a:lnTo>
                      <a:pt x="123660" y="88129"/>
                    </a:lnTo>
                    <a:lnTo>
                      <a:pt x="123660" y="88129"/>
                    </a:lnTo>
                    <a:close/>
                  </a:path>
                </a:pathLst>
              </a:custGeom>
              <a:solidFill>
                <a:srgbClr val="FFFFFF"/>
              </a:solidFill>
              <a:ln w="127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任意多边形: 形状 28">
                <a:extLst>
                  <a:ext uri="{FF2B5EF4-FFF2-40B4-BE49-F238E27FC236}">
                    <a16:creationId xmlns:a16="http://schemas.microsoft.com/office/drawing/2014/main" id="{05D2F032-3155-6D31-1462-D4235912EDB2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8297989" y="133211"/>
                <a:ext cx="123660" cy="127990"/>
              </a:xfrm>
              <a:custGeom>
                <a:avLst/>
                <a:gdLst>
                  <a:gd name="connsiteX0" fmla="*/ 123661 w 123660"/>
                  <a:gd name="connsiteY0" fmla="*/ 88129 h 127990"/>
                  <a:gd name="connsiteX1" fmla="*/ 72719 w 123660"/>
                  <a:gd name="connsiteY1" fmla="*/ 127990 h 127990"/>
                  <a:gd name="connsiteX2" fmla="*/ 5349 w 123660"/>
                  <a:gd name="connsiteY2" fmla="*/ 127990 h 127990"/>
                  <a:gd name="connsiteX3" fmla="*/ 5349 w 123660"/>
                  <a:gd name="connsiteY3" fmla="*/ 102138 h 127990"/>
                  <a:gd name="connsiteX4" fmla="*/ 72719 w 123660"/>
                  <a:gd name="connsiteY4" fmla="*/ 102138 h 127990"/>
                  <a:gd name="connsiteX5" fmla="*/ 92713 w 123660"/>
                  <a:gd name="connsiteY5" fmla="*/ 99081 h 127990"/>
                  <a:gd name="connsiteX6" fmla="*/ 98317 w 123660"/>
                  <a:gd name="connsiteY6" fmla="*/ 88256 h 127990"/>
                  <a:gd name="connsiteX7" fmla="*/ 77304 w 123660"/>
                  <a:gd name="connsiteY7" fmla="*/ 74375 h 127990"/>
                  <a:gd name="connsiteX8" fmla="*/ 49668 w 123660"/>
                  <a:gd name="connsiteY8" fmla="*/ 74375 h 127990"/>
                  <a:gd name="connsiteX9" fmla="*/ 0 w 123660"/>
                  <a:gd name="connsiteY9" fmla="*/ 36805 h 127990"/>
                  <a:gd name="connsiteX10" fmla="*/ 16556 w 123660"/>
                  <a:gd name="connsiteY10" fmla="*/ 6495 h 127990"/>
                  <a:gd name="connsiteX11" fmla="*/ 46357 w 123660"/>
                  <a:gd name="connsiteY11" fmla="*/ 0 h 127990"/>
                  <a:gd name="connsiteX12" fmla="*/ 115000 w 123660"/>
                  <a:gd name="connsiteY12" fmla="*/ 0 h 127990"/>
                  <a:gd name="connsiteX13" fmla="*/ 115000 w 123660"/>
                  <a:gd name="connsiteY13" fmla="*/ 24834 h 127990"/>
                  <a:gd name="connsiteX14" fmla="*/ 46357 w 123660"/>
                  <a:gd name="connsiteY14" fmla="*/ 24834 h 127990"/>
                  <a:gd name="connsiteX15" fmla="*/ 25471 w 123660"/>
                  <a:gd name="connsiteY15" fmla="*/ 36678 h 127990"/>
                  <a:gd name="connsiteX16" fmla="*/ 34258 w 123660"/>
                  <a:gd name="connsiteY16" fmla="*/ 47376 h 127990"/>
                  <a:gd name="connsiteX17" fmla="*/ 49795 w 123660"/>
                  <a:gd name="connsiteY17" fmla="*/ 48394 h 127990"/>
                  <a:gd name="connsiteX18" fmla="*/ 77431 w 123660"/>
                  <a:gd name="connsiteY18" fmla="*/ 48394 h 127990"/>
                  <a:gd name="connsiteX19" fmla="*/ 111816 w 123660"/>
                  <a:gd name="connsiteY19" fmla="*/ 59219 h 127990"/>
                  <a:gd name="connsiteX20" fmla="*/ 123661 w 123660"/>
                  <a:gd name="connsiteY20" fmla="*/ 88129 h 127990"/>
                  <a:gd name="connsiteX21" fmla="*/ 123661 w 123660"/>
                  <a:gd name="connsiteY21" fmla="*/ 88129 h 127990"/>
                  <a:gd name="connsiteX22" fmla="*/ 123661 w 123660"/>
                  <a:gd name="connsiteY22" fmla="*/ 88129 h 127990"/>
                  <a:gd name="connsiteX23" fmla="*/ 123661 w 123660"/>
                  <a:gd name="connsiteY23" fmla="*/ 88129 h 12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23660" h="127990">
                    <a:moveTo>
                      <a:pt x="123661" y="88129"/>
                    </a:moveTo>
                    <a:cubicBezTo>
                      <a:pt x="123661" y="114618"/>
                      <a:pt x="106723" y="127990"/>
                      <a:pt x="72719" y="127990"/>
                    </a:cubicBezTo>
                    <a:lnTo>
                      <a:pt x="5349" y="127990"/>
                    </a:lnTo>
                    <a:lnTo>
                      <a:pt x="5349" y="102138"/>
                    </a:lnTo>
                    <a:lnTo>
                      <a:pt x="72719" y="102138"/>
                    </a:lnTo>
                    <a:cubicBezTo>
                      <a:pt x="82398" y="102138"/>
                      <a:pt x="88893" y="101119"/>
                      <a:pt x="92713" y="99081"/>
                    </a:cubicBezTo>
                    <a:cubicBezTo>
                      <a:pt x="96407" y="96789"/>
                      <a:pt x="98317" y="93350"/>
                      <a:pt x="98317" y="88256"/>
                    </a:cubicBezTo>
                    <a:cubicBezTo>
                      <a:pt x="98317" y="78959"/>
                      <a:pt x="91312" y="74375"/>
                      <a:pt x="77304" y="74375"/>
                    </a:cubicBezTo>
                    <a:lnTo>
                      <a:pt x="49668" y="74375"/>
                    </a:lnTo>
                    <a:cubicBezTo>
                      <a:pt x="16428" y="74375"/>
                      <a:pt x="0" y="61767"/>
                      <a:pt x="0" y="36805"/>
                    </a:cubicBezTo>
                    <a:cubicBezTo>
                      <a:pt x="0" y="23178"/>
                      <a:pt x="5604" y="13245"/>
                      <a:pt x="16556" y="6495"/>
                    </a:cubicBezTo>
                    <a:cubicBezTo>
                      <a:pt x="24707" y="2292"/>
                      <a:pt x="34767" y="0"/>
                      <a:pt x="46357" y="0"/>
                    </a:cubicBezTo>
                    <a:lnTo>
                      <a:pt x="115000" y="0"/>
                    </a:lnTo>
                    <a:lnTo>
                      <a:pt x="115000" y="24834"/>
                    </a:lnTo>
                    <a:lnTo>
                      <a:pt x="46357" y="24834"/>
                    </a:lnTo>
                    <a:cubicBezTo>
                      <a:pt x="32348" y="24834"/>
                      <a:pt x="25471" y="28909"/>
                      <a:pt x="25471" y="36678"/>
                    </a:cubicBezTo>
                    <a:cubicBezTo>
                      <a:pt x="25471" y="42409"/>
                      <a:pt x="28400" y="45975"/>
                      <a:pt x="34258" y="47376"/>
                    </a:cubicBezTo>
                    <a:cubicBezTo>
                      <a:pt x="36423" y="48140"/>
                      <a:pt x="41645" y="48394"/>
                      <a:pt x="49795" y="48394"/>
                    </a:cubicBezTo>
                    <a:lnTo>
                      <a:pt x="77431" y="48394"/>
                    </a:lnTo>
                    <a:cubicBezTo>
                      <a:pt x="91440" y="48394"/>
                      <a:pt x="102775" y="52088"/>
                      <a:pt x="111816" y="59219"/>
                    </a:cubicBezTo>
                    <a:cubicBezTo>
                      <a:pt x="119712" y="65587"/>
                      <a:pt x="123661" y="75139"/>
                      <a:pt x="123661" y="88129"/>
                    </a:cubicBezTo>
                    <a:lnTo>
                      <a:pt x="123661" y="88129"/>
                    </a:lnTo>
                    <a:lnTo>
                      <a:pt x="123661" y="88129"/>
                    </a:lnTo>
                    <a:lnTo>
                      <a:pt x="123661" y="88129"/>
                    </a:lnTo>
                    <a:close/>
                  </a:path>
                </a:pathLst>
              </a:custGeom>
              <a:solidFill>
                <a:srgbClr val="FFFFFF"/>
              </a:solidFill>
              <a:ln w="127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任意多边形: 形状 29">
                <a:extLst>
                  <a:ext uri="{FF2B5EF4-FFF2-40B4-BE49-F238E27FC236}">
                    <a16:creationId xmlns:a16="http://schemas.microsoft.com/office/drawing/2014/main" id="{D7B8029F-C69A-9621-5311-327A6D634FE8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8150131" y="132447"/>
                <a:ext cx="131301" cy="128627"/>
              </a:xfrm>
              <a:custGeom>
                <a:avLst/>
                <a:gdLst>
                  <a:gd name="connsiteX0" fmla="*/ 112071 w 131301"/>
                  <a:gd name="connsiteY0" fmla="*/ 18721 h 128627"/>
                  <a:gd name="connsiteX1" fmla="*/ 65078 w 131301"/>
                  <a:gd name="connsiteY1" fmla="*/ 0 h 128627"/>
                  <a:gd name="connsiteX2" fmla="*/ 18339 w 131301"/>
                  <a:gd name="connsiteY2" fmla="*/ 18721 h 128627"/>
                  <a:gd name="connsiteX3" fmla="*/ 0 w 131301"/>
                  <a:gd name="connsiteY3" fmla="*/ 64314 h 128627"/>
                  <a:gd name="connsiteX4" fmla="*/ 18339 w 131301"/>
                  <a:gd name="connsiteY4" fmla="*/ 109779 h 128627"/>
                  <a:gd name="connsiteX5" fmla="*/ 65078 w 131301"/>
                  <a:gd name="connsiteY5" fmla="*/ 128627 h 128627"/>
                  <a:gd name="connsiteX6" fmla="*/ 112071 w 131301"/>
                  <a:gd name="connsiteY6" fmla="*/ 109779 h 128627"/>
                  <a:gd name="connsiteX7" fmla="*/ 131302 w 131301"/>
                  <a:gd name="connsiteY7" fmla="*/ 64314 h 128627"/>
                  <a:gd name="connsiteX8" fmla="*/ 112071 w 131301"/>
                  <a:gd name="connsiteY8" fmla="*/ 18721 h 128627"/>
                  <a:gd name="connsiteX9" fmla="*/ 112071 w 131301"/>
                  <a:gd name="connsiteY9" fmla="*/ 18721 h 128627"/>
                  <a:gd name="connsiteX10" fmla="*/ 94624 w 131301"/>
                  <a:gd name="connsiteY10" fmla="*/ 92841 h 128627"/>
                  <a:gd name="connsiteX11" fmla="*/ 65078 w 131301"/>
                  <a:gd name="connsiteY11" fmla="*/ 104685 h 128627"/>
                  <a:gd name="connsiteX12" fmla="*/ 35531 w 131301"/>
                  <a:gd name="connsiteY12" fmla="*/ 92841 h 128627"/>
                  <a:gd name="connsiteX13" fmla="*/ 23305 w 131301"/>
                  <a:gd name="connsiteY13" fmla="*/ 64186 h 128627"/>
                  <a:gd name="connsiteX14" fmla="*/ 35531 w 131301"/>
                  <a:gd name="connsiteY14" fmla="*/ 35404 h 128627"/>
                  <a:gd name="connsiteX15" fmla="*/ 65078 w 131301"/>
                  <a:gd name="connsiteY15" fmla="*/ 23688 h 128627"/>
                  <a:gd name="connsiteX16" fmla="*/ 94624 w 131301"/>
                  <a:gd name="connsiteY16" fmla="*/ 35404 h 128627"/>
                  <a:gd name="connsiteX17" fmla="*/ 107868 w 131301"/>
                  <a:gd name="connsiteY17" fmla="*/ 64186 h 128627"/>
                  <a:gd name="connsiteX18" fmla="*/ 94624 w 131301"/>
                  <a:gd name="connsiteY18" fmla="*/ 92841 h 128627"/>
                  <a:gd name="connsiteX19" fmla="*/ 94624 w 131301"/>
                  <a:gd name="connsiteY19" fmla="*/ 92841 h 128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1301" h="128627">
                    <a:moveTo>
                      <a:pt x="112071" y="18721"/>
                    </a:moveTo>
                    <a:cubicBezTo>
                      <a:pt x="99081" y="6368"/>
                      <a:pt x="83544" y="0"/>
                      <a:pt x="65078" y="0"/>
                    </a:cubicBezTo>
                    <a:cubicBezTo>
                      <a:pt x="46866" y="0"/>
                      <a:pt x="31329" y="6240"/>
                      <a:pt x="18339" y="18721"/>
                    </a:cubicBezTo>
                    <a:cubicBezTo>
                      <a:pt x="6113" y="31329"/>
                      <a:pt x="0" y="46484"/>
                      <a:pt x="0" y="64314"/>
                    </a:cubicBezTo>
                    <a:cubicBezTo>
                      <a:pt x="0" y="82016"/>
                      <a:pt x="6113" y="97171"/>
                      <a:pt x="18339" y="109779"/>
                    </a:cubicBezTo>
                    <a:cubicBezTo>
                      <a:pt x="31329" y="122387"/>
                      <a:pt x="46866" y="128627"/>
                      <a:pt x="65078" y="128627"/>
                    </a:cubicBezTo>
                    <a:cubicBezTo>
                      <a:pt x="83417" y="128627"/>
                      <a:pt x="99081" y="122387"/>
                      <a:pt x="112071" y="109779"/>
                    </a:cubicBezTo>
                    <a:cubicBezTo>
                      <a:pt x="124807" y="97171"/>
                      <a:pt x="131302" y="82016"/>
                      <a:pt x="131302" y="64314"/>
                    </a:cubicBezTo>
                    <a:cubicBezTo>
                      <a:pt x="131302" y="46357"/>
                      <a:pt x="124807" y="31202"/>
                      <a:pt x="112071" y="18721"/>
                    </a:cubicBezTo>
                    <a:lnTo>
                      <a:pt x="112071" y="18721"/>
                    </a:lnTo>
                    <a:close/>
                    <a:moveTo>
                      <a:pt x="94624" y="92841"/>
                    </a:moveTo>
                    <a:cubicBezTo>
                      <a:pt x="86473" y="100737"/>
                      <a:pt x="76666" y="104685"/>
                      <a:pt x="65078" y="104685"/>
                    </a:cubicBezTo>
                    <a:cubicBezTo>
                      <a:pt x="53488" y="104685"/>
                      <a:pt x="43682" y="100609"/>
                      <a:pt x="35531" y="92841"/>
                    </a:cubicBezTo>
                    <a:cubicBezTo>
                      <a:pt x="27381" y="84818"/>
                      <a:pt x="23305" y="75393"/>
                      <a:pt x="23305" y="64186"/>
                    </a:cubicBezTo>
                    <a:cubicBezTo>
                      <a:pt x="23305" y="52852"/>
                      <a:pt x="27508" y="43428"/>
                      <a:pt x="35531" y="35404"/>
                    </a:cubicBezTo>
                    <a:cubicBezTo>
                      <a:pt x="43682" y="27508"/>
                      <a:pt x="53488" y="23688"/>
                      <a:pt x="65078" y="23688"/>
                    </a:cubicBezTo>
                    <a:cubicBezTo>
                      <a:pt x="76666" y="23688"/>
                      <a:pt x="86473" y="27508"/>
                      <a:pt x="94624" y="35404"/>
                    </a:cubicBezTo>
                    <a:cubicBezTo>
                      <a:pt x="103411" y="43428"/>
                      <a:pt x="107868" y="52852"/>
                      <a:pt x="107868" y="64186"/>
                    </a:cubicBezTo>
                    <a:cubicBezTo>
                      <a:pt x="107996" y="75393"/>
                      <a:pt x="103411" y="84945"/>
                      <a:pt x="94624" y="92841"/>
                    </a:cubicBezTo>
                    <a:lnTo>
                      <a:pt x="94624" y="92841"/>
                    </a:lnTo>
                    <a:close/>
                  </a:path>
                </a:pathLst>
              </a:custGeom>
              <a:solidFill>
                <a:srgbClr val="FFFFFF"/>
              </a:solidFill>
              <a:ln w="127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任意多边形: 形状 30">
                <a:extLst>
                  <a:ext uri="{FF2B5EF4-FFF2-40B4-BE49-F238E27FC236}">
                    <a16:creationId xmlns:a16="http://schemas.microsoft.com/office/drawing/2014/main" id="{084FF83F-4CC4-94F7-2A8F-BA3CD3A810EA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8046337" y="133084"/>
                <a:ext cx="88511" cy="128117"/>
              </a:xfrm>
              <a:custGeom>
                <a:avLst/>
                <a:gdLst>
                  <a:gd name="connsiteX0" fmla="*/ 88511 w 88511"/>
                  <a:gd name="connsiteY0" fmla="*/ 64696 h 128117"/>
                  <a:gd name="connsiteX1" fmla="*/ 63168 w 88511"/>
                  <a:gd name="connsiteY1" fmla="*/ 64696 h 128117"/>
                  <a:gd name="connsiteX2" fmla="*/ 63168 w 88511"/>
                  <a:gd name="connsiteY2" fmla="*/ 46357 h 128117"/>
                  <a:gd name="connsiteX3" fmla="*/ 43173 w 88511"/>
                  <a:gd name="connsiteY3" fmla="*/ 24834 h 128117"/>
                  <a:gd name="connsiteX4" fmla="*/ 25598 w 88511"/>
                  <a:gd name="connsiteY4" fmla="*/ 24834 h 128117"/>
                  <a:gd name="connsiteX5" fmla="*/ 25598 w 88511"/>
                  <a:gd name="connsiteY5" fmla="*/ 128118 h 128117"/>
                  <a:gd name="connsiteX6" fmla="*/ 0 w 88511"/>
                  <a:gd name="connsiteY6" fmla="*/ 128118 h 128117"/>
                  <a:gd name="connsiteX7" fmla="*/ 0 w 88511"/>
                  <a:gd name="connsiteY7" fmla="*/ 0 h 128117"/>
                  <a:gd name="connsiteX8" fmla="*/ 45465 w 88511"/>
                  <a:gd name="connsiteY8" fmla="*/ 0 h 128117"/>
                  <a:gd name="connsiteX9" fmla="*/ 88511 w 88511"/>
                  <a:gd name="connsiteY9" fmla="*/ 46229 h 128117"/>
                  <a:gd name="connsiteX10" fmla="*/ 88511 w 88511"/>
                  <a:gd name="connsiteY10" fmla="*/ 64696 h 128117"/>
                  <a:gd name="connsiteX11" fmla="*/ 88511 w 88511"/>
                  <a:gd name="connsiteY11" fmla="*/ 64696 h 128117"/>
                  <a:gd name="connsiteX12" fmla="*/ 88511 w 88511"/>
                  <a:gd name="connsiteY12" fmla="*/ 64696 h 128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8511" h="128117">
                    <a:moveTo>
                      <a:pt x="88511" y="64696"/>
                    </a:moveTo>
                    <a:lnTo>
                      <a:pt x="63168" y="64696"/>
                    </a:lnTo>
                    <a:lnTo>
                      <a:pt x="63168" y="46357"/>
                    </a:lnTo>
                    <a:cubicBezTo>
                      <a:pt x="63168" y="31966"/>
                      <a:pt x="56545" y="24834"/>
                      <a:pt x="43173" y="24834"/>
                    </a:cubicBezTo>
                    <a:lnTo>
                      <a:pt x="25598" y="24834"/>
                    </a:lnTo>
                    <a:lnTo>
                      <a:pt x="25598" y="128118"/>
                    </a:lnTo>
                    <a:lnTo>
                      <a:pt x="0" y="128118"/>
                    </a:lnTo>
                    <a:lnTo>
                      <a:pt x="0" y="0"/>
                    </a:lnTo>
                    <a:lnTo>
                      <a:pt x="45465" y="0"/>
                    </a:lnTo>
                    <a:cubicBezTo>
                      <a:pt x="73993" y="0"/>
                      <a:pt x="88511" y="15537"/>
                      <a:pt x="88511" y="46229"/>
                    </a:cubicBezTo>
                    <a:lnTo>
                      <a:pt x="88511" y="64696"/>
                    </a:lnTo>
                    <a:lnTo>
                      <a:pt x="88511" y="64696"/>
                    </a:lnTo>
                    <a:lnTo>
                      <a:pt x="88511" y="64696"/>
                    </a:lnTo>
                    <a:close/>
                  </a:path>
                </a:pathLst>
              </a:custGeom>
              <a:solidFill>
                <a:srgbClr val="FFFFFF"/>
              </a:solidFill>
              <a:ln w="127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任意多边形: 形状 34">
                <a:extLst>
                  <a:ext uri="{FF2B5EF4-FFF2-40B4-BE49-F238E27FC236}">
                    <a16:creationId xmlns:a16="http://schemas.microsoft.com/office/drawing/2014/main" id="{68188AE5-ABE2-BCE3-3754-F23E39CF460B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8123259" y="306667"/>
                <a:ext cx="693313" cy="71604"/>
              </a:xfrm>
              <a:custGeom>
                <a:avLst/>
                <a:gdLst>
                  <a:gd name="connsiteX0" fmla="*/ 0 w 693313"/>
                  <a:gd name="connsiteY0" fmla="*/ 55526 h 71604"/>
                  <a:gd name="connsiteX1" fmla="*/ 0 w 693313"/>
                  <a:gd name="connsiteY1" fmla="*/ 891 h 71604"/>
                  <a:gd name="connsiteX2" fmla="*/ 11080 w 693313"/>
                  <a:gd name="connsiteY2" fmla="*/ 891 h 71604"/>
                  <a:gd name="connsiteX3" fmla="*/ 24325 w 693313"/>
                  <a:gd name="connsiteY3" fmla="*/ 39607 h 71604"/>
                  <a:gd name="connsiteX4" fmla="*/ 26999 w 693313"/>
                  <a:gd name="connsiteY4" fmla="*/ 47630 h 71604"/>
                  <a:gd name="connsiteX5" fmla="*/ 30056 w 693313"/>
                  <a:gd name="connsiteY5" fmla="*/ 38843 h 71604"/>
                  <a:gd name="connsiteX6" fmla="*/ 43556 w 693313"/>
                  <a:gd name="connsiteY6" fmla="*/ 764 h 71604"/>
                  <a:gd name="connsiteX7" fmla="*/ 53616 w 693313"/>
                  <a:gd name="connsiteY7" fmla="*/ 764 h 71604"/>
                  <a:gd name="connsiteX8" fmla="*/ 53616 w 693313"/>
                  <a:gd name="connsiteY8" fmla="*/ 55399 h 71604"/>
                  <a:gd name="connsiteX9" fmla="*/ 46484 w 693313"/>
                  <a:gd name="connsiteY9" fmla="*/ 55399 h 71604"/>
                  <a:gd name="connsiteX10" fmla="*/ 46484 w 693313"/>
                  <a:gd name="connsiteY10" fmla="*/ 9679 h 71604"/>
                  <a:gd name="connsiteX11" fmla="*/ 30183 w 693313"/>
                  <a:gd name="connsiteY11" fmla="*/ 55399 h 71604"/>
                  <a:gd name="connsiteX12" fmla="*/ 23306 w 693313"/>
                  <a:gd name="connsiteY12" fmla="*/ 55399 h 71604"/>
                  <a:gd name="connsiteX13" fmla="*/ 7132 w 693313"/>
                  <a:gd name="connsiteY13" fmla="*/ 8915 h 71604"/>
                  <a:gd name="connsiteX14" fmla="*/ 7132 w 693313"/>
                  <a:gd name="connsiteY14" fmla="*/ 55399 h 71604"/>
                  <a:gd name="connsiteX15" fmla="*/ 0 w 693313"/>
                  <a:gd name="connsiteY15" fmla="*/ 55399 h 71604"/>
                  <a:gd name="connsiteX16" fmla="*/ 0 w 693313"/>
                  <a:gd name="connsiteY16" fmla="*/ 55526 h 71604"/>
                  <a:gd name="connsiteX17" fmla="*/ 0 w 693313"/>
                  <a:gd name="connsiteY17" fmla="*/ 55526 h 71604"/>
                  <a:gd name="connsiteX18" fmla="*/ 72083 w 693313"/>
                  <a:gd name="connsiteY18" fmla="*/ 8533 h 71604"/>
                  <a:gd name="connsiteX19" fmla="*/ 72083 w 693313"/>
                  <a:gd name="connsiteY19" fmla="*/ 891 h 71604"/>
                  <a:gd name="connsiteX20" fmla="*/ 79087 w 693313"/>
                  <a:gd name="connsiteY20" fmla="*/ 891 h 71604"/>
                  <a:gd name="connsiteX21" fmla="*/ 79087 w 693313"/>
                  <a:gd name="connsiteY21" fmla="*/ 8533 h 71604"/>
                  <a:gd name="connsiteX22" fmla="*/ 72083 w 693313"/>
                  <a:gd name="connsiteY22" fmla="*/ 8533 h 71604"/>
                  <a:gd name="connsiteX23" fmla="*/ 72083 w 693313"/>
                  <a:gd name="connsiteY23" fmla="*/ 8533 h 71604"/>
                  <a:gd name="connsiteX24" fmla="*/ 72083 w 693313"/>
                  <a:gd name="connsiteY24" fmla="*/ 8533 h 71604"/>
                  <a:gd name="connsiteX25" fmla="*/ 72083 w 693313"/>
                  <a:gd name="connsiteY25" fmla="*/ 55526 h 71604"/>
                  <a:gd name="connsiteX26" fmla="*/ 72083 w 693313"/>
                  <a:gd name="connsiteY26" fmla="*/ 16047 h 71604"/>
                  <a:gd name="connsiteX27" fmla="*/ 79087 w 693313"/>
                  <a:gd name="connsiteY27" fmla="*/ 16047 h 71604"/>
                  <a:gd name="connsiteX28" fmla="*/ 79087 w 693313"/>
                  <a:gd name="connsiteY28" fmla="*/ 55526 h 71604"/>
                  <a:gd name="connsiteX29" fmla="*/ 72083 w 693313"/>
                  <a:gd name="connsiteY29" fmla="*/ 55526 h 71604"/>
                  <a:gd name="connsiteX30" fmla="*/ 72083 w 693313"/>
                  <a:gd name="connsiteY30" fmla="*/ 55526 h 71604"/>
                  <a:gd name="connsiteX31" fmla="*/ 72083 w 693313"/>
                  <a:gd name="connsiteY31" fmla="*/ 55526 h 71604"/>
                  <a:gd name="connsiteX32" fmla="*/ 122642 w 693313"/>
                  <a:gd name="connsiteY32" fmla="*/ 41135 h 71604"/>
                  <a:gd name="connsiteX33" fmla="*/ 129519 w 693313"/>
                  <a:gd name="connsiteY33" fmla="*/ 42027 h 71604"/>
                  <a:gd name="connsiteX34" fmla="*/ 123788 w 693313"/>
                  <a:gd name="connsiteY34" fmla="*/ 52724 h 71604"/>
                  <a:gd name="connsiteX35" fmla="*/ 112709 w 693313"/>
                  <a:gd name="connsiteY35" fmla="*/ 56545 h 71604"/>
                  <a:gd name="connsiteX36" fmla="*/ 99209 w 693313"/>
                  <a:gd name="connsiteY36" fmla="*/ 51324 h 71604"/>
                  <a:gd name="connsiteX37" fmla="*/ 94242 w 693313"/>
                  <a:gd name="connsiteY37" fmla="*/ 36168 h 71604"/>
                  <a:gd name="connsiteX38" fmla="*/ 96407 w 693313"/>
                  <a:gd name="connsiteY38" fmla="*/ 24834 h 71604"/>
                  <a:gd name="connsiteX39" fmla="*/ 103030 w 693313"/>
                  <a:gd name="connsiteY39" fmla="*/ 17702 h 71604"/>
                  <a:gd name="connsiteX40" fmla="*/ 112709 w 693313"/>
                  <a:gd name="connsiteY40" fmla="*/ 15155 h 71604"/>
                  <a:gd name="connsiteX41" fmla="*/ 123533 w 693313"/>
                  <a:gd name="connsiteY41" fmla="*/ 18466 h 71604"/>
                  <a:gd name="connsiteX42" fmla="*/ 128882 w 693313"/>
                  <a:gd name="connsiteY42" fmla="*/ 27763 h 71604"/>
                  <a:gd name="connsiteX43" fmla="*/ 122260 w 693313"/>
                  <a:gd name="connsiteY43" fmla="*/ 28782 h 71604"/>
                  <a:gd name="connsiteX44" fmla="*/ 118821 w 693313"/>
                  <a:gd name="connsiteY44" fmla="*/ 22669 h 71604"/>
                  <a:gd name="connsiteX45" fmla="*/ 112963 w 693313"/>
                  <a:gd name="connsiteY45" fmla="*/ 20759 h 71604"/>
                  <a:gd name="connsiteX46" fmla="*/ 104558 w 693313"/>
                  <a:gd name="connsiteY46" fmla="*/ 24452 h 71604"/>
                  <a:gd name="connsiteX47" fmla="*/ 101374 w 693313"/>
                  <a:gd name="connsiteY47" fmla="*/ 36041 h 71604"/>
                  <a:gd name="connsiteX48" fmla="*/ 104558 w 693313"/>
                  <a:gd name="connsiteY48" fmla="*/ 47630 h 71604"/>
                  <a:gd name="connsiteX49" fmla="*/ 112709 w 693313"/>
                  <a:gd name="connsiteY49" fmla="*/ 51324 h 71604"/>
                  <a:gd name="connsiteX50" fmla="*/ 119585 w 693313"/>
                  <a:gd name="connsiteY50" fmla="*/ 48776 h 71604"/>
                  <a:gd name="connsiteX51" fmla="*/ 122642 w 693313"/>
                  <a:gd name="connsiteY51" fmla="*/ 41135 h 71604"/>
                  <a:gd name="connsiteX52" fmla="*/ 122642 w 693313"/>
                  <a:gd name="connsiteY52" fmla="*/ 41135 h 71604"/>
                  <a:gd name="connsiteX53" fmla="*/ 122642 w 693313"/>
                  <a:gd name="connsiteY53" fmla="*/ 41135 h 71604"/>
                  <a:gd name="connsiteX54" fmla="*/ 122642 w 693313"/>
                  <a:gd name="connsiteY54" fmla="*/ 41135 h 71604"/>
                  <a:gd name="connsiteX55" fmla="*/ 139707 w 693313"/>
                  <a:gd name="connsiteY55" fmla="*/ 55526 h 71604"/>
                  <a:gd name="connsiteX56" fmla="*/ 139707 w 693313"/>
                  <a:gd name="connsiteY56" fmla="*/ 16047 h 71604"/>
                  <a:gd name="connsiteX57" fmla="*/ 145820 w 693313"/>
                  <a:gd name="connsiteY57" fmla="*/ 16047 h 71604"/>
                  <a:gd name="connsiteX58" fmla="*/ 145820 w 693313"/>
                  <a:gd name="connsiteY58" fmla="*/ 22032 h 71604"/>
                  <a:gd name="connsiteX59" fmla="*/ 150278 w 693313"/>
                  <a:gd name="connsiteY59" fmla="*/ 16429 h 71604"/>
                  <a:gd name="connsiteX60" fmla="*/ 154608 w 693313"/>
                  <a:gd name="connsiteY60" fmla="*/ 15028 h 71604"/>
                  <a:gd name="connsiteX61" fmla="*/ 161739 w 693313"/>
                  <a:gd name="connsiteY61" fmla="*/ 17320 h 71604"/>
                  <a:gd name="connsiteX62" fmla="*/ 159447 w 693313"/>
                  <a:gd name="connsiteY62" fmla="*/ 23433 h 71604"/>
                  <a:gd name="connsiteX63" fmla="*/ 154480 w 693313"/>
                  <a:gd name="connsiteY63" fmla="*/ 22032 h 71604"/>
                  <a:gd name="connsiteX64" fmla="*/ 150278 w 693313"/>
                  <a:gd name="connsiteY64" fmla="*/ 23433 h 71604"/>
                  <a:gd name="connsiteX65" fmla="*/ 147731 w 693313"/>
                  <a:gd name="connsiteY65" fmla="*/ 27126 h 71604"/>
                  <a:gd name="connsiteX66" fmla="*/ 146457 w 693313"/>
                  <a:gd name="connsiteY66" fmla="*/ 34768 h 71604"/>
                  <a:gd name="connsiteX67" fmla="*/ 146457 w 693313"/>
                  <a:gd name="connsiteY67" fmla="*/ 55526 h 71604"/>
                  <a:gd name="connsiteX68" fmla="*/ 139707 w 693313"/>
                  <a:gd name="connsiteY68" fmla="*/ 55526 h 71604"/>
                  <a:gd name="connsiteX69" fmla="*/ 139707 w 693313"/>
                  <a:gd name="connsiteY69" fmla="*/ 55526 h 71604"/>
                  <a:gd name="connsiteX70" fmla="*/ 139707 w 693313"/>
                  <a:gd name="connsiteY70" fmla="*/ 55526 h 71604"/>
                  <a:gd name="connsiteX71" fmla="*/ 167725 w 693313"/>
                  <a:gd name="connsiteY71" fmla="*/ 35786 h 71604"/>
                  <a:gd name="connsiteX72" fmla="*/ 174093 w 693313"/>
                  <a:gd name="connsiteY72" fmla="*/ 19612 h 71604"/>
                  <a:gd name="connsiteX73" fmla="*/ 186829 w 693313"/>
                  <a:gd name="connsiteY73" fmla="*/ 15028 h 71604"/>
                  <a:gd name="connsiteX74" fmla="*/ 200455 w 693313"/>
                  <a:gd name="connsiteY74" fmla="*/ 20377 h 71604"/>
                  <a:gd name="connsiteX75" fmla="*/ 205804 w 693313"/>
                  <a:gd name="connsiteY75" fmla="*/ 35277 h 71604"/>
                  <a:gd name="connsiteX76" fmla="*/ 203512 w 693313"/>
                  <a:gd name="connsiteY76" fmla="*/ 47121 h 71604"/>
                  <a:gd name="connsiteX77" fmla="*/ 196634 w 693313"/>
                  <a:gd name="connsiteY77" fmla="*/ 53998 h 71604"/>
                  <a:gd name="connsiteX78" fmla="*/ 186829 w 693313"/>
                  <a:gd name="connsiteY78" fmla="*/ 56545 h 71604"/>
                  <a:gd name="connsiteX79" fmla="*/ 173074 w 693313"/>
                  <a:gd name="connsiteY79" fmla="*/ 51324 h 71604"/>
                  <a:gd name="connsiteX80" fmla="*/ 167725 w 693313"/>
                  <a:gd name="connsiteY80" fmla="*/ 35786 h 71604"/>
                  <a:gd name="connsiteX81" fmla="*/ 167725 w 693313"/>
                  <a:gd name="connsiteY81" fmla="*/ 35786 h 71604"/>
                  <a:gd name="connsiteX82" fmla="*/ 167725 w 693313"/>
                  <a:gd name="connsiteY82" fmla="*/ 35786 h 71604"/>
                  <a:gd name="connsiteX83" fmla="*/ 167725 w 693313"/>
                  <a:gd name="connsiteY83" fmla="*/ 35786 h 71604"/>
                  <a:gd name="connsiteX84" fmla="*/ 174730 w 693313"/>
                  <a:gd name="connsiteY84" fmla="*/ 35786 h 71604"/>
                  <a:gd name="connsiteX85" fmla="*/ 178169 w 693313"/>
                  <a:gd name="connsiteY85" fmla="*/ 47121 h 71604"/>
                  <a:gd name="connsiteX86" fmla="*/ 186829 w 693313"/>
                  <a:gd name="connsiteY86" fmla="*/ 50941 h 71604"/>
                  <a:gd name="connsiteX87" fmla="*/ 195488 w 693313"/>
                  <a:gd name="connsiteY87" fmla="*/ 47121 h 71604"/>
                  <a:gd name="connsiteX88" fmla="*/ 198927 w 693313"/>
                  <a:gd name="connsiteY88" fmla="*/ 35532 h 71604"/>
                  <a:gd name="connsiteX89" fmla="*/ 195488 w 693313"/>
                  <a:gd name="connsiteY89" fmla="*/ 24325 h 71604"/>
                  <a:gd name="connsiteX90" fmla="*/ 186829 w 693313"/>
                  <a:gd name="connsiteY90" fmla="*/ 20504 h 71604"/>
                  <a:gd name="connsiteX91" fmla="*/ 178169 w 693313"/>
                  <a:gd name="connsiteY91" fmla="*/ 24325 h 71604"/>
                  <a:gd name="connsiteX92" fmla="*/ 174730 w 693313"/>
                  <a:gd name="connsiteY92" fmla="*/ 35786 h 71604"/>
                  <a:gd name="connsiteX93" fmla="*/ 174730 w 693313"/>
                  <a:gd name="connsiteY93" fmla="*/ 35786 h 71604"/>
                  <a:gd name="connsiteX94" fmla="*/ 174730 w 693313"/>
                  <a:gd name="connsiteY94" fmla="*/ 35786 h 71604"/>
                  <a:gd name="connsiteX95" fmla="*/ 174730 w 693313"/>
                  <a:gd name="connsiteY95" fmla="*/ 35786 h 71604"/>
                  <a:gd name="connsiteX96" fmla="*/ 216629 w 693313"/>
                  <a:gd name="connsiteY96" fmla="*/ 38079 h 71604"/>
                  <a:gd name="connsiteX97" fmla="*/ 223633 w 693313"/>
                  <a:gd name="connsiteY97" fmla="*/ 37315 h 71604"/>
                  <a:gd name="connsiteX98" fmla="*/ 225926 w 693313"/>
                  <a:gd name="connsiteY98" fmla="*/ 44192 h 71604"/>
                  <a:gd name="connsiteX99" fmla="*/ 231657 w 693313"/>
                  <a:gd name="connsiteY99" fmla="*/ 48394 h 71604"/>
                  <a:gd name="connsiteX100" fmla="*/ 240316 w 693313"/>
                  <a:gd name="connsiteY100" fmla="*/ 49923 h 71604"/>
                  <a:gd name="connsiteX101" fmla="*/ 247703 w 693313"/>
                  <a:gd name="connsiteY101" fmla="*/ 48649 h 71604"/>
                  <a:gd name="connsiteX102" fmla="*/ 252543 w 693313"/>
                  <a:gd name="connsiteY102" fmla="*/ 45338 h 71604"/>
                  <a:gd name="connsiteX103" fmla="*/ 254198 w 693313"/>
                  <a:gd name="connsiteY103" fmla="*/ 40626 h 71604"/>
                  <a:gd name="connsiteX104" fmla="*/ 252798 w 693313"/>
                  <a:gd name="connsiteY104" fmla="*/ 36041 h 71604"/>
                  <a:gd name="connsiteX105" fmla="*/ 247831 w 693313"/>
                  <a:gd name="connsiteY105" fmla="*/ 32985 h 71604"/>
                  <a:gd name="connsiteX106" fmla="*/ 237770 w 693313"/>
                  <a:gd name="connsiteY106" fmla="*/ 30438 h 71604"/>
                  <a:gd name="connsiteX107" fmla="*/ 226945 w 693313"/>
                  <a:gd name="connsiteY107" fmla="*/ 26872 h 71604"/>
                  <a:gd name="connsiteX108" fmla="*/ 220832 w 693313"/>
                  <a:gd name="connsiteY108" fmla="*/ 21777 h 71604"/>
                  <a:gd name="connsiteX109" fmla="*/ 218921 w 693313"/>
                  <a:gd name="connsiteY109" fmla="*/ 14900 h 71604"/>
                  <a:gd name="connsiteX110" fmla="*/ 221468 w 693313"/>
                  <a:gd name="connsiteY110" fmla="*/ 7259 h 71604"/>
                  <a:gd name="connsiteX111" fmla="*/ 228473 w 693313"/>
                  <a:gd name="connsiteY111" fmla="*/ 1910 h 71604"/>
                  <a:gd name="connsiteX112" fmla="*/ 238788 w 693313"/>
                  <a:gd name="connsiteY112" fmla="*/ 0 h 71604"/>
                  <a:gd name="connsiteX113" fmla="*/ 249868 w 693313"/>
                  <a:gd name="connsiteY113" fmla="*/ 1910 h 71604"/>
                  <a:gd name="connsiteX114" fmla="*/ 257255 w 693313"/>
                  <a:gd name="connsiteY114" fmla="*/ 7641 h 71604"/>
                  <a:gd name="connsiteX115" fmla="*/ 259929 w 693313"/>
                  <a:gd name="connsiteY115" fmla="*/ 16174 h 71604"/>
                  <a:gd name="connsiteX116" fmla="*/ 252798 w 693313"/>
                  <a:gd name="connsiteY116" fmla="*/ 16683 h 71604"/>
                  <a:gd name="connsiteX117" fmla="*/ 248850 w 693313"/>
                  <a:gd name="connsiteY117" fmla="*/ 9042 h 71604"/>
                  <a:gd name="connsiteX118" fmla="*/ 239171 w 693313"/>
                  <a:gd name="connsiteY118" fmla="*/ 6240 h 71604"/>
                  <a:gd name="connsiteX119" fmla="*/ 229364 w 693313"/>
                  <a:gd name="connsiteY119" fmla="*/ 8787 h 71604"/>
                  <a:gd name="connsiteX120" fmla="*/ 226308 w 693313"/>
                  <a:gd name="connsiteY120" fmla="*/ 14518 h 71604"/>
                  <a:gd name="connsiteX121" fmla="*/ 228473 w 693313"/>
                  <a:gd name="connsiteY121" fmla="*/ 19358 h 71604"/>
                  <a:gd name="connsiteX122" fmla="*/ 239807 w 693313"/>
                  <a:gd name="connsiteY122" fmla="*/ 23178 h 71604"/>
                  <a:gd name="connsiteX123" fmla="*/ 252161 w 693313"/>
                  <a:gd name="connsiteY123" fmla="*/ 26744 h 71604"/>
                  <a:gd name="connsiteX124" fmla="*/ 259293 w 693313"/>
                  <a:gd name="connsiteY124" fmla="*/ 32348 h 71604"/>
                  <a:gd name="connsiteX125" fmla="*/ 261585 w 693313"/>
                  <a:gd name="connsiteY125" fmla="*/ 40244 h 71604"/>
                  <a:gd name="connsiteX126" fmla="*/ 259038 w 693313"/>
                  <a:gd name="connsiteY126" fmla="*/ 48394 h 71604"/>
                  <a:gd name="connsiteX127" fmla="*/ 251651 w 693313"/>
                  <a:gd name="connsiteY127" fmla="*/ 54380 h 71604"/>
                  <a:gd name="connsiteX128" fmla="*/ 240826 w 693313"/>
                  <a:gd name="connsiteY128" fmla="*/ 56418 h 71604"/>
                  <a:gd name="connsiteX129" fmla="*/ 227836 w 693313"/>
                  <a:gd name="connsiteY129" fmla="*/ 54380 h 71604"/>
                  <a:gd name="connsiteX130" fmla="*/ 219685 w 693313"/>
                  <a:gd name="connsiteY130" fmla="*/ 47885 h 71604"/>
                  <a:gd name="connsiteX131" fmla="*/ 216629 w 693313"/>
                  <a:gd name="connsiteY131" fmla="*/ 38079 h 71604"/>
                  <a:gd name="connsiteX132" fmla="*/ 216629 w 693313"/>
                  <a:gd name="connsiteY132" fmla="*/ 38079 h 71604"/>
                  <a:gd name="connsiteX133" fmla="*/ 216629 w 693313"/>
                  <a:gd name="connsiteY133" fmla="*/ 38079 h 71604"/>
                  <a:gd name="connsiteX134" fmla="*/ 216629 w 693313"/>
                  <a:gd name="connsiteY134" fmla="*/ 38079 h 71604"/>
                  <a:gd name="connsiteX135" fmla="*/ 274702 w 693313"/>
                  <a:gd name="connsiteY135" fmla="*/ 70809 h 71604"/>
                  <a:gd name="connsiteX136" fmla="*/ 273938 w 693313"/>
                  <a:gd name="connsiteY136" fmla="*/ 64568 h 71604"/>
                  <a:gd name="connsiteX137" fmla="*/ 277886 w 693313"/>
                  <a:gd name="connsiteY137" fmla="*/ 65332 h 71604"/>
                  <a:gd name="connsiteX138" fmla="*/ 281580 w 693313"/>
                  <a:gd name="connsiteY138" fmla="*/ 64441 h 71604"/>
                  <a:gd name="connsiteX139" fmla="*/ 283745 w 693313"/>
                  <a:gd name="connsiteY139" fmla="*/ 62531 h 71604"/>
                  <a:gd name="connsiteX140" fmla="*/ 285909 w 693313"/>
                  <a:gd name="connsiteY140" fmla="*/ 57437 h 71604"/>
                  <a:gd name="connsiteX141" fmla="*/ 286419 w 693313"/>
                  <a:gd name="connsiteY141" fmla="*/ 55908 h 71604"/>
                  <a:gd name="connsiteX142" fmla="*/ 270882 w 693313"/>
                  <a:gd name="connsiteY142" fmla="*/ 16301 h 71604"/>
                  <a:gd name="connsiteX143" fmla="*/ 278523 w 693313"/>
                  <a:gd name="connsiteY143" fmla="*/ 16301 h 71604"/>
                  <a:gd name="connsiteX144" fmla="*/ 286928 w 693313"/>
                  <a:gd name="connsiteY144" fmla="*/ 39225 h 71604"/>
                  <a:gd name="connsiteX145" fmla="*/ 289857 w 693313"/>
                  <a:gd name="connsiteY145" fmla="*/ 48267 h 71604"/>
                  <a:gd name="connsiteX146" fmla="*/ 292787 w 693313"/>
                  <a:gd name="connsiteY146" fmla="*/ 39352 h 71604"/>
                  <a:gd name="connsiteX147" fmla="*/ 301701 w 693313"/>
                  <a:gd name="connsiteY147" fmla="*/ 16174 h 71604"/>
                  <a:gd name="connsiteX148" fmla="*/ 308579 w 693313"/>
                  <a:gd name="connsiteY148" fmla="*/ 16174 h 71604"/>
                  <a:gd name="connsiteX149" fmla="*/ 293041 w 693313"/>
                  <a:gd name="connsiteY149" fmla="*/ 56290 h 71604"/>
                  <a:gd name="connsiteX150" fmla="*/ 289093 w 693313"/>
                  <a:gd name="connsiteY150" fmla="*/ 65205 h 71604"/>
                  <a:gd name="connsiteX151" fmla="*/ 284890 w 693313"/>
                  <a:gd name="connsiteY151" fmla="*/ 70045 h 71604"/>
                  <a:gd name="connsiteX152" fmla="*/ 279160 w 693313"/>
                  <a:gd name="connsiteY152" fmla="*/ 71573 h 71604"/>
                  <a:gd name="connsiteX153" fmla="*/ 274702 w 693313"/>
                  <a:gd name="connsiteY153" fmla="*/ 70809 h 71604"/>
                  <a:gd name="connsiteX154" fmla="*/ 274702 w 693313"/>
                  <a:gd name="connsiteY154" fmla="*/ 70809 h 71604"/>
                  <a:gd name="connsiteX155" fmla="*/ 274702 w 693313"/>
                  <a:gd name="connsiteY155" fmla="*/ 70809 h 71604"/>
                  <a:gd name="connsiteX156" fmla="*/ 274702 w 693313"/>
                  <a:gd name="connsiteY156" fmla="*/ 70809 h 71604"/>
                  <a:gd name="connsiteX157" fmla="*/ 315965 w 693313"/>
                  <a:gd name="connsiteY157" fmla="*/ 43682 h 71604"/>
                  <a:gd name="connsiteX158" fmla="*/ 322842 w 693313"/>
                  <a:gd name="connsiteY158" fmla="*/ 42664 h 71604"/>
                  <a:gd name="connsiteX159" fmla="*/ 325899 w 693313"/>
                  <a:gd name="connsiteY159" fmla="*/ 48904 h 71604"/>
                  <a:gd name="connsiteX160" fmla="*/ 333285 w 693313"/>
                  <a:gd name="connsiteY160" fmla="*/ 50941 h 71604"/>
                  <a:gd name="connsiteX161" fmla="*/ 340417 w 693313"/>
                  <a:gd name="connsiteY161" fmla="*/ 49031 h 71604"/>
                  <a:gd name="connsiteX162" fmla="*/ 342582 w 693313"/>
                  <a:gd name="connsiteY162" fmla="*/ 44701 h 71604"/>
                  <a:gd name="connsiteX163" fmla="*/ 340671 w 693313"/>
                  <a:gd name="connsiteY163" fmla="*/ 41008 h 71604"/>
                  <a:gd name="connsiteX164" fmla="*/ 333667 w 693313"/>
                  <a:gd name="connsiteY164" fmla="*/ 38716 h 71604"/>
                  <a:gd name="connsiteX165" fmla="*/ 323096 w 693313"/>
                  <a:gd name="connsiteY165" fmla="*/ 35659 h 71604"/>
                  <a:gd name="connsiteX166" fmla="*/ 318639 w 693313"/>
                  <a:gd name="connsiteY166" fmla="*/ 31838 h 71604"/>
                  <a:gd name="connsiteX167" fmla="*/ 317239 w 693313"/>
                  <a:gd name="connsiteY167" fmla="*/ 26617 h 71604"/>
                  <a:gd name="connsiteX168" fmla="*/ 318512 w 693313"/>
                  <a:gd name="connsiteY168" fmla="*/ 21777 h 71604"/>
                  <a:gd name="connsiteX169" fmla="*/ 321951 w 693313"/>
                  <a:gd name="connsiteY169" fmla="*/ 17957 h 71604"/>
                  <a:gd name="connsiteX170" fmla="*/ 326280 w 693313"/>
                  <a:gd name="connsiteY170" fmla="*/ 16047 h 71604"/>
                  <a:gd name="connsiteX171" fmla="*/ 332139 w 693313"/>
                  <a:gd name="connsiteY171" fmla="*/ 15155 h 71604"/>
                  <a:gd name="connsiteX172" fmla="*/ 340545 w 693313"/>
                  <a:gd name="connsiteY172" fmla="*/ 16556 h 71604"/>
                  <a:gd name="connsiteX173" fmla="*/ 345893 w 693313"/>
                  <a:gd name="connsiteY173" fmla="*/ 20249 h 71604"/>
                  <a:gd name="connsiteX174" fmla="*/ 348186 w 693313"/>
                  <a:gd name="connsiteY174" fmla="*/ 26362 h 71604"/>
                  <a:gd name="connsiteX175" fmla="*/ 341563 w 693313"/>
                  <a:gd name="connsiteY175" fmla="*/ 27254 h 71604"/>
                  <a:gd name="connsiteX176" fmla="*/ 338889 w 693313"/>
                  <a:gd name="connsiteY176" fmla="*/ 22542 h 71604"/>
                  <a:gd name="connsiteX177" fmla="*/ 332521 w 693313"/>
                  <a:gd name="connsiteY177" fmla="*/ 20759 h 71604"/>
                  <a:gd name="connsiteX178" fmla="*/ 325899 w 693313"/>
                  <a:gd name="connsiteY178" fmla="*/ 22287 h 71604"/>
                  <a:gd name="connsiteX179" fmla="*/ 323734 w 693313"/>
                  <a:gd name="connsiteY179" fmla="*/ 25853 h 71604"/>
                  <a:gd name="connsiteX180" fmla="*/ 324625 w 693313"/>
                  <a:gd name="connsiteY180" fmla="*/ 28400 h 71604"/>
                  <a:gd name="connsiteX181" fmla="*/ 327299 w 693313"/>
                  <a:gd name="connsiteY181" fmla="*/ 30183 h 71604"/>
                  <a:gd name="connsiteX182" fmla="*/ 333413 w 693313"/>
                  <a:gd name="connsiteY182" fmla="*/ 31966 h 71604"/>
                  <a:gd name="connsiteX183" fmla="*/ 343474 w 693313"/>
                  <a:gd name="connsiteY183" fmla="*/ 35022 h 71604"/>
                  <a:gd name="connsiteX184" fmla="*/ 348186 w 693313"/>
                  <a:gd name="connsiteY184" fmla="*/ 38588 h 71604"/>
                  <a:gd name="connsiteX185" fmla="*/ 349841 w 693313"/>
                  <a:gd name="connsiteY185" fmla="*/ 44319 h 71604"/>
                  <a:gd name="connsiteX186" fmla="*/ 347931 w 693313"/>
                  <a:gd name="connsiteY186" fmla="*/ 50559 h 71604"/>
                  <a:gd name="connsiteX187" fmla="*/ 342073 w 693313"/>
                  <a:gd name="connsiteY187" fmla="*/ 55144 h 71604"/>
                  <a:gd name="connsiteX188" fmla="*/ 333667 w 693313"/>
                  <a:gd name="connsiteY188" fmla="*/ 56672 h 71604"/>
                  <a:gd name="connsiteX189" fmla="*/ 321442 w 693313"/>
                  <a:gd name="connsiteY189" fmla="*/ 53616 h 71604"/>
                  <a:gd name="connsiteX190" fmla="*/ 315965 w 693313"/>
                  <a:gd name="connsiteY190" fmla="*/ 43682 h 71604"/>
                  <a:gd name="connsiteX191" fmla="*/ 315965 w 693313"/>
                  <a:gd name="connsiteY191" fmla="*/ 43682 h 71604"/>
                  <a:gd name="connsiteX192" fmla="*/ 315965 w 693313"/>
                  <a:gd name="connsiteY192" fmla="*/ 43682 h 71604"/>
                  <a:gd name="connsiteX193" fmla="*/ 315965 w 693313"/>
                  <a:gd name="connsiteY193" fmla="*/ 43682 h 71604"/>
                  <a:gd name="connsiteX194" fmla="*/ 377477 w 693313"/>
                  <a:gd name="connsiteY194" fmla="*/ 49668 h 71604"/>
                  <a:gd name="connsiteX195" fmla="*/ 378368 w 693313"/>
                  <a:gd name="connsiteY195" fmla="*/ 55654 h 71604"/>
                  <a:gd name="connsiteX196" fmla="*/ 373147 w 693313"/>
                  <a:gd name="connsiteY196" fmla="*/ 56163 h 71604"/>
                  <a:gd name="connsiteX197" fmla="*/ 367416 w 693313"/>
                  <a:gd name="connsiteY197" fmla="*/ 54889 h 71604"/>
                  <a:gd name="connsiteX198" fmla="*/ 364486 w 693313"/>
                  <a:gd name="connsiteY198" fmla="*/ 51833 h 71604"/>
                  <a:gd name="connsiteX199" fmla="*/ 363596 w 693313"/>
                  <a:gd name="connsiteY199" fmla="*/ 43937 h 71604"/>
                  <a:gd name="connsiteX200" fmla="*/ 363596 w 693313"/>
                  <a:gd name="connsiteY200" fmla="*/ 21013 h 71604"/>
                  <a:gd name="connsiteX201" fmla="*/ 358501 w 693313"/>
                  <a:gd name="connsiteY201" fmla="*/ 21013 h 71604"/>
                  <a:gd name="connsiteX202" fmla="*/ 358501 w 693313"/>
                  <a:gd name="connsiteY202" fmla="*/ 15919 h 71604"/>
                  <a:gd name="connsiteX203" fmla="*/ 363468 w 693313"/>
                  <a:gd name="connsiteY203" fmla="*/ 15919 h 71604"/>
                  <a:gd name="connsiteX204" fmla="*/ 363468 w 693313"/>
                  <a:gd name="connsiteY204" fmla="*/ 5986 h 71604"/>
                  <a:gd name="connsiteX205" fmla="*/ 370345 w 693313"/>
                  <a:gd name="connsiteY205" fmla="*/ 1910 h 71604"/>
                  <a:gd name="connsiteX206" fmla="*/ 370345 w 693313"/>
                  <a:gd name="connsiteY206" fmla="*/ 15792 h 71604"/>
                  <a:gd name="connsiteX207" fmla="*/ 377349 w 693313"/>
                  <a:gd name="connsiteY207" fmla="*/ 15792 h 71604"/>
                  <a:gd name="connsiteX208" fmla="*/ 377349 w 693313"/>
                  <a:gd name="connsiteY208" fmla="*/ 20886 h 71604"/>
                  <a:gd name="connsiteX209" fmla="*/ 370345 w 693313"/>
                  <a:gd name="connsiteY209" fmla="*/ 20886 h 71604"/>
                  <a:gd name="connsiteX210" fmla="*/ 370345 w 693313"/>
                  <a:gd name="connsiteY210" fmla="*/ 44064 h 71604"/>
                  <a:gd name="connsiteX211" fmla="*/ 370727 w 693313"/>
                  <a:gd name="connsiteY211" fmla="*/ 47758 h 71604"/>
                  <a:gd name="connsiteX212" fmla="*/ 372001 w 693313"/>
                  <a:gd name="connsiteY212" fmla="*/ 49031 h 71604"/>
                  <a:gd name="connsiteX213" fmla="*/ 374293 w 693313"/>
                  <a:gd name="connsiteY213" fmla="*/ 49541 h 71604"/>
                  <a:gd name="connsiteX214" fmla="*/ 377477 w 693313"/>
                  <a:gd name="connsiteY214" fmla="*/ 49668 h 71604"/>
                  <a:gd name="connsiteX215" fmla="*/ 377477 w 693313"/>
                  <a:gd name="connsiteY215" fmla="*/ 49668 h 71604"/>
                  <a:gd name="connsiteX216" fmla="*/ 377477 w 693313"/>
                  <a:gd name="connsiteY216" fmla="*/ 49668 h 71604"/>
                  <a:gd name="connsiteX217" fmla="*/ 377477 w 693313"/>
                  <a:gd name="connsiteY217" fmla="*/ 49668 h 71604"/>
                  <a:gd name="connsiteX218" fmla="*/ 416447 w 693313"/>
                  <a:gd name="connsiteY218" fmla="*/ 42918 h 71604"/>
                  <a:gd name="connsiteX219" fmla="*/ 423451 w 693313"/>
                  <a:gd name="connsiteY219" fmla="*/ 43810 h 71604"/>
                  <a:gd name="connsiteX220" fmla="*/ 417339 w 693313"/>
                  <a:gd name="connsiteY220" fmla="*/ 53234 h 71604"/>
                  <a:gd name="connsiteX221" fmla="*/ 405622 w 693313"/>
                  <a:gd name="connsiteY221" fmla="*/ 56545 h 71604"/>
                  <a:gd name="connsiteX222" fmla="*/ 391359 w 693313"/>
                  <a:gd name="connsiteY222" fmla="*/ 51324 h 71604"/>
                  <a:gd name="connsiteX223" fmla="*/ 386137 w 693313"/>
                  <a:gd name="connsiteY223" fmla="*/ 36296 h 71604"/>
                  <a:gd name="connsiteX224" fmla="*/ 391359 w 693313"/>
                  <a:gd name="connsiteY224" fmla="*/ 20759 h 71604"/>
                  <a:gd name="connsiteX225" fmla="*/ 405112 w 693313"/>
                  <a:gd name="connsiteY225" fmla="*/ 15155 h 71604"/>
                  <a:gd name="connsiteX226" fmla="*/ 418358 w 693313"/>
                  <a:gd name="connsiteY226" fmla="*/ 20504 h 71604"/>
                  <a:gd name="connsiteX227" fmla="*/ 423579 w 693313"/>
                  <a:gd name="connsiteY227" fmla="*/ 35659 h 71604"/>
                  <a:gd name="connsiteX228" fmla="*/ 423325 w 693313"/>
                  <a:gd name="connsiteY228" fmla="*/ 37569 h 71604"/>
                  <a:gd name="connsiteX229" fmla="*/ 393014 w 693313"/>
                  <a:gd name="connsiteY229" fmla="*/ 37569 h 71604"/>
                  <a:gd name="connsiteX230" fmla="*/ 396962 w 693313"/>
                  <a:gd name="connsiteY230" fmla="*/ 47503 h 71604"/>
                  <a:gd name="connsiteX231" fmla="*/ 405367 w 693313"/>
                  <a:gd name="connsiteY231" fmla="*/ 51069 h 71604"/>
                  <a:gd name="connsiteX232" fmla="*/ 411735 w 693313"/>
                  <a:gd name="connsiteY232" fmla="*/ 49159 h 71604"/>
                  <a:gd name="connsiteX233" fmla="*/ 416447 w 693313"/>
                  <a:gd name="connsiteY233" fmla="*/ 42918 h 71604"/>
                  <a:gd name="connsiteX234" fmla="*/ 416447 w 693313"/>
                  <a:gd name="connsiteY234" fmla="*/ 42918 h 71604"/>
                  <a:gd name="connsiteX235" fmla="*/ 416447 w 693313"/>
                  <a:gd name="connsiteY235" fmla="*/ 42918 h 71604"/>
                  <a:gd name="connsiteX236" fmla="*/ 416447 w 693313"/>
                  <a:gd name="connsiteY236" fmla="*/ 42918 h 71604"/>
                  <a:gd name="connsiteX237" fmla="*/ 393778 w 693313"/>
                  <a:gd name="connsiteY237" fmla="*/ 32093 h 71604"/>
                  <a:gd name="connsiteX238" fmla="*/ 416447 w 693313"/>
                  <a:gd name="connsiteY238" fmla="*/ 32093 h 71604"/>
                  <a:gd name="connsiteX239" fmla="*/ 413900 w 693313"/>
                  <a:gd name="connsiteY239" fmla="*/ 24579 h 71604"/>
                  <a:gd name="connsiteX240" fmla="*/ 405240 w 693313"/>
                  <a:gd name="connsiteY240" fmla="*/ 20759 h 71604"/>
                  <a:gd name="connsiteX241" fmla="*/ 397344 w 693313"/>
                  <a:gd name="connsiteY241" fmla="*/ 23815 h 71604"/>
                  <a:gd name="connsiteX242" fmla="*/ 393778 w 693313"/>
                  <a:gd name="connsiteY242" fmla="*/ 32093 h 71604"/>
                  <a:gd name="connsiteX243" fmla="*/ 393778 w 693313"/>
                  <a:gd name="connsiteY243" fmla="*/ 32093 h 71604"/>
                  <a:gd name="connsiteX244" fmla="*/ 393778 w 693313"/>
                  <a:gd name="connsiteY244" fmla="*/ 32093 h 71604"/>
                  <a:gd name="connsiteX245" fmla="*/ 393778 w 693313"/>
                  <a:gd name="connsiteY245" fmla="*/ 32093 h 71604"/>
                  <a:gd name="connsiteX246" fmla="*/ 436569 w 693313"/>
                  <a:gd name="connsiteY246" fmla="*/ 55526 h 71604"/>
                  <a:gd name="connsiteX247" fmla="*/ 436569 w 693313"/>
                  <a:gd name="connsiteY247" fmla="*/ 16047 h 71604"/>
                  <a:gd name="connsiteX248" fmla="*/ 442682 w 693313"/>
                  <a:gd name="connsiteY248" fmla="*/ 16047 h 71604"/>
                  <a:gd name="connsiteX249" fmla="*/ 442682 w 693313"/>
                  <a:gd name="connsiteY249" fmla="*/ 21395 h 71604"/>
                  <a:gd name="connsiteX250" fmla="*/ 447904 w 693313"/>
                  <a:gd name="connsiteY250" fmla="*/ 16811 h 71604"/>
                  <a:gd name="connsiteX251" fmla="*/ 455036 w 693313"/>
                  <a:gd name="connsiteY251" fmla="*/ 14900 h 71604"/>
                  <a:gd name="connsiteX252" fmla="*/ 462421 w 693313"/>
                  <a:gd name="connsiteY252" fmla="*/ 16811 h 71604"/>
                  <a:gd name="connsiteX253" fmla="*/ 466624 w 693313"/>
                  <a:gd name="connsiteY253" fmla="*/ 21905 h 71604"/>
                  <a:gd name="connsiteX254" fmla="*/ 479232 w 693313"/>
                  <a:gd name="connsiteY254" fmla="*/ 14900 h 71604"/>
                  <a:gd name="connsiteX255" fmla="*/ 488530 w 693313"/>
                  <a:gd name="connsiteY255" fmla="*/ 18212 h 71604"/>
                  <a:gd name="connsiteX256" fmla="*/ 491713 w 693313"/>
                  <a:gd name="connsiteY256" fmla="*/ 28273 h 71604"/>
                  <a:gd name="connsiteX257" fmla="*/ 491713 w 693313"/>
                  <a:gd name="connsiteY257" fmla="*/ 55272 h 71604"/>
                  <a:gd name="connsiteX258" fmla="*/ 484836 w 693313"/>
                  <a:gd name="connsiteY258" fmla="*/ 55272 h 71604"/>
                  <a:gd name="connsiteX259" fmla="*/ 484836 w 693313"/>
                  <a:gd name="connsiteY259" fmla="*/ 30310 h 71604"/>
                  <a:gd name="connsiteX260" fmla="*/ 484072 w 693313"/>
                  <a:gd name="connsiteY260" fmla="*/ 24579 h 71604"/>
                  <a:gd name="connsiteX261" fmla="*/ 481780 w 693313"/>
                  <a:gd name="connsiteY261" fmla="*/ 21777 h 71604"/>
                  <a:gd name="connsiteX262" fmla="*/ 477450 w 693313"/>
                  <a:gd name="connsiteY262" fmla="*/ 20759 h 71604"/>
                  <a:gd name="connsiteX263" fmla="*/ 470445 w 693313"/>
                  <a:gd name="connsiteY263" fmla="*/ 23560 h 71604"/>
                  <a:gd name="connsiteX264" fmla="*/ 467516 w 693313"/>
                  <a:gd name="connsiteY264" fmla="*/ 32348 h 71604"/>
                  <a:gd name="connsiteX265" fmla="*/ 467516 w 693313"/>
                  <a:gd name="connsiteY265" fmla="*/ 55399 h 71604"/>
                  <a:gd name="connsiteX266" fmla="*/ 460639 w 693313"/>
                  <a:gd name="connsiteY266" fmla="*/ 55399 h 71604"/>
                  <a:gd name="connsiteX267" fmla="*/ 460639 w 693313"/>
                  <a:gd name="connsiteY267" fmla="*/ 29673 h 71604"/>
                  <a:gd name="connsiteX268" fmla="*/ 458856 w 693313"/>
                  <a:gd name="connsiteY268" fmla="*/ 22796 h 71604"/>
                  <a:gd name="connsiteX269" fmla="*/ 453252 w 693313"/>
                  <a:gd name="connsiteY269" fmla="*/ 20759 h 71604"/>
                  <a:gd name="connsiteX270" fmla="*/ 447904 w 693313"/>
                  <a:gd name="connsiteY270" fmla="*/ 22160 h 71604"/>
                  <a:gd name="connsiteX271" fmla="*/ 444465 w 693313"/>
                  <a:gd name="connsiteY271" fmla="*/ 26490 h 71604"/>
                  <a:gd name="connsiteX272" fmla="*/ 443192 w 693313"/>
                  <a:gd name="connsiteY272" fmla="*/ 34895 h 71604"/>
                  <a:gd name="connsiteX273" fmla="*/ 443192 w 693313"/>
                  <a:gd name="connsiteY273" fmla="*/ 55399 h 71604"/>
                  <a:gd name="connsiteX274" fmla="*/ 436569 w 693313"/>
                  <a:gd name="connsiteY274" fmla="*/ 55399 h 71604"/>
                  <a:gd name="connsiteX275" fmla="*/ 436569 w 693313"/>
                  <a:gd name="connsiteY275" fmla="*/ 55526 h 71604"/>
                  <a:gd name="connsiteX276" fmla="*/ 436569 w 693313"/>
                  <a:gd name="connsiteY276" fmla="*/ 55526 h 71604"/>
                  <a:gd name="connsiteX277" fmla="*/ 503557 w 693313"/>
                  <a:gd name="connsiteY277" fmla="*/ 43682 h 71604"/>
                  <a:gd name="connsiteX278" fmla="*/ 510434 w 693313"/>
                  <a:gd name="connsiteY278" fmla="*/ 42664 h 71604"/>
                  <a:gd name="connsiteX279" fmla="*/ 513618 w 693313"/>
                  <a:gd name="connsiteY279" fmla="*/ 48904 h 71604"/>
                  <a:gd name="connsiteX280" fmla="*/ 521005 w 693313"/>
                  <a:gd name="connsiteY280" fmla="*/ 50941 h 71604"/>
                  <a:gd name="connsiteX281" fmla="*/ 528009 w 693313"/>
                  <a:gd name="connsiteY281" fmla="*/ 49031 h 71604"/>
                  <a:gd name="connsiteX282" fmla="*/ 530301 w 693313"/>
                  <a:gd name="connsiteY282" fmla="*/ 44701 h 71604"/>
                  <a:gd name="connsiteX283" fmla="*/ 528136 w 693313"/>
                  <a:gd name="connsiteY283" fmla="*/ 41008 h 71604"/>
                  <a:gd name="connsiteX284" fmla="*/ 521132 w 693313"/>
                  <a:gd name="connsiteY284" fmla="*/ 38716 h 71604"/>
                  <a:gd name="connsiteX285" fmla="*/ 510562 w 693313"/>
                  <a:gd name="connsiteY285" fmla="*/ 35659 h 71604"/>
                  <a:gd name="connsiteX286" fmla="*/ 506231 w 693313"/>
                  <a:gd name="connsiteY286" fmla="*/ 31838 h 71604"/>
                  <a:gd name="connsiteX287" fmla="*/ 504576 w 693313"/>
                  <a:gd name="connsiteY287" fmla="*/ 26617 h 71604"/>
                  <a:gd name="connsiteX288" fmla="*/ 505850 w 693313"/>
                  <a:gd name="connsiteY288" fmla="*/ 21777 h 71604"/>
                  <a:gd name="connsiteX289" fmla="*/ 509288 w 693313"/>
                  <a:gd name="connsiteY289" fmla="*/ 17957 h 71604"/>
                  <a:gd name="connsiteX290" fmla="*/ 513618 w 693313"/>
                  <a:gd name="connsiteY290" fmla="*/ 16047 h 71604"/>
                  <a:gd name="connsiteX291" fmla="*/ 519731 w 693313"/>
                  <a:gd name="connsiteY291" fmla="*/ 15155 h 71604"/>
                  <a:gd name="connsiteX292" fmla="*/ 528136 w 693313"/>
                  <a:gd name="connsiteY292" fmla="*/ 16556 h 71604"/>
                  <a:gd name="connsiteX293" fmla="*/ 533358 w 693313"/>
                  <a:gd name="connsiteY293" fmla="*/ 20249 h 71604"/>
                  <a:gd name="connsiteX294" fmla="*/ 535905 w 693313"/>
                  <a:gd name="connsiteY294" fmla="*/ 26362 h 71604"/>
                  <a:gd name="connsiteX295" fmla="*/ 529028 w 693313"/>
                  <a:gd name="connsiteY295" fmla="*/ 27254 h 71604"/>
                  <a:gd name="connsiteX296" fmla="*/ 526353 w 693313"/>
                  <a:gd name="connsiteY296" fmla="*/ 22542 h 71604"/>
                  <a:gd name="connsiteX297" fmla="*/ 519986 w 693313"/>
                  <a:gd name="connsiteY297" fmla="*/ 20759 h 71604"/>
                  <a:gd name="connsiteX298" fmla="*/ 513363 w 693313"/>
                  <a:gd name="connsiteY298" fmla="*/ 22287 h 71604"/>
                  <a:gd name="connsiteX299" fmla="*/ 511198 w 693313"/>
                  <a:gd name="connsiteY299" fmla="*/ 25853 h 71604"/>
                  <a:gd name="connsiteX300" fmla="*/ 512090 w 693313"/>
                  <a:gd name="connsiteY300" fmla="*/ 28400 h 71604"/>
                  <a:gd name="connsiteX301" fmla="*/ 514764 w 693313"/>
                  <a:gd name="connsiteY301" fmla="*/ 30183 h 71604"/>
                  <a:gd name="connsiteX302" fmla="*/ 520877 w 693313"/>
                  <a:gd name="connsiteY302" fmla="*/ 31966 h 71604"/>
                  <a:gd name="connsiteX303" fmla="*/ 531193 w 693313"/>
                  <a:gd name="connsiteY303" fmla="*/ 35022 h 71604"/>
                  <a:gd name="connsiteX304" fmla="*/ 535650 w 693313"/>
                  <a:gd name="connsiteY304" fmla="*/ 38588 h 71604"/>
                  <a:gd name="connsiteX305" fmla="*/ 537306 w 693313"/>
                  <a:gd name="connsiteY305" fmla="*/ 44319 h 71604"/>
                  <a:gd name="connsiteX306" fmla="*/ 535396 w 693313"/>
                  <a:gd name="connsiteY306" fmla="*/ 50559 h 71604"/>
                  <a:gd name="connsiteX307" fmla="*/ 529665 w 693313"/>
                  <a:gd name="connsiteY307" fmla="*/ 55144 h 71604"/>
                  <a:gd name="connsiteX308" fmla="*/ 521005 w 693313"/>
                  <a:gd name="connsiteY308" fmla="*/ 56672 h 71604"/>
                  <a:gd name="connsiteX309" fmla="*/ 508778 w 693313"/>
                  <a:gd name="connsiteY309" fmla="*/ 53616 h 71604"/>
                  <a:gd name="connsiteX310" fmla="*/ 503557 w 693313"/>
                  <a:gd name="connsiteY310" fmla="*/ 43682 h 71604"/>
                  <a:gd name="connsiteX311" fmla="*/ 503557 w 693313"/>
                  <a:gd name="connsiteY311" fmla="*/ 43682 h 71604"/>
                  <a:gd name="connsiteX312" fmla="*/ 503557 w 693313"/>
                  <a:gd name="connsiteY312" fmla="*/ 43682 h 71604"/>
                  <a:gd name="connsiteX313" fmla="*/ 503557 w 693313"/>
                  <a:gd name="connsiteY313" fmla="*/ 43682 h 71604"/>
                  <a:gd name="connsiteX314" fmla="*/ 555263 w 693313"/>
                  <a:gd name="connsiteY314" fmla="*/ 55526 h 71604"/>
                  <a:gd name="connsiteX315" fmla="*/ 555263 w 693313"/>
                  <a:gd name="connsiteY315" fmla="*/ 47885 h 71604"/>
                  <a:gd name="connsiteX316" fmla="*/ 562904 w 693313"/>
                  <a:gd name="connsiteY316" fmla="*/ 47885 h 71604"/>
                  <a:gd name="connsiteX317" fmla="*/ 562904 w 693313"/>
                  <a:gd name="connsiteY317" fmla="*/ 55526 h 71604"/>
                  <a:gd name="connsiteX318" fmla="*/ 561503 w 693313"/>
                  <a:gd name="connsiteY318" fmla="*/ 62403 h 71604"/>
                  <a:gd name="connsiteX319" fmla="*/ 556664 w 693313"/>
                  <a:gd name="connsiteY319" fmla="*/ 66479 h 71604"/>
                  <a:gd name="connsiteX320" fmla="*/ 554753 w 693313"/>
                  <a:gd name="connsiteY320" fmla="*/ 63677 h 71604"/>
                  <a:gd name="connsiteX321" fmla="*/ 557937 w 693313"/>
                  <a:gd name="connsiteY321" fmla="*/ 60875 h 71604"/>
                  <a:gd name="connsiteX322" fmla="*/ 558956 w 693313"/>
                  <a:gd name="connsiteY322" fmla="*/ 55654 h 71604"/>
                  <a:gd name="connsiteX323" fmla="*/ 555263 w 693313"/>
                  <a:gd name="connsiteY323" fmla="*/ 55526 h 71604"/>
                  <a:gd name="connsiteX324" fmla="*/ 555263 w 693313"/>
                  <a:gd name="connsiteY324" fmla="*/ 55526 h 71604"/>
                  <a:gd name="connsiteX325" fmla="*/ 555263 w 693313"/>
                  <a:gd name="connsiteY325" fmla="*/ 55526 h 71604"/>
                  <a:gd name="connsiteX326" fmla="*/ 573092 w 693313"/>
                  <a:gd name="connsiteY326" fmla="*/ 55526 h 71604"/>
                  <a:gd name="connsiteX327" fmla="*/ 573092 w 693313"/>
                  <a:gd name="connsiteY327" fmla="*/ 891 h 71604"/>
                  <a:gd name="connsiteX328" fmla="*/ 580734 w 693313"/>
                  <a:gd name="connsiteY328" fmla="*/ 891 h 71604"/>
                  <a:gd name="connsiteX329" fmla="*/ 580734 w 693313"/>
                  <a:gd name="connsiteY329" fmla="*/ 55526 h 71604"/>
                  <a:gd name="connsiteX330" fmla="*/ 573092 w 693313"/>
                  <a:gd name="connsiteY330" fmla="*/ 55526 h 71604"/>
                  <a:gd name="connsiteX331" fmla="*/ 573092 w 693313"/>
                  <a:gd name="connsiteY331" fmla="*/ 55526 h 71604"/>
                  <a:gd name="connsiteX332" fmla="*/ 573092 w 693313"/>
                  <a:gd name="connsiteY332" fmla="*/ 55526 h 71604"/>
                  <a:gd name="connsiteX333" fmla="*/ 597162 w 693313"/>
                  <a:gd name="connsiteY333" fmla="*/ 55526 h 71604"/>
                  <a:gd name="connsiteX334" fmla="*/ 597162 w 693313"/>
                  <a:gd name="connsiteY334" fmla="*/ 16047 h 71604"/>
                  <a:gd name="connsiteX335" fmla="*/ 603530 w 693313"/>
                  <a:gd name="connsiteY335" fmla="*/ 16047 h 71604"/>
                  <a:gd name="connsiteX336" fmla="*/ 603530 w 693313"/>
                  <a:gd name="connsiteY336" fmla="*/ 21650 h 71604"/>
                  <a:gd name="connsiteX337" fmla="*/ 616520 w 693313"/>
                  <a:gd name="connsiteY337" fmla="*/ 15028 h 71604"/>
                  <a:gd name="connsiteX338" fmla="*/ 623143 w 693313"/>
                  <a:gd name="connsiteY338" fmla="*/ 16429 h 71604"/>
                  <a:gd name="connsiteX339" fmla="*/ 627855 w 693313"/>
                  <a:gd name="connsiteY339" fmla="*/ 19740 h 71604"/>
                  <a:gd name="connsiteX340" fmla="*/ 630019 w 693313"/>
                  <a:gd name="connsiteY340" fmla="*/ 24579 h 71604"/>
                  <a:gd name="connsiteX341" fmla="*/ 630401 w 693313"/>
                  <a:gd name="connsiteY341" fmla="*/ 31202 h 71604"/>
                  <a:gd name="connsiteX342" fmla="*/ 630401 w 693313"/>
                  <a:gd name="connsiteY342" fmla="*/ 55526 h 71604"/>
                  <a:gd name="connsiteX343" fmla="*/ 623524 w 693313"/>
                  <a:gd name="connsiteY343" fmla="*/ 55526 h 71604"/>
                  <a:gd name="connsiteX344" fmla="*/ 623524 w 693313"/>
                  <a:gd name="connsiteY344" fmla="*/ 31456 h 71604"/>
                  <a:gd name="connsiteX345" fmla="*/ 622633 w 693313"/>
                  <a:gd name="connsiteY345" fmla="*/ 25343 h 71604"/>
                  <a:gd name="connsiteX346" fmla="*/ 619704 w 693313"/>
                  <a:gd name="connsiteY346" fmla="*/ 22287 h 71604"/>
                  <a:gd name="connsiteX347" fmla="*/ 614992 w 693313"/>
                  <a:gd name="connsiteY347" fmla="*/ 21013 h 71604"/>
                  <a:gd name="connsiteX348" fmla="*/ 607350 w 693313"/>
                  <a:gd name="connsiteY348" fmla="*/ 23560 h 71604"/>
                  <a:gd name="connsiteX349" fmla="*/ 604166 w 693313"/>
                  <a:gd name="connsiteY349" fmla="*/ 33876 h 71604"/>
                  <a:gd name="connsiteX350" fmla="*/ 604166 w 693313"/>
                  <a:gd name="connsiteY350" fmla="*/ 55526 h 71604"/>
                  <a:gd name="connsiteX351" fmla="*/ 597162 w 693313"/>
                  <a:gd name="connsiteY351" fmla="*/ 55526 h 71604"/>
                  <a:gd name="connsiteX352" fmla="*/ 597162 w 693313"/>
                  <a:gd name="connsiteY352" fmla="*/ 55526 h 71604"/>
                  <a:gd name="connsiteX353" fmla="*/ 597162 w 693313"/>
                  <a:gd name="connsiteY353" fmla="*/ 55526 h 71604"/>
                  <a:gd name="connsiteX354" fmla="*/ 671664 w 693313"/>
                  <a:gd name="connsiteY354" fmla="*/ 41135 h 71604"/>
                  <a:gd name="connsiteX355" fmla="*/ 678541 w 693313"/>
                  <a:gd name="connsiteY355" fmla="*/ 42027 h 71604"/>
                  <a:gd name="connsiteX356" fmla="*/ 672810 w 693313"/>
                  <a:gd name="connsiteY356" fmla="*/ 52724 h 71604"/>
                  <a:gd name="connsiteX357" fmla="*/ 661730 w 693313"/>
                  <a:gd name="connsiteY357" fmla="*/ 56545 h 71604"/>
                  <a:gd name="connsiteX358" fmla="*/ 648231 w 693313"/>
                  <a:gd name="connsiteY358" fmla="*/ 51324 h 71604"/>
                  <a:gd name="connsiteX359" fmla="*/ 643264 w 693313"/>
                  <a:gd name="connsiteY359" fmla="*/ 36168 h 71604"/>
                  <a:gd name="connsiteX360" fmla="*/ 645430 w 693313"/>
                  <a:gd name="connsiteY360" fmla="*/ 24834 h 71604"/>
                  <a:gd name="connsiteX361" fmla="*/ 652051 w 693313"/>
                  <a:gd name="connsiteY361" fmla="*/ 17702 h 71604"/>
                  <a:gd name="connsiteX362" fmla="*/ 661730 w 693313"/>
                  <a:gd name="connsiteY362" fmla="*/ 15155 h 71604"/>
                  <a:gd name="connsiteX363" fmla="*/ 672555 w 693313"/>
                  <a:gd name="connsiteY363" fmla="*/ 18466 h 71604"/>
                  <a:gd name="connsiteX364" fmla="*/ 677905 w 693313"/>
                  <a:gd name="connsiteY364" fmla="*/ 27763 h 71604"/>
                  <a:gd name="connsiteX365" fmla="*/ 671282 w 693313"/>
                  <a:gd name="connsiteY365" fmla="*/ 28782 h 71604"/>
                  <a:gd name="connsiteX366" fmla="*/ 667843 w 693313"/>
                  <a:gd name="connsiteY366" fmla="*/ 22669 h 71604"/>
                  <a:gd name="connsiteX367" fmla="*/ 661985 w 693313"/>
                  <a:gd name="connsiteY367" fmla="*/ 20759 h 71604"/>
                  <a:gd name="connsiteX368" fmla="*/ 653580 w 693313"/>
                  <a:gd name="connsiteY368" fmla="*/ 24452 h 71604"/>
                  <a:gd name="connsiteX369" fmla="*/ 650396 w 693313"/>
                  <a:gd name="connsiteY369" fmla="*/ 36041 h 71604"/>
                  <a:gd name="connsiteX370" fmla="*/ 653580 w 693313"/>
                  <a:gd name="connsiteY370" fmla="*/ 47630 h 71604"/>
                  <a:gd name="connsiteX371" fmla="*/ 661730 w 693313"/>
                  <a:gd name="connsiteY371" fmla="*/ 51324 h 71604"/>
                  <a:gd name="connsiteX372" fmla="*/ 668607 w 693313"/>
                  <a:gd name="connsiteY372" fmla="*/ 48776 h 71604"/>
                  <a:gd name="connsiteX373" fmla="*/ 671664 w 693313"/>
                  <a:gd name="connsiteY373" fmla="*/ 41135 h 71604"/>
                  <a:gd name="connsiteX374" fmla="*/ 671664 w 693313"/>
                  <a:gd name="connsiteY374" fmla="*/ 41135 h 71604"/>
                  <a:gd name="connsiteX375" fmla="*/ 671664 w 693313"/>
                  <a:gd name="connsiteY375" fmla="*/ 41135 h 71604"/>
                  <a:gd name="connsiteX376" fmla="*/ 671664 w 693313"/>
                  <a:gd name="connsiteY376" fmla="*/ 41135 h 71604"/>
                  <a:gd name="connsiteX377" fmla="*/ 685673 w 693313"/>
                  <a:gd name="connsiteY377" fmla="*/ 55526 h 71604"/>
                  <a:gd name="connsiteX378" fmla="*/ 685673 w 693313"/>
                  <a:gd name="connsiteY378" fmla="*/ 47885 h 71604"/>
                  <a:gd name="connsiteX379" fmla="*/ 693314 w 693313"/>
                  <a:gd name="connsiteY379" fmla="*/ 47885 h 71604"/>
                  <a:gd name="connsiteX380" fmla="*/ 693314 w 693313"/>
                  <a:gd name="connsiteY380" fmla="*/ 55526 h 71604"/>
                  <a:gd name="connsiteX381" fmla="*/ 685673 w 693313"/>
                  <a:gd name="connsiteY381" fmla="*/ 55526 h 71604"/>
                  <a:gd name="connsiteX382" fmla="*/ 685673 w 693313"/>
                  <a:gd name="connsiteY382" fmla="*/ 55526 h 71604"/>
                  <a:gd name="connsiteX383" fmla="*/ 685673 w 693313"/>
                  <a:gd name="connsiteY383" fmla="*/ 55526 h 7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</a:cxnLst>
                <a:rect l="l" t="t" r="r" b="b"/>
                <a:pathLst>
                  <a:path w="693313" h="71604">
                    <a:moveTo>
                      <a:pt x="0" y="55526"/>
                    </a:moveTo>
                    <a:lnTo>
                      <a:pt x="0" y="891"/>
                    </a:lnTo>
                    <a:lnTo>
                      <a:pt x="11080" y="891"/>
                    </a:lnTo>
                    <a:lnTo>
                      <a:pt x="24325" y="39607"/>
                    </a:lnTo>
                    <a:cubicBezTo>
                      <a:pt x="25598" y="43173"/>
                      <a:pt x="26490" y="45847"/>
                      <a:pt x="26999" y="47630"/>
                    </a:cubicBezTo>
                    <a:cubicBezTo>
                      <a:pt x="27764" y="45720"/>
                      <a:pt x="28655" y="42791"/>
                      <a:pt x="30056" y="38843"/>
                    </a:cubicBezTo>
                    <a:lnTo>
                      <a:pt x="43556" y="764"/>
                    </a:lnTo>
                    <a:lnTo>
                      <a:pt x="53616" y="764"/>
                    </a:lnTo>
                    <a:lnTo>
                      <a:pt x="53616" y="55399"/>
                    </a:lnTo>
                    <a:lnTo>
                      <a:pt x="46484" y="55399"/>
                    </a:lnTo>
                    <a:lnTo>
                      <a:pt x="46484" y="9679"/>
                    </a:lnTo>
                    <a:lnTo>
                      <a:pt x="30183" y="55399"/>
                    </a:lnTo>
                    <a:lnTo>
                      <a:pt x="23306" y="55399"/>
                    </a:lnTo>
                    <a:lnTo>
                      <a:pt x="7132" y="8915"/>
                    </a:lnTo>
                    <a:lnTo>
                      <a:pt x="7132" y="55399"/>
                    </a:lnTo>
                    <a:lnTo>
                      <a:pt x="0" y="55399"/>
                    </a:lnTo>
                    <a:lnTo>
                      <a:pt x="0" y="55526"/>
                    </a:lnTo>
                    <a:lnTo>
                      <a:pt x="0" y="55526"/>
                    </a:lnTo>
                    <a:close/>
                    <a:moveTo>
                      <a:pt x="72083" y="8533"/>
                    </a:moveTo>
                    <a:lnTo>
                      <a:pt x="72083" y="891"/>
                    </a:lnTo>
                    <a:lnTo>
                      <a:pt x="79087" y="891"/>
                    </a:lnTo>
                    <a:lnTo>
                      <a:pt x="79087" y="8533"/>
                    </a:lnTo>
                    <a:lnTo>
                      <a:pt x="72083" y="8533"/>
                    </a:lnTo>
                    <a:lnTo>
                      <a:pt x="72083" y="8533"/>
                    </a:lnTo>
                    <a:lnTo>
                      <a:pt x="72083" y="8533"/>
                    </a:lnTo>
                    <a:close/>
                    <a:moveTo>
                      <a:pt x="72083" y="55526"/>
                    </a:moveTo>
                    <a:lnTo>
                      <a:pt x="72083" y="16047"/>
                    </a:lnTo>
                    <a:lnTo>
                      <a:pt x="79087" y="16047"/>
                    </a:lnTo>
                    <a:lnTo>
                      <a:pt x="79087" y="55526"/>
                    </a:lnTo>
                    <a:lnTo>
                      <a:pt x="72083" y="55526"/>
                    </a:lnTo>
                    <a:lnTo>
                      <a:pt x="72083" y="55526"/>
                    </a:lnTo>
                    <a:lnTo>
                      <a:pt x="72083" y="55526"/>
                    </a:lnTo>
                    <a:close/>
                    <a:moveTo>
                      <a:pt x="122642" y="41135"/>
                    </a:moveTo>
                    <a:lnTo>
                      <a:pt x="129519" y="42027"/>
                    </a:lnTo>
                    <a:cubicBezTo>
                      <a:pt x="128755" y="46611"/>
                      <a:pt x="126845" y="50050"/>
                      <a:pt x="123788" y="52724"/>
                    </a:cubicBezTo>
                    <a:cubicBezTo>
                      <a:pt x="120732" y="55399"/>
                      <a:pt x="116911" y="56545"/>
                      <a:pt x="112709" y="56545"/>
                    </a:cubicBezTo>
                    <a:cubicBezTo>
                      <a:pt x="107105" y="56545"/>
                      <a:pt x="102647" y="54762"/>
                      <a:pt x="99209" y="51324"/>
                    </a:cubicBezTo>
                    <a:cubicBezTo>
                      <a:pt x="95770" y="47758"/>
                      <a:pt x="94242" y="42791"/>
                      <a:pt x="94242" y="36168"/>
                    </a:cubicBezTo>
                    <a:cubicBezTo>
                      <a:pt x="94242" y="31838"/>
                      <a:pt x="95006" y="28145"/>
                      <a:pt x="96407" y="24834"/>
                    </a:cubicBezTo>
                    <a:cubicBezTo>
                      <a:pt x="97808" y="21777"/>
                      <a:pt x="100101" y="19230"/>
                      <a:pt x="103030" y="17702"/>
                    </a:cubicBezTo>
                    <a:cubicBezTo>
                      <a:pt x="105958" y="16174"/>
                      <a:pt x="109142" y="15155"/>
                      <a:pt x="112709" y="15155"/>
                    </a:cubicBezTo>
                    <a:cubicBezTo>
                      <a:pt x="117166" y="15155"/>
                      <a:pt x="120859" y="16429"/>
                      <a:pt x="123533" y="18466"/>
                    </a:cubicBezTo>
                    <a:cubicBezTo>
                      <a:pt x="126463" y="20759"/>
                      <a:pt x="128245" y="23688"/>
                      <a:pt x="128882" y="27763"/>
                    </a:cubicBezTo>
                    <a:lnTo>
                      <a:pt x="122260" y="28782"/>
                    </a:lnTo>
                    <a:cubicBezTo>
                      <a:pt x="121750" y="26235"/>
                      <a:pt x="120477" y="24070"/>
                      <a:pt x="118821" y="22669"/>
                    </a:cubicBezTo>
                    <a:cubicBezTo>
                      <a:pt x="117166" y="21395"/>
                      <a:pt x="115128" y="20759"/>
                      <a:pt x="112963" y="20759"/>
                    </a:cubicBezTo>
                    <a:cubicBezTo>
                      <a:pt x="109525" y="20759"/>
                      <a:pt x="106595" y="22032"/>
                      <a:pt x="104558" y="24452"/>
                    </a:cubicBezTo>
                    <a:cubicBezTo>
                      <a:pt x="102393" y="26872"/>
                      <a:pt x="101374" y="30692"/>
                      <a:pt x="101374" y="36041"/>
                    </a:cubicBezTo>
                    <a:cubicBezTo>
                      <a:pt x="101374" y="41390"/>
                      <a:pt x="102393" y="45083"/>
                      <a:pt x="104558" y="47630"/>
                    </a:cubicBezTo>
                    <a:cubicBezTo>
                      <a:pt x="106468" y="50177"/>
                      <a:pt x="109397" y="51324"/>
                      <a:pt x="112709" y="51324"/>
                    </a:cubicBezTo>
                    <a:cubicBezTo>
                      <a:pt x="115382" y="51324"/>
                      <a:pt x="117676" y="50432"/>
                      <a:pt x="119585" y="48776"/>
                    </a:cubicBezTo>
                    <a:cubicBezTo>
                      <a:pt x="120986" y="47121"/>
                      <a:pt x="122260" y="44446"/>
                      <a:pt x="122642" y="41135"/>
                    </a:cubicBezTo>
                    <a:lnTo>
                      <a:pt x="122642" y="41135"/>
                    </a:lnTo>
                    <a:lnTo>
                      <a:pt x="122642" y="41135"/>
                    </a:lnTo>
                    <a:lnTo>
                      <a:pt x="122642" y="41135"/>
                    </a:lnTo>
                    <a:close/>
                    <a:moveTo>
                      <a:pt x="139707" y="55526"/>
                    </a:moveTo>
                    <a:lnTo>
                      <a:pt x="139707" y="16047"/>
                    </a:lnTo>
                    <a:lnTo>
                      <a:pt x="145820" y="16047"/>
                    </a:lnTo>
                    <a:lnTo>
                      <a:pt x="145820" y="22032"/>
                    </a:lnTo>
                    <a:cubicBezTo>
                      <a:pt x="147476" y="19230"/>
                      <a:pt x="148877" y="17320"/>
                      <a:pt x="150278" y="16429"/>
                    </a:cubicBezTo>
                    <a:cubicBezTo>
                      <a:pt x="151551" y="15537"/>
                      <a:pt x="152952" y="15028"/>
                      <a:pt x="154608" y="15028"/>
                    </a:cubicBezTo>
                    <a:cubicBezTo>
                      <a:pt x="156900" y="15028"/>
                      <a:pt x="159447" y="15792"/>
                      <a:pt x="161739" y="17320"/>
                    </a:cubicBezTo>
                    <a:lnTo>
                      <a:pt x="159447" y="23433"/>
                    </a:lnTo>
                    <a:cubicBezTo>
                      <a:pt x="157664" y="22542"/>
                      <a:pt x="156008" y="22032"/>
                      <a:pt x="154480" y="22032"/>
                    </a:cubicBezTo>
                    <a:cubicBezTo>
                      <a:pt x="152825" y="22032"/>
                      <a:pt x="151551" y="22542"/>
                      <a:pt x="150278" y="23433"/>
                    </a:cubicBezTo>
                    <a:cubicBezTo>
                      <a:pt x="149004" y="24325"/>
                      <a:pt x="148112" y="25471"/>
                      <a:pt x="147731" y="27126"/>
                    </a:cubicBezTo>
                    <a:cubicBezTo>
                      <a:pt x="146839" y="29419"/>
                      <a:pt x="146457" y="31966"/>
                      <a:pt x="146457" y="34768"/>
                    </a:cubicBezTo>
                    <a:lnTo>
                      <a:pt x="146457" y="55526"/>
                    </a:lnTo>
                    <a:lnTo>
                      <a:pt x="139707" y="55526"/>
                    </a:lnTo>
                    <a:lnTo>
                      <a:pt x="139707" y="55526"/>
                    </a:lnTo>
                    <a:lnTo>
                      <a:pt x="139707" y="55526"/>
                    </a:lnTo>
                    <a:close/>
                    <a:moveTo>
                      <a:pt x="167725" y="35786"/>
                    </a:moveTo>
                    <a:cubicBezTo>
                      <a:pt x="167725" y="28400"/>
                      <a:pt x="169635" y="23051"/>
                      <a:pt x="174093" y="19612"/>
                    </a:cubicBezTo>
                    <a:cubicBezTo>
                      <a:pt x="177531" y="16556"/>
                      <a:pt x="181734" y="15028"/>
                      <a:pt x="186829" y="15028"/>
                    </a:cubicBezTo>
                    <a:cubicBezTo>
                      <a:pt x="192432" y="15028"/>
                      <a:pt x="197144" y="16938"/>
                      <a:pt x="200455" y="20377"/>
                    </a:cubicBezTo>
                    <a:cubicBezTo>
                      <a:pt x="204148" y="23942"/>
                      <a:pt x="205804" y="28909"/>
                      <a:pt x="205804" y="35277"/>
                    </a:cubicBezTo>
                    <a:cubicBezTo>
                      <a:pt x="205804" y="40371"/>
                      <a:pt x="205040" y="44319"/>
                      <a:pt x="203512" y="47121"/>
                    </a:cubicBezTo>
                    <a:cubicBezTo>
                      <a:pt x="201856" y="50177"/>
                      <a:pt x="199564" y="52342"/>
                      <a:pt x="196634" y="53998"/>
                    </a:cubicBezTo>
                    <a:cubicBezTo>
                      <a:pt x="193578" y="55781"/>
                      <a:pt x="190267" y="56545"/>
                      <a:pt x="186829" y="56545"/>
                    </a:cubicBezTo>
                    <a:cubicBezTo>
                      <a:pt x="181097" y="56545"/>
                      <a:pt x="176513" y="54762"/>
                      <a:pt x="173074" y="51324"/>
                    </a:cubicBezTo>
                    <a:cubicBezTo>
                      <a:pt x="169381" y="47630"/>
                      <a:pt x="167725" y="42536"/>
                      <a:pt x="167725" y="35786"/>
                    </a:cubicBezTo>
                    <a:lnTo>
                      <a:pt x="167725" y="35786"/>
                    </a:lnTo>
                    <a:lnTo>
                      <a:pt x="167725" y="35786"/>
                    </a:lnTo>
                    <a:lnTo>
                      <a:pt x="167725" y="35786"/>
                    </a:lnTo>
                    <a:close/>
                    <a:moveTo>
                      <a:pt x="174730" y="35786"/>
                    </a:moveTo>
                    <a:cubicBezTo>
                      <a:pt x="174730" y="40881"/>
                      <a:pt x="176003" y="44701"/>
                      <a:pt x="178169" y="47121"/>
                    </a:cubicBezTo>
                    <a:cubicBezTo>
                      <a:pt x="180461" y="49668"/>
                      <a:pt x="183390" y="50941"/>
                      <a:pt x="186829" y="50941"/>
                    </a:cubicBezTo>
                    <a:cubicBezTo>
                      <a:pt x="190267" y="50941"/>
                      <a:pt x="193196" y="49541"/>
                      <a:pt x="195488" y="47121"/>
                    </a:cubicBezTo>
                    <a:cubicBezTo>
                      <a:pt x="197653" y="44574"/>
                      <a:pt x="198927" y="40626"/>
                      <a:pt x="198927" y="35532"/>
                    </a:cubicBezTo>
                    <a:cubicBezTo>
                      <a:pt x="198927" y="30692"/>
                      <a:pt x="197653" y="26744"/>
                      <a:pt x="195488" y="24325"/>
                    </a:cubicBezTo>
                    <a:cubicBezTo>
                      <a:pt x="193196" y="21777"/>
                      <a:pt x="190267" y="20504"/>
                      <a:pt x="186829" y="20504"/>
                    </a:cubicBezTo>
                    <a:cubicBezTo>
                      <a:pt x="183390" y="20504"/>
                      <a:pt x="180461" y="21777"/>
                      <a:pt x="178169" y="24325"/>
                    </a:cubicBezTo>
                    <a:cubicBezTo>
                      <a:pt x="176003" y="26999"/>
                      <a:pt x="174730" y="30820"/>
                      <a:pt x="174730" y="35786"/>
                    </a:cubicBezTo>
                    <a:lnTo>
                      <a:pt x="174730" y="35786"/>
                    </a:lnTo>
                    <a:lnTo>
                      <a:pt x="174730" y="35786"/>
                    </a:lnTo>
                    <a:lnTo>
                      <a:pt x="174730" y="35786"/>
                    </a:lnTo>
                    <a:close/>
                    <a:moveTo>
                      <a:pt x="216629" y="38079"/>
                    </a:moveTo>
                    <a:lnTo>
                      <a:pt x="223633" y="37315"/>
                    </a:lnTo>
                    <a:cubicBezTo>
                      <a:pt x="224016" y="40116"/>
                      <a:pt x="224652" y="42409"/>
                      <a:pt x="225926" y="44192"/>
                    </a:cubicBezTo>
                    <a:cubicBezTo>
                      <a:pt x="227199" y="45975"/>
                      <a:pt x="228983" y="47248"/>
                      <a:pt x="231657" y="48394"/>
                    </a:cubicBezTo>
                    <a:cubicBezTo>
                      <a:pt x="234204" y="49413"/>
                      <a:pt x="237006" y="49923"/>
                      <a:pt x="240316" y="49923"/>
                    </a:cubicBezTo>
                    <a:cubicBezTo>
                      <a:pt x="242991" y="49923"/>
                      <a:pt x="245538" y="49668"/>
                      <a:pt x="247703" y="48649"/>
                    </a:cubicBezTo>
                    <a:cubicBezTo>
                      <a:pt x="249996" y="47885"/>
                      <a:pt x="251651" y="46739"/>
                      <a:pt x="252543" y="45338"/>
                    </a:cubicBezTo>
                    <a:cubicBezTo>
                      <a:pt x="253562" y="43937"/>
                      <a:pt x="254198" y="42281"/>
                      <a:pt x="254198" y="40626"/>
                    </a:cubicBezTo>
                    <a:cubicBezTo>
                      <a:pt x="254198" y="38843"/>
                      <a:pt x="253817" y="37569"/>
                      <a:pt x="252798" y="36041"/>
                    </a:cubicBezTo>
                    <a:cubicBezTo>
                      <a:pt x="251779" y="34768"/>
                      <a:pt x="250123" y="33749"/>
                      <a:pt x="247831" y="32985"/>
                    </a:cubicBezTo>
                    <a:cubicBezTo>
                      <a:pt x="246175" y="32475"/>
                      <a:pt x="242991" y="31584"/>
                      <a:pt x="237770" y="30438"/>
                    </a:cubicBezTo>
                    <a:cubicBezTo>
                      <a:pt x="232548" y="29164"/>
                      <a:pt x="228983" y="27890"/>
                      <a:pt x="226945" y="26872"/>
                    </a:cubicBezTo>
                    <a:cubicBezTo>
                      <a:pt x="224271" y="25471"/>
                      <a:pt x="222105" y="23815"/>
                      <a:pt x="220832" y="21777"/>
                    </a:cubicBezTo>
                    <a:cubicBezTo>
                      <a:pt x="219559" y="19867"/>
                      <a:pt x="218921" y="17575"/>
                      <a:pt x="218921" y="14900"/>
                    </a:cubicBezTo>
                    <a:cubicBezTo>
                      <a:pt x="218921" y="12099"/>
                      <a:pt x="219813" y="9679"/>
                      <a:pt x="221468" y="7259"/>
                    </a:cubicBezTo>
                    <a:cubicBezTo>
                      <a:pt x="223124" y="4712"/>
                      <a:pt x="225416" y="3056"/>
                      <a:pt x="228473" y="1910"/>
                    </a:cubicBezTo>
                    <a:cubicBezTo>
                      <a:pt x="231530" y="637"/>
                      <a:pt x="234840" y="0"/>
                      <a:pt x="238788" y="0"/>
                    </a:cubicBezTo>
                    <a:cubicBezTo>
                      <a:pt x="243119" y="0"/>
                      <a:pt x="246684" y="764"/>
                      <a:pt x="249868" y="1910"/>
                    </a:cubicBezTo>
                    <a:cubicBezTo>
                      <a:pt x="252925" y="3311"/>
                      <a:pt x="255472" y="5222"/>
                      <a:pt x="257255" y="7641"/>
                    </a:cubicBezTo>
                    <a:cubicBezTo>
                      <a:pt x="258910" y="10188"/>
                      <a:pt x="259802" y="12990"/>
                      <a:pt x="259929" y="16174"/>
                    </a:cubicBezTo>
                    <a:lnTo>
                      <a:pt x="252798" y="16683"/>
                    </a:lnTo>
                    <a:cubicBezTo>
                      <a:pt x="252415" y="13372"/>
                      <a:pt x="251142" y="10698"/>
                      <a:pt x="248850" y="9042"/>
                    </a:cubicBezTo>
                    <a:cubicBezTo>
                      <a:pt x="246684" y="7132"/>
                      <a:pt x="243500" y="6240"/>
                      <a:pt x="239171" y="6240"/>
                    </a:cubicBezTo>
                    <a:cubicBezTo>
                      <a:pt x="234714" y="6240"/>
                      <a:pt x="231530" y="7132"/>
                      <a:pt x="229364" y="8787"/>
                    </a:cubicBezTo>
                    <a:cubicBezTo>
                      <a:pt x="227454" y="10316"/>
                      <a:pt x="226308" y="12353"/>
                      <a:pt x="226308" y="14518"/>
                    </a:cubicBezTo>
                    <a:cubicBezTo>
                      <a:pt x="226308" y="16556"/>
                      <a:pt x="227072" y="18212"/>
                      <a:pt x="228473" y="19358"/>
                    </a:cubicBezTo>
                    <a:cubicBezTo>
                      <a:pt x="229874" y="20631"/>
                      <a:pt x="233695" y="21905"/>
                      <a:pt x="239807" y="23178"/>
                    </a:cubicBezTo>
                    <a:cubicBezTo>
                      <a:pt x="245666" y="24579"/>
                      <a:pt x="249868" y="25725"/>
                      <a:pt x="252161" y="26744"/>
                    </a:cubicBezTo>
                    <a:cubicBezTo>
                      <a:pt x="255345" y="28273"/>
                      <a:pt x="257891" y="30055"/>
                      <a:pt x="259293" y="32348"/>
                    </a:cubicBezTo>
                    <a:cubicBezTo>
                      <a:pt x="260949" y="34640"/>
                      <a:pt x="261585" y="37187"/>
                      <a:pt x="261585" y="40244"/>
                    </a:cubicBezTo>
                    <a:cubicBezTo>
                      <a:pt x="261585" y="43046"/>
                      <a:pt x="260694" y="45847"/>
                      <a:pt x="259038" y="48394"/>
                    </a:cubicBezTo>
                    <a:cubicBezTo>
                      <a:pt x="257255" y="50941"/>
                      <a:pt x="254835" y="52979"/>
                      <a:pt x="251651" y="54380"/>
                    </a:cubicBezTo>
                    <a:cubicBezTo>
                      <a:pt x="248467" y="55781"/>
                      <a:pt x="244774" y="56418"/>
                      <a:pt x="240826" y="56418"/>
                    </a:cubicBezTo>
                    <a:cubicBezTo>
                      <a:pt x="235604" y="56418"/>
                      <a:pt x="231530" y="55654"/>
                      <a:pt x="227836" y="54380"/>
                    </a:cubicBezTo>
                    <a:cubicBezTo>
                      <a:pt x="224397" y="52979"/>
                      <a:pt x="221723" y="50687"/>
                      <a:pt x="219685" y="47885"/>
                    </a:cubicBezTo>
                    <a:cubicBezTo>
                      <a:pt x="217903" y="44956"/>
                      <a:pt x="216756" y="41899"/>
                      <a:pt x="216629" y="38079"/>
                    </a:cubicBezTo>
                    <a:lnTo>
                      <a:pt x="216629" y="38079"/>
                    </a:lnTo>
                    <a:lnTo>
                      <a:pt x="216629" y="38079"/>
                    </a:lnTo>
                    <a:lnTo>
                      <a:pt x="216629" y="38079"/>
                    </a:lnTo>
                    <a:close/>
                    <a:moveTo>
                      <a:pt x="274702" y="70809"/>
                    </a:moveTo>
                    <a:lnTo>
                      <a:pt x="273938" y="64568"/>
                    </a:lnTo>
                    <a:cubicBezTo>
                      <a:pt x="275594" y="65078"/>
                      <a:pt x="276868" y="65332"/>
                      <a:pt x="277886" y="65332"/>
                    </a:cubicBezTo>
                    <a:cubicBezTo>
                      <a:pt x="279542" y="65332"/>
                      <a:pt x="280816" y="65078"/>
                      <a:pt x="281580" y="64441"/>
                    </a:cubicBezTo>
                    <a:cubicBezTo>
                      <a:pt x="282471" y="64186"/>
                      <a:pt x="283235" y="63422"/>
                      <a:pt x="283745" y="62531"/>
                    </a:cubicBezTo>
                    <a:cubicBezTo>
                      <a:pt x="284254" y="61767"/>
                      <a:pt x="285018" y="59984"/>
                      <a:pt x="285909" y="57437"/>
                    </a:cubicBezTo>
                    <a:cubicBezTo>
                      <a:pt x="286164" y="57182"/>
                      <a:pt x="286292" y="56545"/>
                      <a:pt x="286419" y="55908"/>
                    </a:cubicBezTo>
                    <a:lnTo>
                      <a:pt x="270882" y="16301"/>
                    </a:lnTo>
                    <a:lnTo>
                      <a:pt x="278523" y="16301"/>
                    </a:lnTo>
                    <a:lnTo>
                      <a:pt x="286928" y="39225"/>
                    </a:lnTo>
                    <a:cubicBezTo>
                      <a:pt x="287947" y="42027"/>
                      <a:pt x="289093" y="45211"/>
                      <a:pt x="289857" y="48267"/>
                    </a:cubicBezTo>
                    <a:cubicBezTo>
                      <a:pt x="290749" y="45211"/>
                      <a:pt x="291640" y="42154"/>
                      <a:pt x="292787" y="39352"/>
                    </a:cubicBezTo>
                    <a:lnTo>
                      <a:pt x="301701" y="16174"/>
                    </a:lnTo>
                    <a:lnTo>
                      <a:pt x="308579" y="16174"/>
                    </a:lnTo>
                    <a:lnTo>
                      <a:pt x="293041" y="56290"/>
                    </a:lnTo>
                    <a:cubicBezTo>
                      <a:pt x="291385" y="60620"/>
                      <a:pt x="289985" y="63677"/>
                      <a:pt x="289093" y="65205"/>
                    </a:cubicBezTo>
                    <a:cubicBezTo>
                      <a:pt x="287820" y="67497"/>
                      <a:pt x="286546" y="69026"/>
                      <a:pt x="284890" y="70045"/>
                    </a:cubicBezTo>
                    <a:cubicBezTo>
                      <a:pt x="283235" y="71063"/>
                      <a:pt x="281197" y="71573"/>
                      <a:pt x="279160" y="71573"/>
                    </a:cubicBezTo>
                    <a:cubicBezTo>
                      <a:pt x="277886" y="71700"/>
                      <a:pt x="276485" y="71445"/>
                      <a:pt x="274702" y="70809"/>
                    </a:cubicBezTo>
                    <a:lnTo>
                      <a:pt x="274702" y="70809"/>
                    </a:lnTo>
                    <a:lnTo>
                      <a:pt x="274702" y="70809"/>
                    </a:lnTo>
                    <a:lnTo>
                      <a:pt x="274702" y="70809"/>
                    </a:lnTo>
                    <a:close/>
                    <a:moveTo>
                      <a:pt x="315965" y="43682"/>
                    </a:moveTo>
                    <a:lnTo>
                      <a:pt x="322842" y="42664"/>
                    </a:lnTo>
                    <a:cubicBezTo>
                      <a:pt x="323224" y="45465"/>
                      <a:pt x="324243" y="47376"/>
                      <a:pt x="325899" y="48904"/>
                    </a:cubicBezTo>
                    <a:cubicBezTo>
                      <a:pt x="327682" y="50305"/>
                      <a:pt x="330229" y="50941"/>
                      <a:pt x="333285" y="50941"/>
                    </a:cubicBezTo>
                    <a:cubicBezTo>
                      <a:pt x="336469" y="50941"/>
                      <a:pt x="338889" y="50177"/>
                      <a:pt x="340417" y="49031"/>
                    </a:cubicBezTo>
                    <a:cubicBezTo>
                      <a:pt x="341818" y="47758"/>
                      <a:pt x="342582" y="46229"/>
                      <a:pt x="342582" y="44701"/>
                    </a:cubicBezTo>
                    <a:cubicBezTo>
                      <a:pt x="342582" y="43173"/>
                      <a:pt x="342073" y="41899"/>
                      <a:pt x="340671" y="41008"/>
                    </a:cubicBezTo>
                    <a:cubicBezTo>
                      <a:pt x="339781" y="40498"/>
                      <a:pt x="337487" y="39607"/>
                      <a:pt x="333667" y="38716"/>
                    </a:cubicBezTo>
                    <a:cubicBezTo>
                      <a:pt x="328700" y="37442"/>
                      <a:pt x="325007" y="36423"/>
                      <a:pt x="323096" y="35659"/>
                    </a:cubicBezTo>
                    <a:cubicBezTo>
                      <a:pt x="321187" y="34640"/>
                      <a:pt x="319658" y="33367"/>
                      <a:pt x="318639" y="31838"/>
                    </a:cubicBezTo>
                    <a:cubicBezTo>
                      <a:pt x="317748" y="30310"/>
                      <a:pt x="317239" y="28527"/>
                      <a:pt x="317239" y="26617"/>
                    </a:cubicBezTo>
                    <a:cubicBezTo>
                      <a:pt x="317239" y="24834"/>
                      <a:pt x="317620" y="23051"/>
                      <a:pt x="318512" y="21777"/>
                    </a:cubicBezTo>
                    <a:cubicBezTo>
                      <a:pt x="319403" y="20249"/>
                      <a:pt x="320423" y="18976"/>
                      <a:pt x="321951" y="17957"/>
                    </a:cubicBezTo>
                    <a:cubicBezTo>
                      <a:pt x="322970" y="17193"/>
                      <a:pt x="324498" y="16556"/>
                      <a:pt x="326280" y="16047"/>
                    </a:cubicBezTo>
                    <a:cubicBezTo>
                      <a:pt x="328191" y="15537"/>
                      <a:pt x="330229" y="15155"/>
                      <a:pt x="332139" y="15155"/>
                    </a:cubicBezTo>
                    <a:cubicBezTo>
                      <a:pt x="335323" y="15155"/>
                      <a:pt x="338252" y="15665"/>
                      <a:pt x="340545" y="16556"/>
                    </a:cubicBezTo>
                    <a:cubicBezTo>
                      <a:pt x="343091" y="17447"/>
                      <a:pt x="344874" y="18594"/>
                      <a:pt x="345893" y="20249"/>
                    </a:cubicBezTo>
                    <a:cubicBezTo>
                      <a:pt x="347166" y="21777"/>
                      <a:pt x="347803" y="23815"/>
                      <a:pt x="348186" y="26362"/>
                    </a:cubicBezTo>
                    <a:lnTo>
                      <a:pt x="341563" y="27254"/>
                    </a:lnTo>
                    <a:cubicBezTo>
                      <a:pt x="341181" y="25216"/>
                      <a:pt x="340290" y="23560"/>
                      <a:pt x="338889" y="22542"/>
                    </a:cubicBezTo>
                    <a:cubicBezTo>
                      <a:pt x="337487" y="21268"/>
                      <a:pt x="335195" y="20759"/>
                      <a:pt x="332521" y="20759"/>
                    </a:cubicBezTo>
                    <a:cubicBezTo>
                      <a:pt x="329464" y="20759"/>
                      <a:pt x="327172" y="21268"/>
                      <a:pt x="325899" y="22287"/>
                    </a:cubicBezTo>
                    <a:cubicBezTo>
                      <a:pt x="324498" y="23306"/>
                      <a:pt x="323734" y="24325"/>
                      <a:pt x="323734" y="25853"/>
                    </a:cubicBezTo>
                    <a:cubicBezTo>
                      <a:pt x="323734" y="26744"/>
                      <a:pt x="324115" y="27636"/>
                      <a:pt x="324625" y="28400"/>
                    </a:cubicBezTo>
                    <a:cubicBezTo>
                      <a:pt x="325135" y="29164"/>
                      <a:pt x="326026" y="29673"/>
                      <a:pt x="327299" y="30183"/>
                    </a:cubicBezTo>
                    <a:cubicBezTo>
                      <a:pt x="327809" y="30438"/>
                      <a:pt x="329974" y="31074"/>
                      <a:pt x="333413" y="31966"/>
                    </a:cubicBezTo>
                    <a:cubicBezTo>
                      <a:pt x="338252" y="33239"/>
                      <a:pt x="341690" y="34258"/>
                      <a:pt x="343474" y="35022"/>
                    </a:cubicBezTo>
                    <a:cubicBezTo>
                      <a:pt x="345383" y="35786"/>
                      <a:pt x="347166" y="36933"/>
                      <a:pt x="348186" y="38588"/>
                    </a:cubicBezTo>
                    <a:cubicBezTo>
                      <a:pt x="349205" y="40116"/>
                      <a:pt x="349841" y="41899"/>
                      <a:pt x="349841" y="44319"/>
                    </a:cubicBezTo>
                    <a:cubicBezTo>
                      <a:pt x="349841" y="46357"/>
                      <a:pt x="349077" y="48522"/>
                      <a:pt x="347931" y="50559"/>
                    </a:cubicBezTo>
                    <a:cubicBezTo>
                      <a:pt x="346530" y="52470"/>
                      <a:pt x="344493" y="54125"/>
                      <a:pt x="342073" y="55144"/>
                    </a:cubicBezTo>
                    <a:cubicBezTo>
                      <a:pt x="339526" y="56163"/>
                      <a:pt x="336723" y="56672"/>
                      <a:pt x="333667" y="56672"/>
                    </a:cubicBezTo>
                    <a:cubicBezTo>
                      <a:pt x="328318" y="56672"/>
                      <a:pt x="324370" y="55654"/>
                      <a:pt x="321442" y="53616"/>
                    </a:cubicBezTo>
                    <a:cubicBezTo>
                      <a:pt x="318512" y="51196"/>
                      <a:pt x="316729" y="47885"/>
                      <a:pt x="315965" y="43682"/>
                    </a:cubicBezTo>
                    <a:lnTo>
                      <a:pt x="315965" y="43682"/>
                    </a:lnTo>
                    <a:lnTo>
                      <a:pt x="315965" y="43682"/>
                    </a:lnTo>
                    <a:lnTo>
                      <a:pt x="315965" y="43682"/>
                    </a:lnTo>
                    <a:close/>
                    <a:moveTo>
                      <a:pt x="377477" y="49668"/>
                    </a:moveTo>
                    <a:lnTo>
                      <a:pt x="378368" y="55654"/>
                    </a:lnTo>
                    <a:cubicBezTo>
                      <a:pt x="376458" y="55908"/>
                      <a:pt x="374675" y="56163"/>
                      <a:pt x="373147" y="56163"/>
                    </a:cubicBezTo>
                    <a:cubicBezTo>
                      <a:pt x="370600" y="56163"/>
                      <a:pt x="368689" y="55908"/>
                      <a:pt x="367416" y="54889"/>
                    </a:cubicBezTo>
                    <a:cubicBezTo>
                      <a:pt x="366015" y="54125"/>
                      <a:pt x="365124" y="53107"/>
                      <a:pt x="364486" y="51833"/>
                    </a:cubicBezTo>
                    <a:cubicBezTo>
                      <a:pt x="363722" y="50559"/>
                      <a:pt x="363596" y="48012"/>
                      <a:pt x="363596" y="43937"/>
                    </a:cubicBezTo>
                    <a:lnTo>
                      <a:pt x="363596" y="21013"/>
                    </a:lnTo>
                    <a:lnTo>
                      <a:pt x="358501" y="21013"/>
                    </a:lnTo>
                    <a:lnTo>
                      <a:pt x="358501" y="15919"/>
                    </a:lnTo>
                    <a:lnTo>
                      <a:pt x="363468" y="15919"/>
                    </a:lnTo>
                    <a:lnTo>
                      <a:pt x="363468" y="5986"/>
                    </a:lnTo>
                    <a:lnTo>
                      <a:pt x="370345" y="1910"/>
                    </a:lnTo>
                    <a:lnTo>
                      <a:pt x="370345" y="15792"/>
                    </a:lnTo>
                    <a:lnTo>
                      <a:pt x="377349" y="15792"/>
                    </a:lnTo>
                    <a:lnTo>
                      <a:pt x="377349" y="20886"/>
                    </a:lnTo>
                    <a:lnTo>
                      <a:pt x="370345" y="20886"/>
                    </a:lnTo>
                    <a:lnTo>
                      <a:pt x="370345" y="44064"/>
                    </a:lnTo>
                    <a:cubicBezTo>
                      <a:pt x="370345" y="45975"/>
                      <a:pt x="370600" y="47121"/>
                      <a:pt x="370727" y="47758"/>
                    </a:cubicBezTo>
                    <a:cubicBezTo>
                      <a:pt x="370982" y="48267"/>
                      <a:pt x="371491" y="48776"/>
                      <a:pt x="372001" y="49031"/>
                    </a:cubicBezTo>
                    <a:cubicBezTo>
                      <a:pt x="372510" y="49286"/>
                      <a:pt x="373274" y="49541"/>
                      <a:pt x="374293" y="49541"/>
                    </a:cubicBezTo>
                    <a:cubicBezTo>
                      <a:pt x="375057" y="49923"/>
                      <a:pt x="376076" y="49923"/>
                      <a:pt x="377477" y="49668"/>
                    </a:cubicBezTo>
                    <a:lnTo>
                      <a:pt x="377477" y="49668"/>
                    </a:lnTo>
                    <a:lnTo>
                      <a:pt x="377477" y="49668"/>
                    </a:lnTo>
                    <a:lnTo>
                      <a:pt x="377477" y="49668"/>
                    </a:lnTo>
                    <a:close/>
                    <a:moveTo>
                      <a:pt x="416447" y="42918"/>
                    </a:moveTo>
                    <a:lnTo>
                      <a:pt x="423451" y="43810"/>
                    </a:lnTo>
                    <a:cubicBezTo>
                      <a:pt x="422433" y="47885"/>
                      <a:pt x="420395" y="50941"/>
                      <a:pt x="417339" y="53234"/>
                    </a:cubicBezTo>
                    <a:cubicBezTo>
                      <a:pt x="414282" y="55526"/>
                      <a:pt x="410334" y="56545"/>
                      <a:pt x="405622" y="56545"/>
                    </a:cubicBezTo>
                    <a:cubicBezTo>
                      <a:pt x="399764" y="56545"/>
                      <a:pt x="394797" y="54762"/>
                      <a:pt x="391359" y="51324"/>
                    </a:cubicBezTo>
                    <a:cubicBezTo>
                      <a:pt x="387665" y="47630"/>
                      <a:pt x="386137" y="42791"/>
                      <a:pt x="386137" y="36296"/>
                    </a:cubicBezTo>
                    <a:cubicBezTo>
                      <a:pt x="386137" y="29673"/>
                      <a:pt x="387920" y="24452"/>
                      <a:pt x="391359" y="20759"/>
                    </a:cubicBezTo>
                    <a:cubicBezTo>
                      <a:pt x="395052" y="17065"/>
                      <a:pt x="399509" y="15155"/>
                      <a:pt x="405112" y="15155"/>
                    </a:cubicBezTo>
                    <a:cubicBezTo>
                      <a:pt x="410462" y="15155"/>
                      <a:pt x="414919" y="17065"/>
                      <a:pt x="418358" y="20504"/>
                    </a:cubicBezTo>
                    <a:cubicBezTo>
                      <a:pt x="421796" y="24197"/>
                      <a:pt x="423579" y="29291"/>
                      <a:pt x="423579" y="35659"/>
                    </a:cubicBezTo>
                    <a:cubicBezTo>
                      <a:pt x="423579" y="36168"/>
                      <a:pt x="423579" y="36678"/>
                      <a:pt x="423325" y="37569"/>
                    </a:cubicBezTo>
                    <a:lnTo>
                      <a:pt x="393014" y="37569"/>
                    </a:lnTo>
                    <a:cubicBezTo>
                      <a:pt x="393396" y="41899"/>
                      <a:pt x="394670" y="45211"/>
                      <a:pt x="396962" y="47503"/>
                    </a:cubicBezTo>
                    <a:cubicBezTo>
                      <a:pt x="399127" y="49795"/>
                      <a:pt x="401928" y="51069"/>
                      <a:pt x="405367" y="51069"/>
                    </a:cubicBezTo>
                    <a:cubicBezTo>
                      <a:pt x="407914" y="51069"/>
                      <a:pt x="410079" y="50305"/>
                      <a:pt x="411735" y="49159"/>
                    </a:cubicBezTo>
                    <a:cubicBezTo>
                      <a:pt x="413900" y="47758"/>
                      <a:pt x="415301" y="45720"/>
                      <a:pt x="416447" y="42918"/>
                    </a:cubicBezTo>
                    <a:lnTo>
                      <a:pt x="416447" y="42918"/>
                    </a:lnTo>
                    <a:lnTo>
                      <a:pt x="416447" y="42918"/>
                    </a:lnTo>
                    <a:lnTo>
                      <a:pt x="416447" y="42918"/>
                    </a:lnTo>
                    <a:close/>
                    <a:moveTo>
                      <a:pt x="393778" y="32093"/>
                    </a:moveTo>
                    <a:lnTo>
                      <a:pt x="416447" y="32093"/>
                    </a:lnTo>
                    <a:cubicBezTo>
                      <a:pt x="416065" y="28782"/>
                      <a:pt x="415428" y="26362"/>
                      <a:pt x="413900" y="24579"/>
                    </a:cubicBezTo>
                    <a:cubicBezTo>
                      <a:pt x="411607" y="22032"/>
                      <a:pt x="408679" y="20759"/>
                      <a:pt x="405240" y="20759"/>
                    </a:cubicBezTo>
                    <a:cubicBezTo>
                      <a:pt x="402056" y="20759"/>
                      <a:pt x="399509" y="21777"/>
                      <a:pt x="397344" y="23815"/>
                    </a:cubicBezTo>
                    <a:cubicBezTo>
                      <a:pt x="395179" y="25725"/>
                      <a:pt x="394033" y="28527"/>
                      <a:pt x="393778" y="32093"/>
                    </a:cubicBezTo>
                    <a:lnTo>
                      <a:pt x="393778" y="32093"/>
                    </a:lnTo>
                    <a:lnTo>
                      <a:pt x="393778" y="32093"/>
                    </a:lnTo>
                    <a:lnTo>
                      <a:pt x="393778" y="32093"/>
                    </a:lnTo>
                    <a:close/>
                    <a:moveTo>
                      <a:pt x="436569" y="55526"/>
                    </a:moveTo>
                    <a:lnTo>
                      <a:pt x="436569" y="16047"/>
                    </a:lnTo>
                    <a:lnTo>
                      <a:pt x="442682" y="16047"/>
                    </a:lnTo>
                    <a:lnTo>
                      <a:pt x="442682" y="21395"/>
                    </a:lnTo>
                    <a:cubicBezTo>
                      <a:pt x="443956" y="19485"/>
                      <a:pt x="445738" y="17830"/>
                      <a:pt x="447904" y="16811"/>
                    </a:cubicBezTo>
                    <a:cubicBezTo>
                      <a:pt x="449814" y="15537"/>
                      <a:pt x="452361" y="14900"/>
                      <a:pt x="455036" y="14900"/>
                    </a:cubicBezTo>
                    <a:cubicBezTo>
                      <a:pt x="458092" y="14900"/>
                      <a:pt x="460639" y="15665"/>
                      <a:pt x="462421" y="16811"/>
                    </a:cubicBezTo>
                    <a:cubicBezTo>
                      <a:pt x="464332" y="18084"/>
                      <a:pt x="465860" y="19867"/>
                      <a:pt x="466624" y="21905"/>
                    </a:cubicBezTo>
                    <a:cubicBezTo>
                      <a:pt x="469808" y="17320"/>
                      <a:pt x="474011" y="14900"/>
                      <a:pt x="479232" y="14900"/>
                    </a:cubicBezTo>
                    <a:cubicBezTo>
                      <a:pt x="483180" y="14900"/>
                      <a:pt x="486364" y="16174"/>
                      <a:pt x="488530" y="18212"/>
                    </a:cubicBezTo>
                    <a:cubicBezTo>
                      <a:pt x="490694" y="20504"/>
                      <a:pt x="491713" y="23815"/>
                      <a:pt x="491713" y="28273"/>
                    </a:cubicBezTo>
                    <a:lnTo>
                      <a:pt x="491713" y="55272"/>
                    </a:lnTo>
                    <a:lnTo>
                      <a:pt x="484836" y="55272"/>
                    </a:lnTo>
                    <a:lnTo>
                      <a:pt x="484836" y="30310"/>
                    </a:lnTo>
                    <a:cubicBezTo>
                      <a:pt x="484836" y="27763"/>
                      <a:pt x="484582" y="25725"/>
                      <a:pt x="484072" y="24579"/>
                    </a:cubicBezTo>
                    <a:cubicBezTo>
                      <a:pt x="483690" y="23306"/>
                      <a:pt x="482799" y="22542"/>
                      <a:pt x="481780" y="21777"/>
                    </a:cubicBezTo>
                    <a:cubicBezTo>
                      <a:pt x="480506" y="21013"/>
                      <a:pt x="479105" y="20759"/>
                      <a:pt x="477450" y="20759"/>
                    </a:cubicBezTo>
                    <a:cubicBezTo>
                      <a:pt x="474520" y="20759"/>
                      <a:pt x="472228" y="21650"/>
                      <a:pt x="470445" y="23560"/>
                    </a:cubicBezTo>
                    <a:cubicBezTo>
                      <a:pt x="468535" y="25343"/>
                      <a:pt x="467516" y="28273"/>
                      <a:pt x="467516" y="32348"/>
                    </a:cubicBezTo>
                    <a:lnTo>
                      <a:pt x="467516" y="55399"/>
                    </a:lnTo>
                    <a:lnTo>
                      <a:pt x="460639" y="55399"/>
                    </a:lnTo>
                    <a:lnTo>
                      <a:pt x="460639" y="29673"/>
                    </a:lnTo>
                    <a:cubicBezTo>
                      <a:pt x="460639" y="26617"/>
                      <a:pt x="459875" y="24452"/>
                      <a:pt x="458856" y="22796"/>
                    </a:cubicBezTo>
                    <a:cubicBezTo>
                      <a:pt x="457837" y="21395"/>
                      <a:pt x="455927" y="20759"/>
                      <a:pt x="453252" y="20759"/>
                    </a:cubicBezTo>
                    <a:cubicBezTo>
                      <a:pt x="451469" y="20759"/>
                      <a:pt x="449559" y="21013"/>
                      <a:pt x="447904" y="22160"/>
                    </a:cubicBezTo>
                    <a:cubicBezTo>
                      <a:pt x="446248" y="23178"/>
                      <a:pt x="445229" y="24707"/>
                      <a:pt x="444465" y="26490"/>
                    </a:cubicBezTo>
                    <a:cubicBezTo>
                      <a:pt x="443573" y="28400"/>
                      <a:pt x="443192" y="31202"/>
                      <a:pt x="443192" y="34895"/>
                    </a:cubicBezTo>
                    <a:lnTo>
                      <a:pt x="443192" y="55399"/>
                    </a:lnTo>
                    <a:lnTo>
                      <a:pt x="436569" y="55399"/>
                    </a:lnTo>
                    <a:lnTo>
                      <a:pt x="436569" y="55526"/>
                    </a:lnTo>
                    <a:lnTo>
                      <a:pt x="436569" y="55526"/>
                    </a:lnTo>
                    <a:close/>
                    <a:moveTo>
                      <a:pt x="503557" y="43682"/>
                    </a:moveTo>
                    <a:lnTo>
                      <a:pt x="510434" y="42664"/>
                    </a:lnTo>
                    <a:cubicBezTo>
                      <a:pt x="510817" y="45465"/>
                      <a:pt x="511835" y="47376"/>
                      <a:pt x="513618" y="48904"/>
                    </a:cubicBezTo>
                    <a:cubicBezTo>
                      <a:pt x="515274" y="50305"/>
                      <a:pt x="517821" y="50941"/>
                      <a:pt x="521005" y="50941"/>
                    </a:cubicBezTo>
                    <a:cubicBezTo>
                      <a:pt x="524061" y="50941"/>
                      <a:pt x="526353" y="50177"/>
                      <a:pt x="528009" y="49031"/>
                    </a:cubicBezTo>
                    <a:cubicBezTo>
                      <a:pt x="529410" y="47758"/>
                      <a:pt x="530301" y="46229"/>
                      <a:pt x="530301" y="44701"/>
                    </a:cubicBezTo>
                    <a:cubicBezTo>
                      <a:pt x="530301" y="43173"/>
                      <a:pt x="529537" y="41899"/>
                      <a:pt x="528136" y="41008"/>
                    </a:cubicBezTo>
                    <a:cubicBezTo>
                      <a:pt x="527245" y="40498"/>
                      <a:pt x="524953" y="39607"/>
                      <a:pt x="521132" y="38716"/>
                    </a:cubicBezTo>
                    <a:cubicBezTo>
                      <a:pt x="516165" y="37442"/>
                      <a:pt x="512472" y="36423"/>
                      <a:pt x="510562" y="35659"/>
                    </a:cubicBezTo>
                    <a:cubicBezTo>
                      <a:pt x="508778" y="34640"/>
                      <a:pt x="507123" y="33367"/>
                      <a:pt x="506231" y="31838"/>
                    </a:cubicBezTo>
                    <a:cubicBezTo>
                      <a:pt x="505213" y="30310"/>
                      <a:pt x="504576" y="28527"/>
                      <a:pt x="504576" y="26617"/>
                    </a:cubicBezTo>
                    <a:cubicBezTo>
                      <a:pt x="504576" y="24834"/>
                      <a:pt x="505085" y="23051"/>
                      <a:pt x="505850" y="21777"/>
                    </a:cubicBezTo>
                    <a:cubicBezTo>
                      <a:pt x="506741" y="20249"/>
                      <a:pt x="507759" y="18976"/>
                      <a:pt x="509288" y="17957"/>
                    </a:cubicBezTo>
                    <a:cubicBezTo>
                      <a:pt x="510307" y="17193"/>
                      <a:pt x="511835" y="16556"/>
                      <a:pt x="513618" y="16047"/>
                    </a:cubicBezTo>
                    <a:cubicBezTo>
                      <a:pt x="515529" y="15537"/>
                      <a:pt x="517566" y="15155"/>
                      <a:pt x="519731" y="15155"/>
                    </a:cubicBezTo>
                    <a:cubicBezTo>
                      <a:pt x="522788" y="15155"/>
                      <a:pt x="525589" y="15665"/>
                      <a:pt x="528136" y="16556"/>
                    </a:cubicBezTo>
                    <a:cubicBezTo>
                      <a:pt x="530429" y="17447"/>
                      <a:pt x="532339" y="18594"/>
                      <a:pt x="533358" y="20249"/>
                    </a:cubicBezTo>
                    <a:cubicBezTo>
                      <a:pt x="534632" y="21777"/>
                      <a:pt x="535268" y="23815"/>
                      <a:pt x="535905" y="26362"/>
                    </a:cubicBezTo>
                    <a:lnTo>
                      <a:pt x="529028" y="27254"/>
                    </a:lnTo>
                    <a:cubicBezTo>
                      <a:pt x="528646" y="25216"/>
                      <a:pt x="527754" y="23560"/>
                      <a:pt x="526353" y="22542"/>
                    </a:cubicBezTo>
                    <a:cubicBezTo>
                      <a:pt x="524953" y="21268"/>
                      <a:pt x="522660" y="20759"/>
                      <a:pt x="519986" y="20759"/>
                    </a:cubicBezTo>
                    <a:cubicBezTo>
                      <a:pt x="516929" y="20759"/>
                      <a:pt x="514637" y="21268"/>
                      <a:pt x="513363" y="22287"/>
                    </a:cubicBezTo>
                    <a:cubicBezTo>
                      <a:pt x="511962" y="23306"/>
                      <a:pt x="511198" y="24325"/>
                      <a:pt x="511198" y="25853"/>
                    </a:cubicBezTo>
                    <a:cubicBezTo>
                      <a:pt x="511198" y="26744"/>
                      <a:pt x="511581" y="27636"/>
                      <a:pt x="512090" y="28400"/>
                    </a:cubicBezTo>
                    <a:cubicBezTo>
                      <a:pt x="512599" y="29164"/>
                      <a:pt x="513490" y="29673"/>
                      <a:pt x="514764" y="30183"/>
                    </a:cubicBezTo>
                    <a:cubicBezTo>
                      <a:pt x="515529" y="30438"/>
                      <a:pt x="517438" y="31074"/>
                      <a:pt x="520877" y="31966"/>
                    </a:cubicBezTo>
                    <a:cubicBezTo>
                      <a:pt x="525717" y="33239"/>
                      <a:pt x="529156" y="34258"/>
                      <a:pt x="531193" y="35022"/>
                    </a:cubicBezTo>
                    <a:cubicBezTo>
                      <a:pt x="532976" y="35786"/>
                      <a:pt x="534632" y="36933"/>
                      <a:pt x="535650" y="38588"/>
                    </a:cubicBezTo>
                    <a:cubicBezTo>
                      <a:pt x="536669" y="40116"/>
                      <a:pt x="537306" y="41899"/>
                      <a:pt x="537306" y="44319"/>
                    </a:cubicBezTo>
                    <a:cubicBezTo>
                      <a:pt x="537306" y="46357"/>
                      <a:pt x="536541" y="48522"/>
                      <a:pt x="535396" y="50559"/>
                    </a:cubicBezTo>
                    <a:cubicBezTo>
                      <a:pt x="533995" y="52470"/>
                      <a:pt x="532212" y="54125"/>
                      <a:pt x="529665" y="55144"/>
                    </a:cubicBezTo>
                    <a:cubicBezTo>
                      <a:pt x="526990" y="56163"/>
                      <a:pt x="524316" y="56672"/>
                      <a:pt x="521005" y="56672"/>
                    </a:cubicBezTo>
                    <a:cubicBezTo>
                      <a:pt x="515656" y="56672"/>
                      <a:pt x="511708" y="55654"/>
                      <a:pt x="508778" y="53616"/>
                    </a:cubicBezTo>
                    <a:cubicBezTo>
                      <a:pt x="506105" y="51196"/>
                      <a:pt x="504194" y="47885"/>
                      <a:pt x="503557" y="43682"/>
                    </a:cubicBezTo>
                    <a:lnTo>
                      <a:pt x="503557" y="43682"/>
                    </a:lnTo>
                    <a:lnTo>
                      <a:pt x="503557" y="43682"/>
                    </a:lnTo>
                    <a:lnTo>
                      <a:pt x="503557" y="43682"/>
                    </a:lnTo>
                    <a:close/>
                    <a:moveTo>
                      <a:pt x="555263" y="55526"/>
                    </a:moveTo>
                    <a:lnTo>
                      <a:pt x="555263" y="47885"/>
                    </a:lnTo>
                    <a:lnTo>
                      <a:pt x="562904" y="47885"/>
                    </a:lnTo>
                    <a:lnTo>
                      <a:pt x="562904" y="55526"/>
                    </a:lnTo>
                    <a:cubicBezTo>
                      <a:pt x="562904" y="58328"/>
                      <a:pt x="562522" y="60620"/>
                      <a:pt x="561503" y="62403"/>
                    </a:cubicBezTo>
                    <a:cubicBezTo>
                      <a:pt x="560484" y="64186"/>
                      <a:pt x="558828" y="65460"/>
                      <a:pt x="556664" y="66479"/>
                    </a:cubicBezTo>
                    <a:lnTo>
                      <a:pt x="554753" y="63677"/>
                    </a:lnTo>
                    <a:cubicBezTo>
                      <a:pt x="556154" y="62913"/>
                      <a:pt x="557300" y="62149"/>
                      <a:pt x="557937" y="60875"/>
                    </a:cubicBezTo>
                    <a:cubicBezTo>
                      <a:pt x="558701" y="59602"/>
                      <a:pt x="558956" y="57819"/>
                      <a:pt x="558956" y="55654"/>
                    </a:cubicBezTo>
                    <a:lnTo>
                      <a:pt x="555263" y="55526"/>
                    </a:lnTo>
                    <a:lnTo>
                      <a:pt x="555263" y="55526"/>
                    </a:lnTo>
                    <a:lnTo>
                      <a:pt x="555263" y="55526"/>
                    </a:lnTo>
                    <a:close/>
                    <a:moveTo>
                      <a:pt x="573092" y="55526"/>
                    </a:moveTo>
                    <a:lnTo>
                      <a:pt x="573092" y="891"/>
                    </a:lnTo>
                    <a:lnTo>
                      <a:pt x="580734" y="891"/>
                    </a:lnTo>
                    <a:lnTo>
                      <a:pt x="580734" y="55526"/>
                    </a:lnTo>
                    <a:lnTo>
                      <a:pt x="573092" y="55526"/>
                    </a:lnTo>
                    <a:lnTo>
                      <a:pt x="573092" y="55526"/>
                    </a:lnTo>
                    <a:lnTo>
                      <a:pt x="573092" y="55526"/>
                    </a:lnTo>
                    <a:close/>
                    <a:moveTo>
                      <a:pt x="597162" y="55526"/>
                    </a:moveTo>
                    <a:lnTo>
                      <a:pt x="597162" y="16047"/>
                    </a:lnTo>
                    <a:lnTo>
                      <a:pt x="603530" y="16047"/>
                    </a:lnTo>
                    <a:lnTo>
                      <a:pt x="603530" y="21650"/>
                    </a:lnTo>
                    <a:cubicBezTo>
                      <a:pt x="606459" y="17320"/>
                      <a:pt x="610661" y="15028"/>
                      <a:pt x="616520" y="15028"/>
                    </a:cubicBezTo>
                    <a:cubicBezTo>
                      <a:pt x="618812" y="15028"/>
                      <a:pt x="621232" y="15537"/>
                      <a:pt x="623143" y="16429"/>
                    </a:cubicBezTo>
                    <a:cubicBezTo>
                      <a:pt x="625307" y="17320"/>
                      <a:pt x="626836" y="18339"/>
                      <a:pt x="627855" y="19740"/>
                    </a:cubicBezTo>
                    <a:cubicBezTo>
                      <a:pt x="628873" y="21141"/>
                      <a:pt x="629637" y="22796"/>
                      <a:pt x="630019" y="24579"/>
                    </a:cubicBezTo>
                    <a:cubicBezTo>
                      <a:pt x="630274" y="25980"/>
                      <a:pt x="630401" y="28145"/>
                      <a:pt x="630401" y="31202"/>
                    </a:cubicBezTo>
                    <a:lnTo>
                      <a:pt x="630401" y="55526"/>
                    </a:lnTo>
                    <a:lnTo>
                      <a:pt x="623524" y="55526"/>
                    </a:lnTo>
                    <a:lnTo>
                      <a:pt x="623524" y="31456"/>
                    </a:lnTo>
                    <a:cubicBezTo>
                      <a:pt x="623524" y="28909"/>
                      <a:pt x="623143" y="26744"/>
                      <a:pt x="622633" y="25343"/>
                    </a:cubicBezTo>
                    <a:cubicBezTo>
                      <a:pt x="622124" y="23942"/>
                      <a:pt x="621232" y="22796"/>
                      <a:pt x="619704" y="22287"/>
                    </a:cubicBezTo>
                    <a:cubicBezTo>
                      <a:pt x="618430" y="21395"/>
                      <a:pt x="616775" y="21013"/>
                      <a:pt x="614992" y="21013"/>
                    </a:cubicBezTo>
                    <a:cubicBezTo>
                      <a:pt x="611935" y="21013"/>
                      <a:pt x="609388" y="21905"/>
                      <a:pt x="607350" y="23560"/>
                    </a:cubicBezTo>
                    <a:cubicBezTo>
                      <a:pt x="605185" y="25471"/>
                      <a:pt x="604166" y="28782"/>
                      <a:pt x="604166" y="33876"/>
                    </a:cubicBezTo>
                    <a:lnTo>
                      <a:pt x="604166" y="55526"/>
                    </a:lnTo>
                    <a:lnTo>
                      <a:pt x="597162" y="55526"/>
                    </a:lnTo>
                    <a:lnTo>
                      <a:pt x="597162" y="55526"/>
                    </a:lnTo>
                    <a:lnTo>
                      <a:pt x="597162" y="55526"/>
                    </a:lnTo>
                    <a:close/>
                    <a:moveTo>
                      <a:pt x="671664" y="41135"/>
                    </a:moveTo>
                    <a:lnTo>
                      <a:pt x="678541" y="42027"/>
                    </a:lnTo>
                    <a:cubicBezTo>
                      <a:pt x="677777" y="46611"/>
                      <a:pt x="675867" y="50050"/>
                      <a:pt x="672810" y="52724"/>
                    </a:cubicBezTo>
                    <a:cubicBezTo>
                      <a:pt x="669754" y="55272"/>
                      <a:pt x="665933" y="56545"/>
                      <a:pt x="661730" y="56545"/>
                    </a:cubicBezTo>
                    <a:cubicBezTo>
                      <a:pt x="656127" y="56545"/>
                      <a:pt x="651670" y="54762"/>
                      <a:pt x="648231" y="51324"/>
                    </a:cubicBezTo>
                    <a:cubicBezTo>
                      <a:pt x="644792" y="47758"/>
                      <a:pt x="643264" y="42791"/>
                      <a:pt x="643264" y="36168"/>
                    </a:cubicBezTo>
                    <a:cubicBezTo>
                      <a:pt x="643264" y="31838"/>
                      <a:pt x="644028" y="28145"/>
                      <a:pt x="645430" y="24834"/>
                    </a:cubicBezTo>
                    <a:cubicBezTo>
                      <a:pt x="646830" y="21777"/>
                      <a:pt x="649123" y="19230"/>
                      <a:pt x="652051" y="17702"/>
                    </a:cubicBezTo>
                    <a:cubicBezTo>
                      <a:pt x="654981" y="16174"/>
                      <a:pt x="658165" y="15155"/>
                      <a:pt x="661730" y="15155"/>
                    </a:cubicBezTo>
                    <a:cubicBezTo>
                      <a:pt x="666061" y="15155"/>
                      <a:pt x="669881" y="16429"/>
                      <a:pt x="672555" y="18466"/>
                    </a:cubicBezTo>
                    <a:cubicBezTo>
                      <a:pt x="675485" y="20759"/>
                      <a:pt x="677268" y="23688"/>
                      <a:pt x="677905" y="27763"/>
                    </a:cubicBezTo>
                    <a:lnTo>
                      <a:pt x="671282" y="28782"/>
                    </a:lnTo>
                    <a:cubicBezTo>
                      <a:pt x="670518" y="26235"/>
                      <a:pt x="669499" y="24070"/>
                      <a:pt x="667843" y="22669"/>
                    </a:cubicBezTo>
                    <a:cubicBezTo>
                      <a:pt x="666188" y="21395"/>
                      <a:pt x="664150" y="20759"/>
                      <a:pt x="661985" y="20759"/>
                    </a:cubicBezTo>
                    <a:cubicBezTo>
                      <a:pt x="658547" y="20759"/>
                      <a:pt x="655618" y="22032"/>
                      <a:pt x="653580" y="24452"/>
                    </a:cubicBezTo>
                    <a:cubicBezTo>
                      <a:pt x="651415" y="26999"/>
                      <a:pt x="650396" y="30692"/>
                      <a:pt x="650396" y="36041"/>
                    </a:cubicBezTo>
                    <a:cubicBezTo>
                      <a:pt x="650396" y="41390"/>
                      <a:pt x="651415" y="45083"/>
                      <a:pt x="653580" y="47630"/>
                    </a:cubicBezTo>
                    <a:cubicBezTo>
                      <a:pt x="655490" y="50177"/>
                      <a:pt x="658292" y="51324"/>
                      <a:pt x="661730" y="51324"/>
                    </a:cubicBezTo>
                    <a:cubicBezTo>
                      <a:pt x="664405" y="51324"/>
                      <a:pt x="666697" y="50432"/>
                      <a:pt x="668607" y="48776"/>
                    </a:cubicBezTo>
                    <a:cubicBezTo>
                      <a:pt x="670135" y="47121"/>
                      <a:pt x="671409" y="44446"/>
                      <a:pt x="671664" y="41135"/>
                    </a:cubicBezTo>
                    <a:lnTo>
                      <a:pt x="671664" y="41135"/>
                    </a:lnTo>
                    <a:lnTo>
                      <a:pt x="671664" y="41135"/>
                    </a:lnTo>
                    <a:lnTo>
                      <a:pt x="671664" y="41135"/>
                    </a:lnTo>
                    <a:close/>
                    <a:moveTo>
                      <a:pt x="685673" y="55526"/>
                    </a:moveTo>
                    <a:lnTo>
                      <a:pt x="685673" y="47885"/>
                    </a:lnTo>
                    <a:lnTo>
                      <a:pt x="693314" y="47885"/>
                    </a:lnTo>
                    <a:lnTo>
                      <a:pt x="693314" y="55526"/>
                    </a:lnTo>
                    <a:lnTo>
                      <a:pt x="685673" y="55526"/>
                    </a:lnTo>
                    <a:lnTo>
                      <a:pt x="685673" y="55526"/>
                    </a:lnTo>
                    <a:lnTo>
                      <a:pt x="685673" y="55526"/>
                    </a:lnTo>
                    <a:close/>
                  </a:path>
                </a:pathLst>
              </a:custGeom>
              <a:solidFill>
                <a:srgbClr val="FFFFFF"/>
              </a:solidFill>
              <a:ln w="127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94713037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E55821-AA83-A12B-1CD9-DAC315D6E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新能源汽车PTC加热器-PTC系列产品-华工高理中文站">
            <a:extLst>
              <a:ext uri="{FF2B5EF4-FFF2-40B4-BE49-F238E27FC236}">
                <a16:creationId xmlns:a16="http://schemas.microsoft.com/office/drawing/2014/main" id="{40748083-F8DF-85A6-79CC-52572FAA5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43" y="613038"/>
            <a:ext cx="2621280" cy="262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26" name="标题 1">
            <a:extLst>
              <a:ext uri="{FF2B5EF4-FFF2-40B4-BE49-F238E27FC236}">
                <a16:creationId xmlns:a16="http://schemas.microsoft.com/office/drawing/2014/main" id="{A2A52576-93E7-9A45-DFC5-2DBFC45B9B1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6659563" cy="431800"/>
          </a:xfrm>
        </p:spPr>
        <p:txBody>
          <a:bodyPr vert="horz" wrap="square" lIns="91440" tIns="45720" rIns="91440" bIns="45720" anchor="ctr" anchorCtr="0"/>
          <a:lstStyle/>
          <a:p>
            <a:pPr algn="l" defTabSz="914400" eaLnBrk="1" fontAlgn="auto" hangingPunct="1">
              <a:buClrTx/>
              <a:buSzTx/>
              <a:buFontTx/>
              <a:buNone/>
            </a:pPr>
            <a:r>
              <a:rPr lang="zh-CN" altLang="en-US" sz="2400" b="1" dirty="0">
                <a:solidFill>
                  <a:srgbClr val="C00000"/>
                </a:solidFill>
                <a:latin typeface="楷体" panose="02010609060101010101" pitchFamily="49" charset="-122"/>
                <a:ea typeface="思源黑体 CN Bold" panose="020B0800000000000000" pitchFamily="34" charset="-122"/>
                <a:cs typeface="+mn-cs"/>
                <a:sym typeface="+mn-lt"/>
              </a:rPr>
              <a:t>热管理部件（</a:t>
            </a:r>
            <a:r>
              <a:rPr lang="zh-CN" altLang="en-US" sz="2400" b="1" dirty="0">
                <a:latin typeface="楷体" panose="02010609060101010101" pitchFamily="49" charset="-122"/>
                <a:ea typeface="思源黑体 CN Bold" panose="020B0800000000000000" pitchFamily="34" charset="-122"/>
                <a:cs typeface="+mn-cs"/>
                <a:sym typeface="+mn-lt"/>
              </a:rPr>
              <a:t>压缩机、</a:t>
            </a:r>
            <a:r>
              <a:rPr lang="en-US" altLang="zh-CN" sz="2400" b="1" dirty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  <a:sym typeface="+mn-lt"/>
              </a:rPr>
              <a:t>PTC</a:t>
            </a:r>
            <a:r>
              <a:rPr lang="zh-CN" altLang="en-US" sz="2400" b="1" dirty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  <a:sym typeface="+mn-lt"/>
              </a:rPr>
              <a:t>式、热泵式制热</a:t>
            </a:r>
            <a:r>
              <a:rPr lang="zh-CN" altLang="en-US" sz="2400" b="1" dirty="0">
                <a:solidFill>
                  <a:srgbClr val="C00000"/>
                </a:solidFill>
                <a:latin typeface="楷体" panose="02010609060101010101" pitchFamily="49" charset="-122"/>
                <a:ea typeface="思源黑体 CN Bold" panose="020B0800000000000000" pitchFamily="34" charset="-122"/>
                <a:cs typeface="+mn-cs"/>
                <a:sym typeface="+mn-lt"/>
              </a:rPr>
              <a:t>器）</a:t>
            </a: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B41B6D18-97E6-1B3D-C53F-0AFD8B95EB25}"/>
              </a:ext>
            </a:extLst>
          </p:cNvPr>
          <p:cNvGraphicFramePr>
            <a:graphicFrameLocks noGrp="1"/>
          </p:cNvGraphicFramePr>
          <p:nvPr/>
        </p:nvGraphicFramePr>
        <p:xfrm>
          <a:off x="6012160" y="1923678"/>
          <a:ext cx="2344440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2220">
                  <a:extLst>
                    <a:ext uri="{9D8B030D-6E8A-4147-A177-3AD203B41FA5}">
                      <a16:colId xmlns:a16="http://schemas.microsoft.com/office/drawing/2014/main" val="3988360949"/>
                    </a:ext>
                  </a:extLst>
                </a:gridCol>
                <a:gridCol w="1172220">
                  <a:extLst>
                    <a:ext uri="{9D8B030D-6E8A-4147-A177-3AD203B41FA5}">
                      <a16:colId xmlns:a16="http://schemas.microsoft.com/office/drawing/2014/main" val="19240277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zh-CN" altLang="en-US" sz="1200" dirty="0"/>
                        <a:t>产品类型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200" dirty="0"/>
                        <a:t>产品料号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77455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zh-CN" altLang="en-US" sz="1200" dirty="0"/>
                        <a:t>隔离驱动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chemeClr val="bg1"/>
                          </a:solidFill>
                        </a:rPr>
                        <a:t>CCi8331</a:t>
                      </a:r>
                      <a:endParaRPr lang="zh-CN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50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865219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zh-CN" altLang="en-US" sz="1200" dirty="0"/>
                        <a:t>电压检测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chemeClr val="bg1"/>
                          </a:solidFill>
                        </a:rPr>
                        <a:t>CCi86111</a:t>
                      </a:r>
                      <a:endParaRPr lang="zh-CN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284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805895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zh-CN" altLang="en-US" sz="1200" dirty="0"/>
                        <a:t>电流检测</a:t>
                      </a:r>
                    </a:p>
                  </a:txBody>
                  <a:tcPr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chemeClr val="bg1"/>
                          </a:solidFill>
                        </a:rPr>
                        <a:t>CC6922/05/06</a:t>
                      </a:r>
                      <a:endParaRPr lang="zh-CN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1D50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413599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zh-CN" altLang="en-US" sz="1200" dirty="0"/>
                        <a:t>信号隔离器</a:t>
                      </a:r>
                    </a:p>
                  </a:txBody>
                  <a:tcPr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chemeClr val="bg1"/>
                          </a:solidFill>
                        </a:rPr>
                        <a:t>CCi8741</a:t>
                      </a:r>
                      <a:endParaRPr lang="zh-CN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E3730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2417987"/>
                  </a:ext>
                </a:extLst>
              </a:tr>
            </a:tbl>
          </a:graphicData>
        </a:graphic>
      </p:graphicFrame>
      <p:grpSp>
        <p:nvGrpSpPr>
          <p:cNvPr id="11" name="组合 10">
            <a:extLst>
              <a:ext uri="{FF2B5EF4-FFF2-40B4-BE49-F238E27FC236}">
                <a16:creationId xmlns:a16="http://schemas.microsoft.com/office/drawing/2014/main" id="{FBD478DA-4D90-FF53-1285-A6A539910B38}"/>
              </a:ext>
            </a:extLst>
          </p:cNvPr>
          <p:cNvGrpSpPr>
            <a:grpSpLocks noChangeAspect="1"/>
          </p:cNvGrpSpPr>
          <p:nvPr/>
        </p:nvGrpSpPr>
        <p:grpSpPr>
          <a:xfrm>
            <a:off x="1907704" y="2571750"/>
            <a:ext cx="3433758" cy="1907644"/>
            <a:chOff x="1115616" y="2499742"/>
            <a:chExt cx="4605139" cy="2558411"/>
          </a:xfrm>
        </p:grpSpPr>
        <p:pic>
          <p:nvPicPr>
            <p:cNvPr id="4102" name="Picture 6" descr="助力续航提升 解读特斯拉热泵空调技术-新浪汽车">
              <a:extLst>
                <a:ext uri="{FF2B5EF4-FFF2-40B4-BE49-F238E27FC236}">
                  <a16:creationId xmlns:a16="http://schemas.microsoft.com/office/drawing/2014/main" id="{5C527839-FEB0-5633-F9A1-530E55B190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2499742"/>
              <a:ext cx="4605139" cy="2558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图片 9" descr="背景图案&#10;&#10;低可信度描述已自动生成">
              <a:extLst>
                <a:ext uri="{FF2B5EF4-FFF2-40B4-BE49-F238E27FC236}">
                  <a16:creationId xmlns:a16="http://schemas.microsoft.com/office/drawing/2014/main" id="{23FDFE0F-A604-D595-062B-0724D63C6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228" y="2518271"/>
              <a:ext cx="1056508" cy="530771"/>
            </a:xfrm>
            <a:prstGeom prst="rect">
              <a:avLst/>
            </a:prstGeom>
          </p:spPr>
        </p:pic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E13296ED-B2E8-7A42-2138-66688A6F9EBD}"/>
              </a:ext>
            </a:extLst>
          </p:cNvPr>
          <p:cNvSpPr txBox="1"/>
          <p:nvPr/>
        </p:nvSpPr>
        <p:spPr>
          <a:xfrm>
            <a:off x="6012160" y="3979257"/>
            <a:ext cx="3244913" cy="500137"/>
          </a:xfrm>
          <a:prstGeom prst="rect">
            <a:avLst/>
          </a:prstGeom>
          <a:noFill/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spAutoFit/>
          </a:bodyPr>
          <a:lstStyle>
            <a:defPPr>
              <a:defRPr lang="zh-CN"/>
            </a:defPPr>
            <a:lvl1pPr algn="ctr" defTabSz="914400">
              <a:defRPr sz="1400"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zh-CN" altLang="en-US" b="0" dirty="0">
                <a:solidFill>
                  <a:srgbClr val="0000FF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商用车空调压缩机项目量产</a:t>
            </a:r>
            <a:r>
              <a:rPr lang="en-US" altLang="zh-CN" b="0" dirty="0">
                <a:solidFill>
                  <a:srgbClr val="0000FF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,</a:t>
            </a:r>
          </a:p>
          <a:p>
            <a:pPr algn="l"/>
            <a:r>
              <a:rPr lang="zh-CN" altLang="en-US" b="0" dirty="0">
                <a:solidFill>
                  <a:srgbClr val="0000FF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应用于</a:t>
            </a:r>
            <a:r>
              <a:rPr lang="en-US" altLang="zh-CN" b="0" dirty="0">
                <a:solidFill>
                  <a:srgbClr val="0000FF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:</a:t>
            </a:r>
            <a:r>
              <a:rPr lang="zh-CN" altLang="en-US" b="0" dirty="0">
                <a:solidFill>
                  <a:srgbClr val="0000FF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相电流检测</a:t>
            </a:r>
          </a:p>
        </p:txBody>
      </p:sp>
      <p:sp>
        <p:nvSpPr>
          <p:cNvPr id="4" name="流程图: 终止 3">
            <a:extLst>
              <a:ext uri="{FF2B5EF4-FFF2-40B4-BE49-F238E27FC236}">
                <a16:creationId xmlns:a16="http://schemas.microsoft.com/office/drawing/2014/main" id="{684FF638-0151-F1B2-2AC1-87AAE841967E}"/>
              </a:ext>
            </a:extLst>
          </p:cNvPr>
          <p:cNvSpPr/>
          <p:nvPr/>
        </p:nvSpPr>
        <p:spPr>
          <a:xfrm>
            <a:off x="6659563" y="86300"/>
            <a:ext cx="900000" cy="259200"/>
          </a:xfrm>
          <a:prstGeom prst="flowChartTermina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In Design</a:t>
            </a:r>
            <a:endParaRPr lang="zh-CN" altLang="en-US" sz="1100" dirty="0">
              <a:solidFill>
                <a:schemeClr val="tx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6E72CAD-05DF-1D01-01C0-C49C1EBB87CC}"/>
              </a:ext>
            </a:extLst>
          </p:cNvPr>
          <p:cNvSpPr/>
          <p:nvPr/>
        </p:nvSpPr>
        <p:spPr>
          <a:xfrm>
            <a:off x="6036192" y="1482844"/>
            <a:ext cx="707300" cy="295239"/>
          </a:xfrm>
          <a:prstGeom prst="roundRect">
            <a:avLst/>
          </a:prstGeom>
          <a:solidFill>
            <a:srgbClr val="1D50A1"/>
          </a:solidFill>
          <a:ln w="28575" cmpd="dbl">
            <a:noFill/>
            <a:prstDash val="sysDash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1" forceAA="0" compatLnSpc="1">
            <a:noAutofit/>
          </a:bodyPr>
          <a:lstStyle/>
          <a:p>
            <a:pPr>
              <a:lnSpc>
                <a:spcPts val="1200"/>
              </a:lnSpc>
            </a:pPr>
            <a:r>
              <a:rPr lang="en-US" altLang="zh-CN" sz="1100" b="1" dirty="0">
                <a:solidFill>
                  <a:schemeClr val="bg1"/>
                </a:solidFill>
                <a:ea typeface="思源黑体 CN Normal" panose="020B0400000000000000" pitchFamily="34" charset="-122"/>
                <a:sym typeface="+mn-ea"/>
              </a:rPr>
              <a:t>MP</a:t>
            </a:r>
            <a:endParaRPr lang="zh-CN" altLang="en-US" sz="1100" b="1" dirty="0">
              <a:solidFill>
                <a:schemeClr val="bg1"/>
              </a:solidFill>
              <a:ea typeface="思源黑体 CN Normal" panose="020B0400000000000000" pitchFamily="34" charset="-122"/>
              <a:sym typeface="+mn-ea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1C70E134-02D2-3EEB-5EBE-75050EB0A013}"/>
              </a:ext>
            </a:extLst>
          </p:cNvPr>
          <p:cNvSpPr/>
          <p:nvPr/>
        </p:nvSpPr>
        <p:spPr>
          <a:xfrm>
            <a:off x="6829211" y="1482843"/>
            <a:ext cx="707300" cy="295239"/>
          </a:xfrm>
          <a:prstGeom prst="roundRect">
            <a:avLst/>
          </a:prstGeom>
          <a:solidFill>
            <a:srgbClr val="E37305"/>
          </a:solidFill>
          <a:ln w="28575" cmpd="dbl">
            <a:noFill/>
            <a:prstDash val="sysDash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1" forceAA="0" compatLnSpc="1">
            <a:noAutofit/>
          </a:bodyPr>
          <a:lstStyle/>
          <a:p>
            <a:pPr marL="0" indent="0" algn="l" eaLnBrk="1" hangingPunct="1">
              <a:spcBef>
                <a:spcPct val="0"/>
              </a:spcBef>
              <a:buFontTx/>
              <a:buNone/>
            </a:pPr>
            <a:r>
              <a:rPr lang="en-US" altLang="zh-CN" sz="1100" b="1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Sample</a:t>
            </a:r>
            <a:endParaRPr lang="zh-CN" altLang="en-US" sz="11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DAF74DE0-BAD5-127F-9CC5-F3B3641B7D55}"/>
              </a:ext>
            </a:extLst>
          </p:cNvPr>
          <p:cNvSpPr/>
          <p:nvPr/>
        </p:nvSpPr>
        <p:spPr>
          <a:xfrm>
            <a:off x="7622231" y="1482844"/>
            <a:ext cx="707300" cy="295239"/>
          </a:xfrm>
          <a:prstGeom prst="roundRect">
            <a:avLst/>
          </a:prstGeom>
          <a:solidFill>
            <a:srgbClr val="028458"/>
          </a:solidFill>
          <a:ln w="28575" cmpd="dbl">
            <a:noFill/>
            <a:prstDash val="sysDash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1" forceAA="0" compatLnSpc="1">
            <a:noAutofit/>
          </a:bodyPr>
          <a:lstStyle/>
          <a:p>
            <a:pPr marL="0" indent="0" algn="l" eaLnBrk="1" hangingPunct="1">
              <a:spcBef>
                <a:spcPct val="0"/>
              </a:spcBef>
              <a:buFontTx/>
              <a:buNone/>
            </a:pPr>
            <a:r>
              <a:rPr lang="en-US" altLang="zh-CN" sz="1100" b="1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In Design</a:t>
            </a:r>
            <a:endParaRPr lang="zh-CN" altLang="en-US" sz="11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46500769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399D6-61D8-0DA6-0664-3A7617E5E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D8AF709-5384-DDE9-C17A-1BB57C2795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55671"/>
            <a:ext cx="9913257" cy="3734447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D5A9B7CF-0562-D839-3FCC-E036BC9C192A}"/>
              </a:ext>
            </a:extLst>
          </p:cNvPr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564" y="0"/>
            <a:ext cx="7199111" cy="431747"/>
          </a:xfrm>
          <a:prstGeom prst="rect">
            <a:avLst/>
          </a:prstGeom>
        </p:spPr>
        <p:txBody>
          <a:bodyPr vert="horz" wrap="square" lIns="0" tIns="0" rIns="0" bIns="0" anchor="ctr" anchorCtr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lang="zh-CN" altLang="en-US" sz="2400" dirty="0">
                <a:solidFill>
                  <a:schemeClr val="accent1"/>
                </a:solidFill>
                <a:latin typeface="+mj-ea"/>
                <a:cs typeface="+mn-cs"/>
                <a:sym typeface="思源黑体 CN Normal" panose="020B0400000000000000" pitchFamily="34" charset="-122"/>
              </a:rPr>
              <a:t>  </a:t>
            </a:r>
            <a:r>
              <a:rPr lang="en-US" altLang="zh-CN" sz="2400" dirty="0">
                <a:solidFill>
                  <a:schemeClr val="accent1"/>
                </a:solidFill>
                <a:latin typeface="+mj-ea"/>
                <a:cs typeface="+mn-cs"/>
                <a:sym typeface="思源黑体 CN Normal" panose="020B0400000000000000" pitchFamily="34" charset="-122"/>
              </a:rPr>
              <a:t>OBC—</a:t>
            </a:r>
            <a:r>
              <a:rPr lang="zh-CN" altLang="en-US" sz="2400" dirty="0">
                <a:solidFill>
                  <a:schemeClr val="accent1"/>
                </a:solidFill>
                <a:latin typeface="+mj-ea"/>
                <a:cs typeface="+mn-cs"/>
                <a:sym typeface="思源黑体 CN Normal" panose="020B0400000000000000" pitchFamily="34" charset="-122"/>
              </a:rPr>
              <a:t>三相交错维也纳、双向</a:t>
            </a:r>
            <a:r>
              <a:rPr lang="en-US" altLang="zh-CN" sz="2400" dirty="0">
                <a:solidFill>
                  <a:schemeClr val="accent1"/>
                </a:solidFill>
                <a:latin typeface="+mj-ea"/>
                <a:cs typeface="+mn-cs"/>
                <a:sym typeface="思源黑体 CN Normal" panose="020B0400000000000000" pitchFamily="34" charset="-122"/>
              </a:rPr>
              <a:t>CLLLC</a:t>
            </a:r>
            <a:endParaRPr lang="zh-CN" altLang="en-US" sz="2400" dirty="0">
              <a:solidFill>
                <a:schemeClr val="accent1"/>
              </a:solidFill>
              <a:latin typeface="+mj-ea"/>
              <a:cs typeface="+mn-cs"/>
              <a:sym typeface="思源黑体 CN Normal" panose="020B0400000000000000" pitchFamily="34" charset="-122"/>
            </a:endParaRP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70B523B4-50C4-D7F0-DB47-DDC98602B867}"/>
              </a:ext>
            </a:extLst>
          </p:cNvPr>
          <p:cNvGraphicFramePr>
            <a:graphicFrameLocks noGrp="1"/>
          </p:cNvGraphicFramePr>
          <p:nvPr/>
        </p:nvGraphicFramePr>
        <p:xfrm>
          <a:off x="1394446" y="4130370"/>
          <a:ext cx="2323526" cy="8391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9166">
                  <a:extLst>
                    <a:ext uri="{9D8B030D-6E8A-4147-A177-3AD203B41FA5}">
                      <a16:colId xmlns:a16="http://schemas.microsoft.com/office/drawing/2014/main" val="3988360949"/>
                    </a:ext>
                  </a:extLst>
                </a:gridCol>
                <a:gridCol w="1064360">
                  <a:extLst>
                    <a:ext uri="{9D8B030D-6E8A-4147-A177-3AD203B41FA5}">
                      <a16:colId xmlns:a16="http://schemas.microsoft.com/office/drawing/2014/main" val="1924027779"/>
                    </a:ext>
                  </a:extLst>
                </a:gridCol>
              </a:tblGrid>
              <a:tr h="25349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8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Product Line</a:t>
                      </a:r>
                      <a:endParaRPr lang="zh-CN" altLang="en-US" sz="8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62975" marR="62975" marT="31487" marB="31487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66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8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P/N</a:t>
                      </a:r>
                      <a:endParaRPr lang="zh-CN" altLang="en-US" sz="8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62975" marR="62975" marT="31487" marB="31487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66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774557"/>
                  </a:ext>
                </a:extLst>
              </a:tr>
              <a:tr h="248400">
                <a:tc>
                  <a:txBody>
                    <a:bodyPr/>
                    <a:lstStyle/>
                    <a:p>
                      <a:pPr algn="ctr"/>
                      <a:r>
                        <a:rPr lang="en-US" sz="800" kern="1200" spc="0" baseline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  <a:sym typeface="Calibri"/>
                          <a:rtl val="0"/>
                        </a:rPr>
                        <a:t>Current Sensor</a:t>
                      </a:r>
                      <a:endParaRPr lang="zh-CN" altLang="en-US" sz="800" kern="1200" spc="0" baseline="0" dirty="0">
                        <a:solidFill>
                          <a:srgbClr val="000000"/>
                        </a:solidFill>
                        <a:latin typeface="+mn-ea"/>
                        <a:ea typeface="+mn-ea"/>
                        <a:cs typeface="+mn-cs"/>
                        <a:rtl val="0"/>
                      </a:endParaRPr>
                    </a:p>
                  </a:txBody>
                  <a:tcPr marL="62975" marR="62975" marT="31487" marB="31487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200" spc="0" baseline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  <a:sym typeface="Calibri"/>
                          <a:rtl val="0"/>
                        </a:rPr>
                        <a:t>CC6924</a:t>
                      </a:r>
                      <a:endParaRPr lang="zh-CN" altLang="en-US" sz="800" kern="1200" spc="0" baseline="0" dirty="0">
                        <a:solidFill>
                          <a:srgbClr val="000000"/>
                        </a:solidFill>
                        <a:latin typeface="+mn-ea"/>
                        <a:ea typeface="+mn-ea"/>
                        <a:cs typeface="+mn-cs"/>
                        <a:rtl val="0"/>
                      </a:endParaRPr>
                    </a:p>
                  </a:txBody>
                  <a:tcPr marL="62975" marR="62975" marT="31487" marB="31487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8652194"/>
                  </a:ext>
                </a:extLst>
              </a:tr>
              <a:tr h="249244">
                <a:tc>
                  <a:txBody>
                    <a:bodyPr/>
                    <a:lstStyle/>
                    <a:p>
                      <a:pPr algn="ctr"/>
                      <a:r>
                        <a:rPr lang="en-US" sz="800" kern="1200" spc="0" baseline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  <a:sym typeface="Calibri"/>
                          <a:rtl val="0"/>
                        </a:rPr>
                        <a:t>Low </a:t>
                      </a:r>
                      <a:r>
                        <a:rPr lang="en-US" sz="1000" spc="0" baseline="0" dirty="0">
                          <a:ln/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Calibri"/>
                          <a:sym typeface="Calibri"/>
                          <a:rtl val="0"/>
                        </a:rPr>
                        <a:t>V</a:t>
                      </a:r>
                      <a:r>
                        <a:rPr lang="en-US" sz="600" spc="0" baseline="0" dirty="0">
                          <a:ln/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Calibri"/>
                          <a:sym typeface="Calibri"/>
                          <a:rtl val="0"/>
                        </a:rPr>
                        <a:t>ISO</a:t>
                      </a:r>
                      <a:r>
                        <a:rPr lang="en-US" sz="800" kern="1200" spc="0" baseline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  <a:sym typeface="Calibri"/>
                          <a:rtl val="0"/>
                        </a:rPr>
                        <a:t>  Current Sensor</a:t>
                      </a:r>
                      <a:endParaRPr lang="zh-CN" altLang="en-US" sz="800" kern="1200" spc="0" baseline="0" dirty="0">
                        <a:solidFill>
                          <a:srgbClr val="000000"/>
                        </a:solidFill>
                        <a:latin typeface="+mn-ea"/>
                        <a:ea typeface="+mn-ea"/>
                        <a:cs typeface="+mn-cs"/>
                        <a:rtl val="0"/>
                      </a:endParaRPr>
                    </a:p>
                  </a:txBody>
                  <a:tcPr marL="62975" marR="62975" marT="31487" marB="31487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CF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fontAlgn="auto">
                        <a:lnSpc>
                          <a:spcPts val="1500"/>
                        </a:lnSpc>
                        <a:buNone/>
                      </a:pPr>
                      <a:r>
                        <a:rPr lang="en-US" sz="800" kern="1200" spc="0" baseline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  <a:sym typeface="Calibri"/>
                          <a:rtl val="0"/>
                        </a:rPr>
                        <a:t>CC6906</a:t>
                      </a:r>
                      <a:endParaRPr lang="en-US" altLang="zh-CN" sz="800" kern="1200" spc="0" baseline="0" dirty="0">
                        <a:solidFill>
                          <a:srgbClr val="000000"/>
                        </a:solidFill>
                        <a:latin typeface="+mn-ea"/>
                        <a:ea typeface="+mn-ea"/>
                        <a:cs typeface="+mn-cs"/>
                        <a:sym typeface="微软雅黑" panose="020B0503020204020204" charset="-122"/>
                        <a:rtl val="0"/>
                      </a:endParaRPr>
                    </a:p>
                  </a:txBody>
                  <a:tcPr marL="62975" marR="62975" marT="31487" marB="31487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C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8058955"/>
                  </a:ext>
                </a:extLst>
              </a:tr>
            </a:tbl>
          </a:graphicData>
        </a:graphic>
      </p:graphicFrame>
      <p:sp>
        <p:nvSpPr>
          <p:cNvPr id="6" name="圆角矩形 382">
            <a:extLst>
              <a:ext uri="{FF2B5EF4-FFF2-40B4-BE49-F238E27FC236}">
                <a16:creationId xmlns:a16="http://schemas.microsoft.com/office/drawing/2014/main" id="{ADBBD65C-DB6A-21F7-DCBE-072D4C4FACE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09472" y="4130370"/>
            <a:ext cx="675640" cy="215900"/>
          </a:xfrm>
          <a:prstGeom prst="roundRect">
            <a:avLst>
              <a:gd name="adj" fmla="val 15207"/>
            </a:avLst>
          </a:prstGeom>
          <a:solidFill>
            <a:srgbClr val="0766D4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MP</a:t>
            </a:r>
            <a:endParaRPr lang="zh-CN" altLang="en-US" sz="1000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7" name="圆角矩形 384">
            <a:extLst>
              <a:ext uri="{FF2B5EF4-FFF2-40B4-BE49-F238E27FC236}">
                <a16:creationId xmlns:a16="http://schemas.microsoft.com/office/drawing/2014/main" id="{097B4AFF-1282-CCE5-FFA4-DBB2B817DB2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09472" y="4426775"/>
            <a:ext cx="675640" cy="215900"/>
          </a:xfrm>
          <a:prstGeom prst="roundRect">
            <a:avLst>
              <a:gd name="adj" fmla="val 15207"/>
            </a:avLst>
          </a:prstGeom>
          <a:solidFill>
            <a:schemeClr val="accent2">
              <a:lumMod val="75000"/>
            </a:schemeClr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Sample</a:t>
            </a:r>
            <a:endParaRPr lang="zh-CN" altLang="en-US" sz="1000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8" name="圆角矩形 388">
            <a:extLst>
              <a:ext uri="{FF2B5EF4-FFF2-40B4-BE49-F238E27FC236}">
                <a16:creationId xmlns:a16="http://schemas.microsoft.com/office/drawing/2014/main" id="{47AC87AB-84AA-5542-CCD8-069278900F62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09472" y="4723180"/>
            <a:ext cx="675640" cy="215900"/>
          </a:xfrm>
          <a:prstGeom prst="roundRect">
            <a:avLst>
              <a:gd name="adj" fmla="val 15207"/>
            </a:avLst>
          </a:prstGeom>
          <a:solidFill>
            <a:srgbClr val="028458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In Design</a:t>
            </a:r>
            <a:endParaRPr lang="zh-CN" altLang="en-US" sz="1000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B7C6913D-44C5-8F82-3E1E-2F92907B26ED}"/>
              </a:ext>
            </a:extLst>
          </p:cNvPr>
          <p:cNvGraphicFramePr>
            <a:graphicFrameLocks noGrp="1"/>
          </p:cNvGraphicFramePr>
          <p:nvPr/>
        </p:nvGraphicFramePr>
        <p:xfrm>
          <a:off x="4027306" y="4130370"/>
          <a:ext cx="2201773" cy="75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3186">
                  <a:extLst>
                    <a:ext uri="{9D8B030D-6E8A-4147-A177-3AD203B41FA5}">
                      <a16:colId xmlns:a16="http://schemas.microsoft.com/office/drawing/2014/main" val="3988360949"/>
                    </a:ext>
                  </a:extLst>
                </a:gridCol>
                <a:gridCol w="1008587">
                  <a:extLst>
                    <a:ext uri="{9D8B030D-6E8A-4147-A177-3AD203B41FA5}">
                      <a16:colId xmlns:a16="http://schemas.microsoft.com/office/drawing/2014/main" val="1924027779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8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Product Line</a:t>
                      </a:r>
                      <a:endParaRPr lang="zh-CN" altLang="en-US" sz="8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62975" marR="62975" marT="31487" marB="31487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730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8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P/N</a:t>
                      </a:r>
                      <a:endParaRPr lang="zh-CN" altLang="en-US" sz="8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62975" marR="62975" marT="31487" marB="31487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730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77455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/>
                      <a:r>
                        <a:rPr lang="en-US" sz="800" kern="1200" spc="0" baseline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  <a:sym typeface="Calibri"/>
                          <a:rtl val="0"/>
                        </a:rPr>
                        <a:t>Isolated Gate Driver</a:t>
                      </a:r>
                      <a:endParaRPr lang="zh-CN" altLang="en-US" sz="800" kern="1200" spc="0" baseline="0" dirty="0">
                        <a:solidFill>
                          <a:srgbClr val="000000"/>
                        </a:solidFill>
                        <a:latin typeface="+mn-ea"/>
                        <a:ea typeface="+mn-ea"/>
                        <a:cs typeface="+mn-cs"/>
                        <a:rtl val="0"/>
                      </a:endParaRPr>
                    </a:p>
                  </a:txBody>
                  <a:tcPr marL="62975" marR="62975" marT="31487" marB="31487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200" spc="0" baseline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  <a:sym typeface="Calibri"/>
                          <a:rtl val="0"/>
                        </a:rPr>
                        <a:t>iCC833x</a:t>
                      </a:r>
                      <a:endParaRPr lang="zh-CN" altLang="en-US" sz="800" kern="1200" spc="0" baseline="0" dirty="0">
                        <a:solidFill>
                          <a:srgbClr val="000000"/>
                        </a:solidFill>
                        <a:latin typeface="+mn-ea"/>
                        <a:ea typeface="+mn-ea"/>
                        <a:cs typeface="+mn-cs"/>
                        <a:rtl val="0"/>
                      </a:endParaRPr>
                    </a:p>
                  </a:txBody>
                  <a:tcPr marL="62975" marR="62975" marT="31487" marB="31487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865219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/>
                      <a:r>
                        <a:rPr lang="en-US" sz="800" kern="1200" spc="0" baseline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  <a:sym typeface="Calibri"/>
                          <a:rtl val="0"/>
                        </a:rPr>
                        <a:t>Digital Isolator</a:t>
                      </a:r>
                      <a:endParaRPr lang="zh-CN" altLang="en-US" sz="800" kern="1200" spc="0" baseline="0" dirty="0">
                        <a:solidFill>
                          <a:srgbClr val="000000"/>
                        </a:solidFill>
                        <a:latin typeface="+mn-ea"/>
                        <a:ea typeface="+mn-ea"/>
                        <a:cs typeface="+mn-cs"/>
                        <a:rtl val="0"/>
                      </a:endParaRPr>
                    </a:p>
                  </a:txBody>
                  <a:tcPr marL="62975" marR="62975" marT="31487" marB="31487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200" spc="0" baseline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  <a:sym typeface="Calibri"/>
                          <a:rtl val="0"/>
                        </a:rPr>
                        <a:t>CCi874x</a:t>
                      </a:r>
                      <a:endParaRPr lang="zh-CN" altLang="en-US" sz="800" kern="1200" spc="0" baseline="0" dirty="0">
                        <a:solidFill>
                          <a:srgbClr val="000000"/>
                        </a:solidFill>
                        <a:latin typeface="+mn-ea"/>
                        <a:ea typeface="+mn-ea"/>
                        <a:cs typeface="+mn-cs"/>
                        <a:rtl val="0"/>
                      </a:endParaRPr>
                    </a:p>
                  </a:txBody>
                  <a:tcPr marL="62975" marR="62975" marT="31487" marB="31487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4135995"/>
                  </a:ext>
                </a:extLst>
              </a:tr>
            </a:tbl>
          </a:graphicData>
        </a:graphic>
      </p:graphicFrame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3575CB77-0262-92BD-4A79-0219DACE8E27}"/>
              </a:ext>
            </a:extLst>
          </p:cNvPr>
          <p:cNvGraphicFramePr>
            <a:graphicFrameLocks noGrp="1"/>
          </p:cNvGraphicFramePr>
          <p:nvPr/>
        </p:nvGraphicFramePr>
        <p:xfrm>
          <a:off x="6538413" y="4130370"/>
          <a:ext cx="2201772" cy="502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3185">
                  <a:extLst>
                    <a:ext uri="{9D8B030D-6E8A-4147-A177-3AD203B41FA5}">
                      <a16:colId xmlns:a16="http://schemas.microsoft.com/office/drawing/2014/main" val="3988360949"/>
                    </a:ext>
                  </a:extLst>
                </a:gridCol>
                <a:gridCol w="1008587">
                  <a:extLst>
                    <a:ext uri="{9D8B030D-6E8A-4147-A177-3AD203B41FA5}">
                      <a16:colId xmlns:a16="http://schemas.microsoft.com/office/drawing/2014/main" val="1924027779"/>
                    </a:ext>
                  </a:extLst>
                </a:gridCol>
              </a:tblGrid>
              <a:tr h="25349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8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Product Line</a:t>
                      </a:r>
                      <a:endParaRPr lang="zh-CN" altLang="en-US" sz="8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62975" marR="62975" marT="31487" marB="31487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845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8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P/N</a:t>
                      </a:r>
                      <a:endParaRPr lang="zh-CN" altLang="en-US" sz="8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62975" marR="62975" marT="31487" marB="31487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84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774557"/>
                  </a:ext>
                </a:extLst>
              </a:tr>
              <a:tr h="24924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800" dirty="0">
                          <a:solidFill>
                            <a:srgbClr val="000000"/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  <a:sym typeface="+mn-ea"/>
                        </a:rPr>
                        <a:t>Isolated Amp </a:t>
                      </a:r>
                      <a:endParaRPr lang="zh-CN" altLang="en-US" sz="800" dirty="0"/>
                    </a:p>
                  </a:txBody>
                  <a:tcPr marL="62975" marR="62975" marT="31487" marB="31487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CF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500"/>
                        </a:lnSpc>
                        <a:buClrTx/>
                        <a:buSzTx/>
                        <a:buFontTx/>
                      </a:pPr>
                      <a:r>
                        <a:rPr lang="en-US" altLang="zh-CN" sz="800" dirty="0">
                          <a:solidFill>
                            <a:srgbClr val="000000"/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  <a:sym typeface="+mn-ea"/>
                        </a:rPr>
                        <a:t>CCi8610X</a:t>
                      </a:r>
                    </a:p>
                  </a:txBody>
                  <a:tcPr marL="62975" marR="62975" marT="31487" marB="31487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C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80589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58413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7EF59D-E0E2-B27C-DAEE-DF0C48BD6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D39A0ED-5EB5-65FF-4C08-964AD18D7B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9599"/>
            <a:ext cx="9144000" cy="5135947"/>
          </a:xfrm>
          <a:prstGeom prst="rect">
            <a:avLst/>
          </a:prstGeom>
        </p:spPr>
      </p:pic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94617891-32D5-18C5-4463-456DABE3D699}"/>
              </a:ext>
            </a:extLst>
          </p:cNvPr>
          <p:cNvGraphicFramePr>
            <a:graphicFrameLocks noGrp="1"/>
          </p:cNvGraphicFramePr>
          <p:nvPr/>
        </p:nvGraphicFramePr>
        <p:xfrm>
          <a:off x="6824740" y="1672863"/>
          <a:ext cx="2201773" cy="8671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3186">
                  <a:extLst>
                    <a:ext uri="{9D8B030D-6E8A-4147-A177-3AD203B41FA5}">
                      <a16:colId xmlns:a16="http://schemas.microsoft.com/office/drawing/2014/main" val="3988360949"/>
                    </a:ext>
                  </a:extLst>
                </a:gridCol>
                <a:gridCol w="1008587">
                  <a:extLst>
                    <a:ext uri="{9D8B030D-6E8A-4147-A177-3AD203B41FA5}">
                      <a16:colId xmlns:a16="http://schemas.microsoft.com/office/drawing/2014/main" val="1924027779"/>
                    </a:ext>
                  </a:extLst>
                </a:gridCol>
              </a:tblGrid>
              <a:tr h="25349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8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Product Line</a:t>
                      </a:r>
                      <a:endParaRPr lang="zh-CN" altLang="en-US" sz="8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62975" marR="62975" marT="31487" marB="31487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730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8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 P/N</a:t>
                      </a:r>
                      <a:endParaRPr lang="zh-CN" altLang="en-US" sz="8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62975" marR="62975" marT="31487" marB="31487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730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774557"/>
                  </a:ext>
                </a:extLst>
              </a:tr>
              <a:tr h="194577">
                <a:tc>
                  <a:txBody>
                    <a:bodyPr/>
                    <a:lstStyle/>
                    <a:p>
                      <a:pPr algn="ctr"/>
                      <a:r>
                        <a:rPr lang="en-US" sz="800" spc="0" baseline="0" dirty="0">
                          <a:ln/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Calibri"/>
                          <a:sym typeface="Calibri"/>
                          <a:rtl val="0"/>
                        </a:rPr>
                        <a:t>Low V</a:t>
                      </a:r>
                      <a:r>
                        <a:rPr lang="en-US" sz="500" spc="0" baseline="0" dirty="0">
                          <a:ln/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Calibri"/>
                          <a:sym typeface="Calibri"/>
                          <a:rtl val="0"/>
                        </a:rPr>
                        <a:t>ISO</a:t>
                      </a:r>
                      <a:r>
                        <a:rPr lang="en-US" sz="800" spc="0" baseline="0" dirty="0">
                          <a:ln/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Calibri"/>
                          <a:sym typeface="Calibri"/>
                          <a:rtl val="0"/>
                        </a:rPr>
                        <a:t> Current Sensor</a:t>
                      </a:r>
                      <a:endParaRPr lang="zh-CN" altLang="en-US" sz="800" kern="1200" spc="0" baseline="0" dirty="0">
                        <a:solidFill>
                          <a:srgbClr val="000000"/>
                        </a:solidFill>
                        <a:latin typeface="+mn-ea"/>
                        <a:ea typeface="+mn-ea"/>
                        <a:cs typeface="+mn-cs"/>
                        <a:rtl val="0"/>
                      </a:endParaRPr>
                    </a:p>
                  </a:txBody>
                  <a:tcPr marL="62975" marR="62975" marT="31487" marB="31487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spc="0" baseline="0" dirty="0">
                          <a:ln/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Calibri"/>
                          <a:sym typeface="Calibri"/>
                          <a:rtl val="0"/>
                        </a:rPr>
                        <a:t>CC6905</a:t>
                      </a:r>
                      <a:endParaRPr lang="zh-CN" altLang="en-US" sz="800" kern="1200" spc="0" baseline="0" dirty="0">
                        <a:solidFill>
                          <a:srgbClr val="000000"/>
                        </a:solidFill>
                        <a:latin typeface="+mn-ea"/>
                        <a:ea typeface="+mn-ea"/>
                        <a:cs typeface="+mn-cs"/>
                        <a:rtl val="0"/>
                      </a:endParaRPr>
                    </a:p>
                  </a:txBody>
                  <a:tcPr marL="62975" marR="62975" marT="31487" marB="31487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8652194"/>
                  </a:ext>
                </a:extLst>
              </a:tr>
              <a:tr h="249244">
                <a:tc>
                  <a:txBody>
                    <a:bodyPr/>
                    <a:lstStyle/>
                    <a:p>
                      <a:pPr algn="ctr"/>
                      <a:r>
                        <a:rPr lang="en-US" sz="800" spc="0" baseline="0" dirty="0">
                          <a:ln/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Calibri"/>
                          <a:sym typeface="Calibri"/>
                          <a:rtl val="0"/>
                        </a:rPr>
                        <a:t>Non-Isolated Gate Driver</a:t>
                      </a:r>
                      <a:endParaRPr lang="zh-CN" altLang="en-US" sz="800" kern="1200" spc="0" baseline="0" dirty="0">
                        <a:solidFill>
                          <a:srgbClr val="000000"/>
                        </a:solidFill>
                        <a:latin typeface="+mn-ea"/>
                        <a:ea typeface="+mn-ea"/>
                        <a:cs typeface="+mn-cs"/>
                        <a:rtl val="0"/>
                      </a:endParaRPr>
                    </a:p>
                  </a:txBody>
                  <a:tcPr marL="62975" marR="62975" marT="31487" marB="31487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CF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500"/>
                        </a:lnSpc>
                        <a:buClrTx/>
                        <a:buSzTx/>
                        <a:buFontTx/>
                      </a:pPr>
                      <a:r>
                        <a:rPr lang="en-US" sz="800" spc="0" baseline="0" dirty="0">
                          <a:ln/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Calibri"/>
                          <a:sym typeface="Calibri"/>
                          <a:rtl val="0"/>
                        </a:rPr>
                        <a:t>CC81xx</a:t>
                      </a:r>
                      <a:endParaRPr lang="en-US" altLang="zh-CN" sz="800" kern="1200" spc="0" baseline="0" dirty="0">
                        <a:solidFill>
                          <a:srgbClr val="000000"/>
                        </a:solidFill>
                        <a:latin typeface="+mn-ea"/>
                        <a:ea typeface="+mn-ea"/>
                        <a:cs typeface="+mn-cs"/>
                        <a:sym typeface="+mn-ea"/>
                        <a:rtl val="0"/>
                      </a:endParaRPr>
                    </a:p>
                  </a:txBody>
                  <a:tcPr marL="62975" marR="62975" marT="31487" marB="31487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C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8058955"/>
                  </a:ext>
                </a:extLst>
              </a:tr>
            </a:tbl>
          </a:graphicData>
        </a:graphic>
      </p:graphicFrame>
      <p:sp>
        <p:nvSpPr>
          <p:cNvPr id="6" name="标题 1">
            <a:extLst>
              <a:ext uri="{FF2B5EF4-FFF2-40B4-BE49-F238E27FC236}">
                <a16:creationId xmlns:a16="http://schemas.microsoft.com/office/drawing/2014/main" id="{D4DEFD4C-535A-FA57-C385-5F2483901FDB}"/>
              </a:ext>
            </a:extLst>
          </p:cNvPr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564" y="0"/>
            <a:ext cx="7199111" cy="431747"/>
          </a:xfrm>
          <a:prstGeom prst="rect">
            <a:avLst/>
          </a:prstGeom>
        </p:spPr>
        <p:txBody>
          <a:bodyPr vert="horz" wrap="square" lIns="0" tIns="0" rIns="0" bIns="0" anchor="ctr" anchorCtr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lang="zh-CN" altLang="en-US" sz="2400" dirty="0">
                <a:solidFill>
                  <a:schemeClr val="accent1"/>
                </a:solidFill>
                <a:latin typeface="+mj-ea"/>
                <a:cs typeface="+mn-cs"/>
                <a:sym typeface="思源黑体 CN Normal" panose="020B0400000000000000" pitchFamily="34" charset="-122"/>
              </a:rPr>
              <a:t>  户外储能－</a:t>
            </a:r>
            <a:r>
              <a:rPr lang="en-US" altLang="zh-CN" sz="2400" dirty="0">
                <a:solidFill>
                  <a:schemeClr val="accent1"/>
                </a:solidFill>
                <a:latin typeface="+mj-ea"/>
                <a:cs typeface="+mn-cs"/>
                <a:sym typeface="思源黑体 CN Normal" panose="020B0400000000000000" pitchFamily="34" charset="-122"/>
              </a:rPr>
              <a:t>12V</a:t>
            </a:r>
            <a:r>
              <a:rPr lang="zh-CN" altLang="en-US" sz="2400" dirty="0">
                <a:solidFill>
                  <a:schemeClr val="accent1"/>
                </a:solidFill>
                <a:latin typeface="+mj-ea"/>
                <a:cs typeface="+mn-cs"/>
                <a:sym typeface="思源黑体 CN Normal" panose="020B0400000000000000" pitchFamily="34" charset="-122"/>
              </a:rPr>
              <a:t>车充双向应用方案</a:t>
            </a:r>
          </a:p>
        </p:txBody>
      </p:sp>
      <p:sp>
        <p:nvSpPr>
          <p:cNvPr id="8" name="圆角矩形 382">
            <a:extLst>
              <a:ext uri="{FF2B5EF4-FFF2-40B4-BE49-F238E27FC236}">
                <a16:creationId xmlns:a16="http://schemas.microsoft.com/office/drawing/2014/main" id="{58F970F5-906A-0EE5-BB17-439DE1C8446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824740" y="1199042"/>
            <a:ext cx="675640" cy="215900"/>
          </a:xfrm>
          <a:prstGeom prst="roundRect">
            <a:avLst>
              <a:gd name="adj" fmla="val 15207"/>
            </a:avLst>
          </a:prstGeom>
          <a:solidFill>
            <a:srgbClr val="0766D4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MP</a:t>
            </a:r>
            <a:endParaRPr lang="zh-CN" altLang="en-US" sz="1000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9" name="圆角矩形 384">
            <a:extLst>
              <a:ext uri="{FF2B5EF4-FFF2-40B4-BE49-F238E27FC236}">
                <a16:creationId xmlns:a16="http://schemas.microsoft.com/office/drawing/2014/main" id="{B2F77DCC-ACB5-B4B3-EEE9-F3D2F15CF31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587806" y="1199042"/>
            <a:ext cx="675640" cy="215900"/>
          </a:xfrm>
          <a:prstGeom prst="roundRect">
            <a:avLst>
              <a:gd name="adj" fmla="val 15207"/>
            </a:avLst>
          </a:prstGeom>
          <a:solidFill>
            <a:schemeClr val="accent2">
              <a:lumMod val="75000"/>
            </a:schemeClr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Sample</a:t>
            </a:r>
            <a:endParaRPr lang="zh-CN" altLang="en-US" sz="1000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0" name="圆角矩形 388">
            <a:extLst>
              <a:ext uri="{FF2B5EF4-FFF2-40B4-BE49-F238E27FC236}">
                <a16:creationId xmlns:a16="http://schemas.microsoft.com/office/drawing/2014/main" id="{8EC274E5-1B95-5A4C-E394-981531FEDCD8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8350872" y="1199042"/>
            <a:ext cx="675640" cy="215900"/>
          </a:xfrm>
          <a:prstGeom prst="roundRect">
            <a:avLst>
              <a:gd name="adj" fmla="val 15207"/>
            </a:avLst>
          </a:prstGeom>
          <a:solidFill>
            <a:srgbClr val="028458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In Design</a:t>
            </a:r>
            <a:endParaRPr lang="zh-CN" altLang="en-US" sz="1000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319542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AF9EFB-EC76-E116-F45A-37C6FD616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60980ED2-D333-5325-A551-7A15F8FD84E3}"/>
              </a:ext>
            </a:extLst>
          </p:cNvPr>
          <p:cNvGrpSpPr>
            <a:grpSpLocks noChangeAspect="1"/>
          </p:cNvGrpSpPr>
          <p:nvPr/>
        </p:nvGrpSpPr>
        <p:grpSpPr>
          <a:xfrm>
            <a:off x="15368" y="843558"/>
            <a:ext cx="5699892" cy="3168352"/>
            <a:chOff x="-2361958" y="-96410"/>
            <a:chExt cx="5693020" cy="3164532"/>
          </a:xfrm>
        </p:grpSpPr>
        <p:pic>
          <p:nvPicPr>
            <p:cNvPr id="1028" name="Picture 4" descr="GaN Growth Seen Exploding on Efficiency Gains - Power Electronics News">
              <a:extLst>
                <a:ext uri="{FF2B5EF4-FFF2-40B4-BE49-F238E27FC236}">
                  <a16:creationId xmlns:a16="http://schemas.microsoft.com/office/drawing/2014/main" id="{F5E9F238-4CD8-E9AE-5477-2A7109EF48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61958" y="547842"/>
              <a:ext cx="5493798" cy="2520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1833386A-A544-DDC7-29F8-E08D2EB5ED9F}"/>
                </a:ext>
              </a:extLst>
            </p:cNvPr>
            <p:cNvGrpSpPr/>
            <p:nvPr/>
          </p:nvGrpSpPr>
          <p:grpSpPr>
            <a:xfrm>
              <a:off x="407692" y="-96410"/>
              <a:ext cx="2923370" cy="2080572"/>
              <a:chOff x="407692" y="-96410"/>
              <a:chExt cx="2923370" cy="2080572"/>
            </a:xfrm>
          </p:grpSpPr>
          <p:pic>
            <p:nvPicPr>
              <p:cNvPr id="8" name="图片 7" descr="背景图案&#10;&#10;低可信度描述已自动生成">
                <a:extLst>
                  <a:ext uri="{FF2B5EF4-FFF2-40B4-BE49-F238E27FC236}">
                    <a16:creationId xmlns:a16="http://schemas.microsoft.com/office/drawing/2014/main" id="{53126C24-DD87-AC4D-D2A5-6DD129514E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7692" y="625618"/>
                <a:ext cx="2644543" cy="1358544"/>
              </a:xfrm>
              <a:prstGeom prst="rect">
                <a:avLst/>
              </a:prstGeom>
            </p:spPr>
          </p:pic>
          <p:pic>
            <p:nvPicPr>
              <p:cNvPr id="2050" name="Picture 2" descr="Durable Traction Inverters for Electrified Heavy Duty Vehicles | SEMIKRON">
                <a:extLst>
                  <a:ext uri="{FF2B5EF4-FFF2-40B4-BE49-F238E27FC236}">
                    <a16:creationId xmlns:a16="http://schemas.microsoft.com/office/drawing/2014/main" id="{FBFC98E7-C947-9430-C4F6-AFF81DAF03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0363" y="-96410"/>
                <a:ext cx="2220699" cy="17428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77826" name="标题 1">
            <a:extLst>
              <a:ext uri="{FF2B5EF4-FFF2-40B4-BE49-F238E27FC236}">
                <a16:creationId xmlns:a16="http://schemas.microsoft.com/office/drawing/2014/main" id="{163B0A50-D72C-8F67-BDF3-A63DC7A0A7B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6659563" cy="431800"/>
          </a:xfrm>
        </p:spPr>
        <p:txBody>
          <a:bodyPr vert="horz" wrap="square" lIns="91440" tIns="45720" rIns="91440" bIns="45720" anchor="ctr" anchorCtr="0"/>
          <a:lstStyle/>
          <a:p>
            <a:pPr algn="l" defTabSz="914400" eaLnBrk="1" fontAlgn="auto" hangingPunct="1">
              <a:buClrTx/>
              <a:buSzTx/>
              <a:buFontTx/>
              <a:buNone/>
            </a:pPr>
            <a:r>
              <a:rPr lang="zh-CN" altLang="en-US" sz="2000" b="1" dirty="0">
                <a:solidFill>
                  <a:srgbClr val="C00000"/>
                </a:solidFill>
                <a:latin typeface="楷体" panose="02010609060101010101" pitchFamily="49" charset="-122"/>
                <a:ea typeface="思源黑体 CN Bold" panose="020B0800000000000000" pitchFamily="34" charset="-122"/>
                <a:cs typeface="+mn-cs"/>
                <a:sym typeface="+mn-lt"/>
              </a:rPr>
              <a:t>牵引电机驱动控制</a:t>
            </a: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E8931B39-5B5A-34CE-4DE6-C6657537A5F3}"/>
              </a:ext>
            </a:extLst>
          </p:cNvPr>
          <p:cNvGraphicFramePr>
            <a:graphicFrameLocks noGrp="1"/>
          </p:cNvGraphicFramePr>
          <p:nvPr/>
        </p:nvGraphicFramePr>
        <p:xfrm>
          <a:off x="6277712" y="2482582"/>
          <a:ext cx="201622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112">
                  <a:extLst>
                    <a:ext uri="{9D8B030D-6E8A-4147-A177-3AD203B41FA5}">
                      <a16:colId xmlns:a16="http://schemas.microsoft.com/office/drawing/2014/main" val="3988360949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19240277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zh-CN" altLang="en-US" sz="1200" dirty="0"/>
                        <a:t>产品类型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200" dirty="0"/>
                        <a:t>产品料号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774557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r>
                        <a:rPr lang="zh-CN" altLang="en-US" sz="1200" dirty="0"/>
                        <a:t>电流检测</a:t>
                      </a:r>
                    </a:p>
                  </a:txBody>
                  <a:tcPr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chemeClr val="bg1"/>
                          </a:solidFill>
                        </a:rPr>
                        <a:t>CC6538</a:t>
                      </a:r>
                      <a:endParaRPr lang="zh-CN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1D50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865219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chemeClr val="bg1"/>
                          </a:solidFill>
                        </a:rPr>
                        <a:t>CC6925</a:t>
                      </a:r>
                      <a:endParaRPr lang="zh-CN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E3730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805895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zh-CN" altLang="en-US" sz="1200" dirty="0"/>
                        <a:t>隔离驱动</a:t>
                      </a:r>
                    </a:p>
                  </a:txBody>
                  <a:tcPr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chemeClr val="bg1"/>
                          </a:solidFill>
                        </a:rPr>
                        <a:t>CCi8360/2</a:t>
                      </a:r>
                      <a:endParaRPr lang="zh-CN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284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4135995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4E8390C-D687-5200-D07B-FEB52A030B52}"/>
              </a:ext>
            </a:extLst>
          </p:cNvPr>
          <p:cNvGraphicFramePr>
            <a:graphicFrameLocks noGrp="1"/>
          </p:cNvGraphicFramePr>
          <p:nvPr/>
        </p:nvGraphicFramePr>
        <p:xfrm>
          <a:off x="6277712" y="3579862"/>
          <a:ext cx="201622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112">
                  <a:extLst>
                    <a:ext uri="{9D8B030D-6E8A-4147-A177-3AD203B41FA5}">
                      <a16:colId xmlns:a16="http://schemas.microsoft.com/office/drawing/2014/main" val="3988360949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19240277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zh-CN" altLang="en-US" sz="1200" dirty="0"/>
                        <a:t>产品类型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200" dirty="0"/>
                        <a:t>产品料号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7745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dirty="0"/>
                        <a:t>辅助电源</a:t>
                      </a:r>
                    </a:p>
                  </a:txBody>
                  <a:tcPr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chemeClr val="bg1"/>
                          </a:solidFill>
                        </a:rPr>
                        <a:t>CCP35100</a:t>
                      </a:r>
                      <a:endParaRPr lang="zh-CN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284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413599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zh-CN" altLang="en-US" sz="1200" dirty="0"/>
                        <a:t>电压检测</a:t>
                      </a:r>
                    </a:p>
                  </a:txBody>
                  <a:tcPr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chemeClr val="bg1"/>
                          </a:solidFill>
                        </a:rPr>
                        <a:t>CCi86111</a:t>
                      </a:r>
                      <a:endParaRPr lang="zh-CN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284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06213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zh-CN" altLang="en-US" sz="1200" dirty="0"/>
                        <a:t>高速编码器</a:t>
                      </a:r>
                    </a:p>
                  </a:txBody>
                  <a:tcPr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chemeClr val="bg1"/>
                          </a:solidFill>
                        </a:rPr>
                        <a:t>CC6610</a:t>
                      </a:r>
                      <a:endParaRPr lang="zh-CN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284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187730"/>
                  </a:ext>
                </a:extLst>
              </a:tr>
            </a:tbl>
          </a:graphicData>
        </a:graphic>
      </p:graphicFrame>
      <p:sp>
        <p:nvSpPr>
          <p:cNvPr id="4" name="流程图: 终止 3">
            <a:extLst>
              <a:ext uri="{FF2B5EF4-FFF2-40B4-BE49-F238E27FC236}">
                <a16:creationId xmlns:a16="http://schemas.microsoft.com/office/drawing/2014/main" id="{D6B1F0D4-45D0-5C2E-8A86-78E7388F9EDB}"/>
              </a:ext>
            </a:extLst>
          </p:cNvPr>
          <p:cNvSpPr/>
          <p:nvPr/>
        </p:nvSpPr>
        <p:spPr>
          <a:xfrm>
            <a:off x="6659563" y="86300"/>
            <a:ext cx="900000" cy="259200"/>
          </a:xfrm>
          <a:prstGeom prst="flowChartTermina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In Design</a:t>
            </a:r>
            <a:endParaRPr lang="zh-CN" altLang="en-US" sz="1100" dirty="0">
              <a:solidFill>
                <a:schemeClr val="tx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45C41888-26D2-1DED-99DB-54F715D74C3A}"/>
              </a:ext>
            </a:extLst>
          </p:cNvPr>
          <p:cNvSpPr/>
          <p:nvPr/>
        </p:nvSpPr>
        <p:spPr>
          <a:xfrm>
            <a:off x="6157882" y="1858212"/>
            <a:ext cx="707300" cy="295239"/>
          </a:xfrm>
          <a:prstGeom prst="roundRect">
            <a:avLst/>
          </a:prstGeom>
          <a:solidFill>
            <a:srgbClr val="1D50A1"/>
          </a:solidFill>
          <a:ln w="28575" cmpd="dbl">
            <a:noFill/>
            <a:prstDash val="sysDash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1" forceAA="0" compatLnSpc="1">
            <a:noAutofit/>
          </a:bodyPr>
          <a:lstStyle/>
          <a:p>
            <a:pPr>
              <a:lnSpc>
                <a:spcPts val="1200"/>
              </a:lnSpc>
            </a:pPr>
            <a:r>
              <a:rPr lang="en-US" altLang="zh-CN" sz="1100" b="1" dirty="0">
                <a:solidFill>
                  <a:schemeClr val="bg1"/>
                </a:solidFill>
                <a:ea typeface="思源黑体 CN Normal" panose="020B0400000000000000" pitchFamily="34" charset="-122"/>
                <a:sym typeface="+mn-ea"/>
              </a:rPr>
              <a:t>MP</a:t>
            </a:r>
            <a:endParaRPr lang="zh-CN" altLang="en-US" sz="1100" b="1" dirty="0">
              <a:solidFill>
                <a:schemeClr val="bg1"/>
              </a:solidFill>
              <a:ea typeface="思源黑体 CN Normal" panose="020B0400000000000000" pitchFamily="34" charset="-122"/>
              <a:sym typeface="+mn-ea"/>
            </a:endParaRP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A55F1E63-484E-2AE6-D02C-933FC839F528}"/>
              </a:ext>
            </a:extLst>
          </p:cNvPr>
          <p:cNvSpPr/>
          <p:nvPr/>
        </p:nvSpPr>
        <p:spPr>
          <a:xfrm>
            <a:off x="6950901" y="1858211"/>
            <a:ext cx="707300" cy="295239"/>
          </a:xfrm>
          <a:prstGeom prst="roundRect">
            <a:avLst/>
          </a:prstGeom>
          <a:solidFill>
            <a:srgbClr val="E37305"/>
          </a:solidFill>
          <a:ln w="28575" cmpd="dbl">
            <a:noFill/>
            <a:prstDash val="sysDash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1" forceAA="0" compatLnSpc="1">
            <a:noAutofit/>
          </a:bodyPr>
          <a:lstStyle/>
          <a:p>
            <a:pPr marL="0" indent="0" algn="l" eaLnBrk="1" hangingPunct="1">
              <a:spcBef>
                <a:spcPct val="0"/>
              </a:spcBef>
              <a:buFontTx/>
              <a:buNone/>
            </a:pPr>
            <a:r>
              <a:rPr lang="en-US" altLang="zh-CN" sz="1100" b="1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Sample</a:t>
            </a:r>
            <a:endParaRPr lang="zh-CN" altLang="en-US" sz="11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0EA7EE1C-D4B2-5A0E-98E2-E6AE8E9DD539}"/>
              </a:ext>
            </a:extLst>
          </p:cNvPr>
          <p:cNvSpPr/>
          <p:nvPr/>
        </p:nvSpPr>
        <p:spPr>
          <a:xfrm>
            <a:off x="7743921" y="1858212"/>
            <a:ext cx="707300" cy="295239"/>
          </a:xfrm>
          <a:prstGeom prst="roundRect">
            <a:avLst/>
          </a:prstGeom>
          <a:solidFill>
            <a:srgbClr val="028458"/>
          </a:solidFill>
          <a:ln w="28575" cmpd="dbl">
            <a:noFill/>
            <a:prstDash val="sysDash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1" forceAA="0" compatLnSpc="1">
            <a:noAutofit/>
          </a:bodyPr>
          <a:lstStyle/>
          <a:p>
            <a:pPr marL="0" indent="0" algn="l" eaLnBrk="1" hangingPunct="1">
              <a:spcBef>
                <a:spcPct val="0"/>
              </a:spcBef>
              <a:buFontTx/>
              <a:buNone/>
            </a:pPr>
            <a:r>
              <a:rPr lang="en-US" altLang="zh-CN" sz="1100" b="1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In Design</a:t>
            </a:r>
            <a:endParaRPr lang="zh-CN" altLang="en-US" sz="11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92018210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1A030F-CD85-2EED-C4FC-3C20E0A10D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标题 1">
            <a:extLst>
              <a:ext uri="{FF2B5EF4-FFF2-40B4-BE49-F238E27FC236}">
                <a16:creationId xmlns:a16="http://schemas.microsoft.com/office/drawing/2014/main" id="{A64EC573-B84E-900C-67D4-AC0A43A6466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6659563" cy="431800"/>
          </a:xfrm>
        </p:spPr>
        <p:txBody>
          <a:bodyPr vert="horz" wrap="square" lIns="91440" tIns="45720" rIns="91440" bIns="45720" anchor="ctr" anchorCtr="0"/>
          <a:lstStyle/>
          <a:p>
            <a:pPr algn="l" defTabSz="914400" eaLnBrk="1" fontAlgn="auto" hangingPunct="1">
              <a:buClrTx/>
              <a:buSzTx/>
              <a:buFontTx/>
              <a:buNone/>
            </a:pPr>
            <a:r>
              <a:rPr lang="zh-CN" altLang="en-US" sz="2400" b="1" dirty="0">
                <a:solidFill>
                  <a:srgbClr val="C00000"/>
                </a:solidFill>
                <a:latin typeface="楷体" panose="02010609060101010101" pitchFamily="49" charset="-122"/>
                <a:ea typeface="思源黑体 CN Bold" panose="020B0800000000000000" pitchFamily="34" charset="-122"/>
                <a:cs typeface="+mn-cs"/>
                <a:sym typeface="+mn-lt"/>
              </a:rPr>
              <a:t>车身域控、车灯驱动</a:t>
            </a:r>
            <a:r>
              <a:rPr lang="zh-CN" altLang="en-US" sz="2400" b="1" dirty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  <a:sym typeface="+mn-lt"/>
              </a:rPr>
              <a:t>控制</a:t>
            </a:r>
            <a:endParaRPr lang="zh-CN" altLang="en-US" sz="2400" b="1" dirty="0">
              <a:solidFill>
                <a:srgbClr val="C00000"/>
              </a:solidFill>
              <a:latin typeface="楷体" panose="02010609060101010101" pitchFamily="49" charset="-122"/>
              <a:ea typeface="思源黑体 CN Bold" panose="020B0800000000000000" pitchFamily="34" charset="-122"/>
              <a:cs typeface="+mn-cs"/>
              <a:sym typeface="+mn-lt"/>
            </a:endParaRP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230A22F2-3284-6EA2-29BA-522AA1221F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5026876"/>
              </p:ext>
            </p:extLst>
          </p:nvPr>
        </p:nvGraphicFramePr>
        <p:xfrm>
          <a:off x="6588224" y="1419622"/>
          <a:ext cx="2016224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112">
                  <a:extLst>
                    <a:ext uri="{9D8B030D-6E8A-4147-A177-3AD203B41FA5}">
                      <a16:colId xmlns:a16="http://schemas.microsoft.com/office/drawing/2014/main" val="3988360949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19240277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zh-CN" altLang="en-US" sz="1200" dirty="0"/>
                        <a:t>产品类型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200" dirty="0"/>
                        <a:t>产品料号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7745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dirty="0"/>
                        <a:t>车灯驱动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chemeClr val="bg1"/>
                          </a:solidFill>
                        </a:rPr>
                        <a:t>CC1108</a:t>
                      </a:r>
                      <a:endParaRPr lang="zh-CN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84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86521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dirty="0"/>
                        <a:t>高边驱动</a:t>
                      </a:r>
                      <a:r>
                        <a:rPr lang="en-US" altLang="zh-CN" sz="1200" dirty="0"/>
                        <a:t>(HSD)</a:t>
                      </a:r>
                      <a:endParaRPr lang="zh-CN" altLang="en-US" sz="1200" dirty="0"/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chemeClr val="bg1"/>
                          </a:solidFill>
                        </a:rPr>
                        <a:t>CCS2010x</a:t>
                      </a:r>
                      <a:endParaRPr lang="zh-CN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284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80589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dirty="0"/>
                        <a:t>风扇驱动</a:t>
                      </a:r>
                    </a:p>
                  </a:txBody>
                  <a:tcPr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chemeClr val="bg1"/>
                          </a:solidFill>
                        </a:rPr>
                        <a:t>CC642x</a:t>
                      </a:r>
                      <a:endParaRPr lang="zh-CN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1D50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4135995"/>
                  </a:ext>
                </a:extLst>
              </a:tr>
            </a:tbl>
          </a:graphicData>
        </a:graphic>
      </p:graphicFrame>
      <p:pic>
        <p:nvPicPr>
          <p:cNvPr id="5" name="图片 4">
            <a:extLst>
              <a:ext uri="{FF2B5EF4-FFF2-40B4-BE49-F238E27FC236}">
                <a16:creationId xmlns:a16="http://schemas.microsoft.com/office/drawing/2014/main" id="{E5A997D2-61C1-F9A6-FD16-17820D249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637814"/>
            <a:ext cx="2692378" cy="33638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BCB5BA4-DFE1-2C79-C775-3901BE0535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627534"/>
            <a:ext cx="2232248" cy="17982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4D5EE072-8FD3-DC06-D4A3-6BA4207EEAAE}"/>
              </a:ext>
            </a:extLst>
          </p:cNvPr>
          <p:cNvGrpSpPr>
            <a:grpSpLocks noChangeAspect="1"/>
          </p:cNvGrpSpPr>
          <p:nvPr/>
        </p:nvGrpSpPr>
        <p:grpSpPr>
          <a:xfrm>
            <a:off x="3131840" y="2571750"/>
            <a:ext cx="4022200" cy="2499743"/>
            <a:chOff x="323528" y="655840"/>
            <a:chExt cx="4973488" cy="3090954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EA635F98-DB9C-9940-5C89-B040228F4C94}"/>
                </a:ext>
              </a:extLst>
            </p:cNvPr>
            <p:cNvSpPr/>
            <p:nvPr/>
          </p:nvSpPr>
          <p:spPr>
            <a:xfrm>
              <a:off x="4329752" y="1890234"/>
              <a:ext cx="377654" cy="8828"/>
            </a:xfrm>
            <a:custGeom>
              <a:avLst/>
              <a:gdLst>
                <a:gd name="connsiteX0" fmla="*/ 0 w 407479"/>
                <a:gd name="connsiteY0" fmla="*/ 0 h 9525"/>
                <a:gd name="connsiteX1" fmla="*/ 407479 w 407479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7479" h="9525">
                  <a:moveTo>
                    <a:pt x="0" y="0"/>
                  </a:moveTo>
                  <a:lnTo>
                    <a:pt x="407479" y="0"/>
                  </a:lnTo>
                </a:path>
              </a:pathLst>
            </a:custGeom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600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FE032AAA-DD34-525C-3EAA-5BDCB292D057}"/>
                </a:ext>
              </a:extLst>
            </p:cNvPr>
            <p:cNvSpPr/>
            <p:nvPr/>
          </p:nvSpPr>
          <p:spPr>
            <a:xfrm>
              <a:off x="4329752" y="2109076"/>
              <a:ext cx="377654" cy="8828"/>
            </a:xfrm>
            <a:custGeom>
              <a:avLst/>
              <a:gdLst>
                <a:gd name="connsiteX0" fmla="*/ 0 w 407479"/>
                <a:gd name="connsiteY0" fmla="*/ 0 h 9525"/>
                <a:gd name="connsiteX1" fmla="*/ 407479 w 407479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7479" h="9525">
                  <a:moveTo>
                    <a:pt x="0" y="0"/>
                  </a:moveTo>
                  <a:lnTo>
                    <a:pt x="407479" y="0"/>
                  </a:lnTo>
                </a:path>
              </a:pathLst>
            </a:custGeom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600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65B8409E-12B2-9F5E-FB60-BAE95D83551C}"/>
                </a:ext>
              </a:extLst>
            </p:cNvPr>
            <p:cNvSpPr/>
            <p:nvPr/>
          </p:nvSpPr>
          <p:spPr>
            <a:xfrm>
              <a:off x="4329752" y="2327916"/>
              <a:ext cx="377654" cy="8828"/>
            </a:xfrm>
            <a:custGeom>
              <a:avLst/>
              <a:gdLst>
                <a:gd name="connsiteX0" fmla="*/ 0 w 407479"/>
                <a:gd name="connsiteY0" fmla="*/ 0 h 9525"/>
                <a:gd name="connsiteX1" fmla="*/ 407479 w 407479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7479" h="9525">
                  <a:moveTo>
                    <a:pt x="0" y="0"/>
                  </a:moveTo>
                  <a:lnTo>
                    <a:pt x="407479" y="0"/>
                  </a:lnTo>
                </a:path>
              </a:pathLst>
            </a:custGeom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600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C2270BC7-1358-13D0-1F5B-8BD298B42D50}"/>
                </a:ext>
              </a:extLst>
            </p:cNvPr>
            <p:cNvSpPr/>
            <p:nvPr/>
          </p:nvSpPr>
          <p:spPr>
            <a:xfrm>
              <a:off x="4329752" y="2546846"/>
              <a:ext cx="377654" cy="8828"/>
            </a:xfrm>
            <a:custGeom>
              <a:avLst/>
              <a:gdLst>
                <a:gd name="connsiteX0" fmla="*/ 0 w 407479"/>
                <a:gd name="connsiteY0" fmla="*/ 0 h 9525"/>
                <a:gd name="connsiteX1" fmla="*/ 407479 w 407479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7479" h="9525">
                  <a:moveTo>
                    <a:pt x="0" y="0"/>
                  </a:moveTo>
                  <a:lnTo>
                    <a:pt x="407479" y="0"/>
                  </a:lnTo>
                </a:path>
              </a:pathLst>
            </a:custGeom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600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A14F86E7-7CAC-4AB8-1FDC-EF0A803F7556}"/>
                </a:ext>
              </a:extLst>
            </p:cNvPr>
            <p:cNvSpPr/>
            <p:nvPr/>
          </p:nvSpPr>
          <p:spPr>
            <a:xfrm>
              <a:off x="4329752" y="2765688"/>
              <a:ext cx="377654" cy="8828"/>
            </a:xfrm>
            <a:custGeom>
              <a:avLst/>
              <a:gdLst>
                <a:gd name="connsiteX0" fmla="*/ 0 w 407479"/>
                <a:gd name="connsiteY0" fmla="*/ 0 h 9525"/>
                <a:gd name="connsiteX1" fmla="*/ 407479 w 407479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7479" h="9525">
                  <a:moveTo>
                    <a:pt x="0" y="0"/>
                  </a:moveTo>
                  <a:lnTo>
                    <a:pt x="407479" y="0"/>
                  </a:lnTo>
                </a:path>
              </a:pathLst>
            </a:custGeom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600"/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FBD3E483-3DE8-CE62-B131-E6F4FC21B886}"/>
                </a:ext>
              </a:extLst>
            </p:cNvPr>
            <p:cNvSpPr/>
            <p:nvPr/>
          </p:nvSpPr>
          <p:spPr>
            <a:xfrm>
              <a:off x="4329752" y="2984618"/>
              <a:ext cx="377654" cy="8828"/>
            </a:xfrm>
            <a:custGeom>
              <a:avLst/>
              <a:gdLst>
                <a:gd name="connsiteX0" fmla="*/ 0 w 407479"/>
                <a:gd name="connsiteY0" fmla="*/ 0 h 9525"/>
                <a:gd name="connsiteX1" fmla="*/ 407479 w 407479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7479" h="9525">
                  <a:moveTo>
                    <a:pt x="0" y="0"/>
                  </a:moveTo>
                  <a:lnTo>
                    <a:pt x="407479" y="0"/>
                  </a:lnTo>
                </a:path>
              </a:pathLst>
            </a:custGeom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600"/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86F94899-D22D-A191-D7FB-85BD59354810}"/>
                </a:ext>
              </a:extLst>
            </p:cNvPr>
            <p:cNvSpPr/>
            <p:nvPr/>
          </p:nvSpPr>
          <p:spPr>
            <a:xfrm>
              <a:off x="4329752" y="3203459"/>
              <a:ext cx="377654" cy="8828"/>
            </a:xfrm>
            <a:custGeom>
              <a:avLst/>
              <a:gdLst>
                <a:gd name="connsiteX0" fmla="*/ 0 w 407479"/>
                <a:gd name="connsiteY0" fmla="*/ 0 h 9525"/>
                <a:gd name="connsiteX1" fmla="*/ 407479 w 407479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7479" h="9525">
                  <a:moveTo>
                    <a:pt x="0" y="0"/>
                  </a:moveTo>
                  <a:lnTo>
                    <a:pt x="407479" y="0"/>
                  </a:lnTo>
                </a:path>
              </a:pathLst>
            </a:custGeom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600"/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B1095463-A016-2B06-271F-059CB674A4F8}"/>
                </a:ext>
              </a:extLst>
            </p:cNvPr>
            <p:cNvSpPr/>
            <p:nvPr/>
          </p:nvSpPr>
          <p:spPr>
            <a:xfrm>
              <a:off x="1252993" y="655840"/>
              <a:ext cx="3309283" cy="3090954"/>
            </a:xfrm>
            <a:custGeom>
              <a:avLst/>
              <a:gdLst>
                <a:gd name="connsiteX0" fmla="*/ 0 w 3570636"/>
                <a:gd name="connsiteY0" fmla="*/ 0 h 4591907"/>
                <a:gd name="connsiteX1" fmla="*/ 3570637 w 3570636"/>
                <a:gd name="connsiteY1" fmla="*/ 0 h 4591907"/>
                <a:gd name="connsiteX2" fmla="*/ 3570637 w 3570636"/>
                <a:gd name="connsiteY2" fmla="*/ 4591907 h 4591907"/>
                <a:gd name="connsiteX3" fmla="*/ 0 w 3570636"/>
                <a:gd name="connsiteY3" fmla="*/ 4591907 h 4591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70636" h="4591907">
                  <a:moveTo>
                    <a:pt x="0" y="0"/>
                  </a:moveTo>
                  <a:lnTo>
                    <a:pt x="3570637" y="0"/>
                  </a:lnTo>
                  <a:lnTo>
                    <a:pt x="3570637" y="4591907"/>
                  </a:lnTo>
                  <a:lnTo>
                    <a:pt x="0" y="4591907"/>
                  </a:lnTo>
                  <a:close/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600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C70CD821-DB14-431D-8B5C-C534745B274D}"/>
                </a:ext>
              </a:extLst>
            </p:cNvPr>
            <p:cNvSpPr/>
            <p:nvPr/>
          </p:nvSpPr>
          <p:spPr>
            <a:xfrm>
              <a:off x="985863" y="1323400"/>
              <a:ext cx="377741" cy="8828"/>
            </a:xfrm>
            <a:custGeom>
              <a:avLst/>
              <a:gdLst>
                <a:gd name="connsiteX0" fmla="*/ 407575 w 407574"/>
                <a:gd name="connsiteY0" fmla="*/ 0 h 9525"/>
                <a:gd name="connsiteX1" fmla="*/ 0 w 40757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7574" h="9525">
                  <a:moveTo>
                    <a:pt x="407575" y="0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600"/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CAF51CF3-2267-A0A5-9191-96B3E3612BF6}"/>
                </a:ext>
              </a:extLst>
            </p:cNvPr>
            <p:cNvSpPr/>
            <p:nvPr/>
          </p:nvSpPr>
          <p:spPr>
            <a:xfrm>
              <a:off x="4329752" y="3422389"/>
              <a:ext cx="377654" cy="8828"/>
            </a:xfrm>
            <a:custGeom>
              <a:avLst/>
              <a:gdLst>
                <a:gd name="connsiteX0" fmla="*/ 0 w 407479"/>
                <a:gd name="connsiteY0" fmla="*/ 0 h 9525"/>
                <a:gd name="connsiteX1" fmla="*/ 407479 w 407479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7479" h="9525">
                  <a:moveTo>
                    <a:pt x="0" y="0"/>
                  </a:moveTo>
                  <a:lnTo>
                    <a:pt x="407479" y="0"/>
                  </a:lnTo>
                </a:path>
              </a:pathLst>
            </a:custGeom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600"/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7A3BFFF4-6852-B8F6-B207-73BCD12FD732}"/>
                </a:ext>
              </a:extLst>
            </p:cNvPr>
            <p:cNvSpPr/>
            <p:nvPr/>
          </p:nvSpPr>
          <p:spPr>
            <a:xfrm>
              <a:off x="4707352" y="1803813"/>
              <a:ext cx="544359" cy="172760"/>
            </a:xfrm>
            <a:custGeom>
              <a:avLst/>
              <a:gdLst>
                <a:gd name="connsiteX0" fmla="*/ 0 w 480822"/>
                <a:gd name="connsiteY0" fmla="*/ 0 h 186404"/>
                <a:gd name="connsiteX1" fmla="*/ 480822 w 480822"/>
                <a:gd name="connsiteY1" fmla="*/ 0 h 186404"/>
                <a:gd name="connsiteX2" fmla="*/ 480822 w 480822"/>
                <a:gd name="connsiteY2" fmla="*/ 186404 h 186404"/>
                <a:gd name="connsiteX3" fmla="*/ 0 w 480822"/>
                <a:gd name="connsiteY3" fmla="*/ 186404 h 186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0822" h="186404">
                  <a:moveTo>
                    <a:pt x="0" y="0"/>
                  </a:moveTo>
                  <a:lnTo>
                    <a:pt x="480822" y="0"/>
                  </a:lnTo>
                  <a:lnTo>
                    <a:pt x="480822" y="186404"/>
                  </a:lnTo>
                  <a:lnTo>
                    <a:pt x="0" y="186404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r>
                <a:rPr lang="en-US" sz="500" dirty="0"/>
                <a:t>Window</a:t>
              </a:r>
            </a:p>
            <a:p>
              <a:pPr algn="ctr"/>
              <a:r>
                <a:rPr lang="en-US" sz="500" dirty="0"/>
                <a:t>H</a:t>
              </a:r>
              <a:r>
                <a:rPr lang="en-US" altLang="zh-CN" sz="500" dirty="0"/>
                <a:t>eating</a:t>
              </a:r>
              <a:endParaRPr lang="en-US" sz="500" dirty="0"/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7C0DD598-BA37-9808-4AA2-C76E1D21EC75}"/>
                </a:ext>
              </a:extLst>
            </p:cNvPr>
            <p:cNvSpPr/>
            <p:nvPr/>
          </p:nvSpPr>
          <p:spPr>
            <a:xfrm>
              <a:off x="4707352" y="2022652"/>
              <a:ext cx="544359" cy="172760"/>
            </a:xfrm>
            <a:custGeom>
              <a:avLst/>
              <a:gdLst>
                <a:gd name="connsiteX0" fmla="*/ 0 w 480822"/>
                <a:gd name="connsiteY0" fmla="*/ 0 h 186404"/>
                <a:gd name="connsiteX1" fmla="*/ 480822 w 480822"/>
                <a:gd name="connsiteY1" fmla="*/ 0 h 186404"/>
                <a:gd name="connsiteX2" fmla="*/ 480822 w 480822"/>
                <a:gd name="connsiteY2" fmla="*/ 186404 h 186404"/>
                <a:gd name="connsiteX3" fmla="*/ 0 w 480822"/>
                <a:gd name="connsiteY3" fmla="*/ 186404 h 186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0822" h="186404">
                  <a:moveTo>
                    <a:pt x="0" y="0"/>
                  </a:moveTo>
                  <a:lnTo>
                    <a:pt x="480822" y="0"/>
                  </a:lnTo>
                  <a:lnTo>
                    <a:pt x="480822" y="186404"/>
                  </a:lnTo>
                  <a:lnTo>
                    <a:pt x="0" y="186404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r>
                <a:rPr lang="en-US" sz="500" dirty="0"/>
                <a:t>Seat</a:t>
              </a:r>
            </a:p>
            <a:p>
              <a:pPr algn="ctr"/>
              <a:r>
                <a:rPr lang="en-US" sz="500" dirty="0"/>
                <a:t>H</a:t>
              </a:r>
              <a:r>
                <a:rPr lang="en-US" altLang="zh-CN" sz="500" dirty="0"/>
                <a:t>eating</a:t>
              </a:r>
              <a:endParaRPr lang="en-US" sz="500" dirty="0"/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8BF8E940-A8A5-4A76-151C-7A0744446357}"/>
                </a:ext>
              </a:extLst>
            </p:cNvPr>
            <p:cNvSpPr/>
            <p:nvPr/>
          </p:nvSpPr>
          <p:spPr>
            <a:xfrm>
              <a:off x="4707352" y="2241579"/>
              <a:ext cx="544359" cy="172760"/>
            </a:xfrm>
            <a:custGeom>
              <a:avLst/>
              <a:gdLst>
                <a:gd name="connsiteX0" fmla="*/ 0 w 480822"/>
                <a:gd name="connsiteY0" fmla="*/ 0 h 186404"/>
                <a:gd name="connsiteX1" fmla="*/ 480822 w 480822"/>
                <a:gd name="connsiteY1" fmla="*/ 0 h 186404"/>
                <a:gd name="connsiteX2" fmla="*/ 480822 w 480822"/>
                <a:gd name="connsiteY2" fmla="*/ 186404 h 186404"/>
                <a:gd name="connsiteX3" fmla="*/ 0 w 480822"/>
                <a:gd name="connsiteY3" fmla="*/ 186404 h 186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0822" h="186404">
                  <a:moveTo>
                    <a:pt x="0" y="0"/>
                  </a:moveTo>
                  <a:lnTo>
                    <a:pt x="480822" y="0"/>
                  </a:lnTo>
                  <a:lnTo>
                    <a:pt x="480822" y="186404"/>
                  </a:lnTo>
                  <a:lnTo>
                    <a:pt x="0" y="186404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r>
                <a:rPr lang="en-US" sz="500" dirty="0"/>
                <a:t>Turning</a:t>
              </a:r>
            </a:p>
            <a:p>
              <a:pPr algn="ctr"/>
              <a:r>
                <a:rPr lang="en-US" sz="500" dirty="0"/>
                <a:t>Light</a:t>
              </a:r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CBEC6FAD-246B-D88C-DA97-A9EA61701913}"/>
                </a:ext>
              </a:extLst>
            </p:cNvPr>
            <p:cNvSpPr/>
            <p:nvPr/>
          </p:nvSpPr>
          <p:spPr>
            <a:xfrm>
              <a:off x="4707351" y="2469204"/>
              <a:ext cx="589665" cy="163973"/>
            </a:xfrm>
            <a:custGeom>
              <a:avLst/>
              <a:gdLst>
                <a:gd name="connsiteX0" fmla="*/ 0 w 480822"/>
                <a:gd name="connsiteY0" fmla="*/ 0 h 186404"/>
                <a:gd name="connsiteX1" fmla="*/ 480822 w 480822"/>
                <a:gd name="connsiteY1" fmla="*/ 0 h 186404"/>
                <a:gd name="connsiteX2" fmla="*/ 480822 w 480822"/>
                <a:gd name="connsiteY2" fmla="*/ 186404 h 186404"/>
                <a:gd name="connsiteX3" fmla="*/ 0 w 480822"/>
                <a:gd name="connsiteY3" fmla="*/ 186404 h 186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0822" h="186404">
                  <a:moveTo>
                    <a:pt x="0" y="0"/>
                  </a:moveTo>
                  <a:lnTo>
                    <a:pt x="480822" y="0"/>
                  </a:lnTo>
                  <a:lnTo>
                    <a:pt x="480822" y="186404"/>
                  </a:lnTo>
                  <a:lnTo>
                    <a:pt x="0" y="186404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r>
                <a:rPr lang="en-US" sz="500" dirty="0"/>
                <a:t>Indicator</a:t>
              </a:r>
            </a:p>
            <a:p>
              <a:pPr algn="ctr"/>
              <a:r>
                <a:rPr lang="en-US" sz="500" dirty="0"/>
                <a:t>Light</a:t>
              </a:r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2F1B4BAB-CC79-490F-1BEA-43C7FA91CBB2}"/>
                </a:ext>
              </a:extLst>
            </p:cNvPr>
            <p:cNvSpPr/>
            <p:nvPr/>
          </p:nvSpPr>
          <p:spPr>
            <a:xfrm>
              <a:off x="4707352" y="2679344"/>
              <a:ext cx="544359" cy="172760"/>
            </a:xfrm>
            <a:custGeom>
              <a:avLst/>
              <a:gdLst>
                <a:gd name="connsiteX0" fmla="*/ 0 w 480822"/>
                <a:gd name="connsiteY0" fmla="*/ 0 h 186404"/>
                <a:gd name="connsiteX1" fmla="*/ 480822 w 480822"/>
                <a:gd name="connsiteY1" fmla="*/ 0 h 186404"/>
                <a:gd name="connsiteX2" fmla="*/ 480822 w 480822"/>
                <a:gd name="connsiteY2" fmla="*/ 186404 h 186404"/>
                <a:gd name="connsiteX3" fmla="*/ 0 w 480822"/>
                <a:gd name="connsiteY3" fmla="*/ 186404 h 186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0822" h="186404">
                  <a:moveTo>
                    <a:pt x="0" y="0"/>
                  </a:moveTo>
                  <a:lnTo>
                    <a:pt x="480822" y="0"/>
                  </a:lnTo>
                  <a:lnTo>
                    <a:pt x="480822" y="186404"/>
                  </a:lnTo>
                  <a:lnTo>
                    <a:pt x="0" y="186404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r>
                <a:rPr lang="en-US" sz="500" dirty="0"/>
                <a:t>Pump</a:t>
              </a:r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FDDE79DF-D225-FFDD-D5ED-52EDC833B08A}"/>
                </a:ext>
              </a:extLst>
            </p:cNvPr>
            <p:cNvSpPr/>
            <p:nvPr/>
          </p:nvSpPr>
          <p:spPr>
            <a:xfrm>
              <a:off x="4707352" y="2898183"/>
              <a:ext cx="544359" cy="172760"/>
            </a:xfrm>
            <a:custGeom>
              <a:avLst/>
              <a:gdLst>
                <a:gd name="connsiteX0" fmla="*/ 0 w 480822"/>
                <a:gd name="connsiteY0" fmla="*/ 0 h 186404"/>
                <a:gd name="connsiteX1" fmla="*/ 480822 w 480822"/>
                <a:gd name="connsiteY1" fmla="*/ 0 h 186404"/>
                <a:gd name="connsiteX2" fmla="*/ 480822 w 480822"/>
                <a:gd name="connsiteY2" fmla="*/ 186404 h 186404"/>
                <a:gd name="connsiteX3" fmla="*/ 0 w 480822"/>
                <a:gd name="connsiteY3" fmla="*/ 186404 h 186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0822" h="186404">
                  <a:moveTo>
                    <a:pt x="0" y="0"/>
                  </a:moveTo>
                  <a:lnTo>
                    <a:pt x="480822" y="0"/>
                  </a:lnTo>
                  <a:lnTo>
                    <a:pt x="480822" y="186404"/>
                  </a:lnTo>
                  <a:lnTo>
                    <a:pt x="0" y="186404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r>
                <a:rPr lang="en-US" sz="500" dirty="0"/>
                <a:t>Roof</a:t>
              </a:r>
            </a:p>
            <a:p>
              <a:pPr algn="ctr"/>
              <a:r>
                <a:rPr lang="en-US" sz="500" dirty="0"/>
                <a:t>Window</a:t>
              </a:r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D50F1D3A-E768-5FDC-FFBA-8808962E880B}"/>
                </a:ext>
              </a:extLst>
            </p:cNvPr>
            <p:cNvSpPr/>
            <p:nvPr/>
          </p:nvSpPr>
          <p:spPr>
            <a:xfrm>
              <a:off x="4707352" y="3117110"/>
              <a:ext cx="544359" cy="172760"/>
            </a:xfrm>
            <a:custGeom>
              <a:avLst/>
              <a:gdLst>
                <a:gd name="connsiteX0" fmla="*/ 0 w 480822"/>
                <a:gd name="connsiteY0" fmla="*/ 0 h 186404"/>
                <a:gd name="connsiteX1" fmla="*/ 480822 w 480822"/>
                <a:gd name="connsiteY1" fmla="*/ 0 h 186404"/>
                <a:gd name="connsiteX2" fmla="*/ 480822 w 480822"/>
                <a:gd name="connsiteY2" fmla="*/ 186404 h 186404"/>
                <a:gd name="connsiteX3" fmla="*/ 0 w 480822"/>
                <a:gd name="connsiteY3" fmla="*/ 186404 h 186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0822" h="186404">
                  <a:moveTo>
                    <a:pt x="0" y="0"/>
                  </a:moveTo>
                  <a:lnTo>
                    <a:pt x="480822" y="0"/>
                  </a:lnTo>
                  <a:lnTo>
                    <a:pt x="480822" y="186404"/>
                  </a:lnTo>
                  <a:lnTo>
                    <a:pt x="0" y="186404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r>
                <a:rPr lang="en-US" sz="500" dirty="0"/>
                <a:t>D</a:t>
              </a:r>
              <a:r>
                <a:rPr lang="en-US" altLang="zh-CN" sz="500" dirty="0"/>
                <a:t>oor Lock</a:t>
              </a:r>
              <a:endParaRPr lang="en-US" sz="500" dirty="0"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A1CC67EC-21FD-4AE4-A86A-138243FECF75}"/>
                </a:ext>
              </a:extLst>
            </p:cNvPr>
            <p:cNvSpPr/>
            <p:nvPr/>
          </p:nvSpPr>
          <p:spPr>
            <a:xfrm>
              <a:off x="4707352" y="3335949"/>
              <a:ext cx="544359" cy="172760"/>
            </a:xfrm>
            <a:custGeom>
              <a:avLst/>
              <a:gdLst>
                <a:gd name="connsiteX0" fmla="*/ 0 w 480822"/>
                <a:gd name="connsiteY0" fmla="*/ 0 h 186404"/>
                <a:gd name="connsiteX1" fmla="*/ 480822 w 480822"/>
                <a:gd name="connsiteY1" fmla="*/ 0 h 186404"/>
                <a:gd name="connsiteX2" fmla="*/ 480822 w 480822"/>
                <a:gd name="connsiteY2" fmla="*/ 186404 h 186404"/>
                <a:gd name="connsiteX3" fmla="*/ 0 w 480822"/>
                <a:gd name="connsiteY3" fmla="*/ 186404 h 186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0822" h="186404">
                  <a:moveTo>
                    <a:pt x="0" y="0"/>
                  </a:moveTo>
                  <a:lnTo>
                    <a:pt x="480822" y="0"/>
                  </a:lnTo>
                  <a:lnTo>
                    <a:pt x="480822" y="186404"/>
                  </a:lnTo>
                  <a:lnTo>
                    <a:pt x="0" y="186404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r>
                <a:rPr lang="en-US" sz="500" dirty="0"/>
                <a:t>HVAC</a:t>
              </a:r>
            </a:p>
            <a:p>
              <a:pPr algn="ctr"/>
              <a:r>
                <a:rPr lang="en-US" sz="500" dirty="0"/>
                <a:t>Outlet</a:t>
              </a:r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59C6CE38-62D0-D1C7-CAA8-DAC936F8DF52}"/>
                </a:ext>
              </a:extLst>
            </p:cNvPr>
            <p:cNvSpPr/>
            <p:nvPr/>
          </p:nvSpPr>
          <p:spPr>
            <a:xfrm>
              <a:off x="4707352" y="3554876"/>
              <a:ext cx="544359" cy="172760"/>
            </a:xfrm>
            <a:custGeom>
              <a:avLst/>
              <a:gdLst>
                <a:gd name="connsiteX0" fmla="*/ 0 w 480822"/>
                <a:gd name="connsiteY0" fmla="*/ 0 h 186404"/>
                <a:gd name="connsiteX1" fmla="*/ 480822 w 480822"/>
                <a:gd name="connsiteY1" fmla="*/ 0 h 186404"/>
                <a:gd name="connsiteX2" fmla="*/ 480822 w 480822"/>
                <a:gd name="connsiteY2" fmla="*/ 186404 h 186404"/>
                <a:gd name="connsiteX3" fmla="*/ 0 w 480822"/>
                <a:gd name="connsiteY3" fmla="*/ 186404 h 186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0822" h="186404">
                  <a:moveTo>
                    <a:pt x="0" y="0"/>
                  </a:moveTo>
                  <a:lnTo>
                    <a:pt x="480822" y="0"/>
                  </a:lnTo>
                  <a:lnTo>
                    <a:pt x="480822" y="186404"/>
                  </a:lnTo>
                  <a:lnTo>
                    <a:pt x="0" y="186404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r>
                <a:rPr lang="en-US" sz="500" dirty="0"/>
                <a:t>Motor</a:t>
              </a:r>
            </a:p>
            <a:p>
              <a:pPr algn="ctr"/>
              <a:r>
                <a:rPr lang="en-US" sz="500" dirty="0"/>
                <a:t>Mirror</a:t>
              </a:r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2C721E34-D896-A483-8520-4E273732170E}"/>
                </a:ext>
              </a:extLst>
            </p:cNvPr>
            <p:cNvSpPr/>
            <p:nvPr/>
          </p:nvSpPr>
          <p:spPr>
            <a:xfrm>
              <a:off x="4329752" y="3641232"/>
              <a:ext cx="377654" cy="8828"/>
            </a:xfrm>
            <a:custGeom>
              <a:avLst/>
              <a:gdLst>
                <a:gd name="connsiteX0" fmla="*/ 0 w 407479"/>
                <a:gd name="connsiteY0" fmla="*/ 0 h 9525"/>
                <a:gd name="connsiteX1" fmla="*/ 407479 w 407479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7479" h="9525">
                  <a:moveTo>
                    <a:pt x="0" y="0"/>
                  </a:moveTo>
                  <a:lnTo>
                    <a:pt x="407479" y="0"/>
                  </a:lnTo>
                </a:path>
              </a:pathLst>
            </a:custGeom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600"/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BDA14B08-D8F3-3B51-1490-AE5367C2B9FA}"/>
                </a:ext>
              </a:extLst>
            </p:cNvPr>
            <p:cNvSpPr/>
            <p:nvPr/>
          </p:nvSpPr>
          <p:spPr>
            <a:xfrm>
              <a:off x="985863" y="1579407"/>
              <a:ext cx="377741" cy="8828"/>
            </a:xfrm>
            <a:custGeom>
              <a:avLst/>
              <a:gdLst>
                <a:gd name="connsiteX0" fmla="*/ 407575 w 407574"/>
                <a:gd name="connsiteY0" fmla="*/ 0 h 9525"/>
                <a:gd name="connsiteX1" fmla="*/ 0 w 40757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7574" h="9525">
                  <a:moveTo>
                    <a:pt x="407575" y="0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600"/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3DDDC961-C219-25C4-9621-EC874FC0582B}"/>
                </a:ext>
              </a:extLst>
            </p:cNvPr>
            <p:cNvSpPr/>
            <p:nvPr/>
          </p:nvSpPr>
          <p:spPr>
            <a:xfrm>
              <a:off x="985863" y="1835501"/>
              <a:ext cx="377741" cy="8828"/>
            </a:xfrm>
            <a:custGeom>
              <a:avLst/>
              <a:gdLst>
                <a:gd name="connsiteX0" fmla="*/ 407575 w 407574"/>
                <a:gd name="connsiteY0" fmla="*/ 0 h 9525"/>
                <a:gd name="connsiteX1" fmla="*/ 0 w 40757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7574" h="9525">
                  <a:moveTo>
                    <a:pt x="407575" y="0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600"/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AB75993F-E890-0418-DA4F-807D34385931}"/>
                </a:ext>
              </a:extLst>
            </p:cNvPr>
            <p:cNvSpPr/>
            <p:nvPr/>
          </p:nvSpPr>
          <p:spPr>
            <a:xfrm>
              <a:off x="985863" y="2091596"/>
              <a:ext cx="377741" cy="8828"/>
            </a:xfrm>
            <a:custGeom>
              <a:avLst/>
              <a:gdLst>
                <a:gd name="connsiteX0" fmla="*/ 407575 w 407574"/>
                <a:gd name="connsiteY0" fmla="*/ 0 h 9525"/>
                <a:gd name="connsiteX1" fmla="*/ 0 w 40757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7574" h="9525">
                  <a:moveTo>
                    <a:pt x="407575" y="0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600"/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6FB4E635-59EC-76D9-3487-BC9A53A432C6}"/>
                </a:ext>
              </a:extLst>
            </p:cNvPr>
            <p:cNvSpPr/>
            <p:nvPr/>
          </p:nvSpPr>
          <p:spPr>
            <a:xfrm>
              <a:off x="985863" y="2347603"/>
              <a:ext cx="377741" cy="8828"/>
            </a:xfrm>
            <a:custGeom>
              <a:avLst/>
              <a:gdLst>
                <a:gd name="connsiteX0" fmla="*/ 407575 w 407574"/>
                <a:gd name="connsiteY0" fmla="*/ 0 h 9525"/>
                <a:gd name="connsiteX1" fmla="*/ 0 w 40757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7574" h="9525">
                  <a:moveTo>
                    <a:pt x="407575" y="0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600"/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8A79008A-3C09-4A1D-A851-7672D0734FE2}"/>
                </a:ext>
              </a:extLst>
            </p:cNvPr>
            <p:cNvSpPr/>
            <p:nvPr/>
          </p:nvSpPr>
          <p:spPr>
            <a:xfrm>
              <a:off x="985863" y="2603697"/>
              <a:ext cx="377741" cy="8828"/>
            </a:xfrm>
            <a:custGeom>
              <a:avLst/>
              <a:gdLst>
                <a:gd name="connsiteX0" fmla="*/ 407575 w 407574"/>
                <a:gd name="connsiteY0" fmla="*/ 0 h 9525"/>
                <a:gd name="connsiteX1" fmla="*/ 0 w 40757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7574" h="9525">
                  <a:moveTo>
                    <a:pt x="407575" y="0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600"/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AA9E0BFA-D73A-BA36-7797-A627700F22F3}"/>
                </a:ext>
              </a:extLst>
            </p:cNvPr>
            <p:cNvSpPr/>
            <p:nvPr/>
          </p:nvSpPr>
          <p:spPr>
            <a:xfrm>
              <a:off x="985863" y="2859704"/>
              <a:ext cx="377741" cy="8828"/>
            </a:xfrm>
            <a:custGeom>
              <a:avLst/>
              <a:gdLst>
                <a:gd name="connsiteX0" fmla="*/ 407575 w 407574"/>
                <a:gd name="connsiteY0" fmla="*/ 0 h 9525"/>
                <a:gd name="connsiteX1" fmla="*/ 0 w 40757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7574" h="9525">
                  <a:moveTo>
                    <a:pt x="407575" y="0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600"/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B991278D-04B0-C183-AC78-4A02821C98C3}"/>
                </a:ext>
              </a:extLst>
            </p:cNvPr>
            <p:cNvSpPr/>
            <p:nvPr/>
          </p:nvSpPr>
          <p:spPr>
            <a:xfrm>
              <a:off x="985863" y="3115800"/>
              <a:ext cx="377741" cy="8828"/>
            </a:xfrm>
            <a:custGeom>
              <a:avLst/>
              <a:gdLst>
                <a:gd name="connsiteX0" fmla="*/ 407575 w 407574"/>
                <a:gd name="connsiteY0" fmla="*/ 0 h 9525"/>
                <a:gd name="connsiteX1" fmla="*/ 0 w 40757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7574" h="9525">
                  <a:moveTo>
                    <a:pt x="407575" y="0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600"/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A4E92831-01DB-C65C-48B8-E69C23A1085D}"/>
                </a:ext>
              </a:extLst>
            </p:cNvPr>
            <p:cNvSpPr/>
            <p:nvPr/>
          </p:nvSpPr>
          <p:spPr>
            <a:xfrm>
              <a:off x="323528" y="1213140"/>
              <a:ext cx="662335" cy="211868"/>
            </a:xfrm>
            <a:custGeom>
              <a:avLst/>
              <a:gdLst>
                <a:gd name="connsiteX0" fmla="*/ 0 w 573976"/>
                <a:gd name="connsiteY0" fmla="*/ 0 h 228600"/>
                <a:gd name="connsiteX1" fmla="*/ 573977 w 573976"/>
                <a:gd name="connsiteY1" fmla="*/ 0 h 228600"/>
                <a:gd name="connsiteX2" fmla="*/ 573977 w 573976"/>
                <a:gd name="connsiteY2" fmla="*/ 228600 h 228600"/>
                <a:gd name="connsiteX3" fmla="*/ 0 w 573976"/>
                <a:gd name="connsiteY3" fmla="*/ 22860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3976" h="228600">
                  <a:moveTo>
                    <a:pt x="0" y="0"/>
                  </a:moveTo>
                  <a:lnTo>
                    <a:pt x="573977" y="0"/>
                  </a:lnTo>
                  <a:lnTo>
                    <a:pt x="573977" y="228600"/>
                  </a:lnTo>
                  <a:lnTo>
                    <a:pt x="0" y="2286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r>
                <a:rPr lang="en-US" sz="500" dirty="0"/>
                <a:t>BMS/OBC/</a:t>
              </a:r>
            </a:p>
            <a:p>
              <a:pPr algn="ctr"/>
              <a:r>
                <a:rPr lang="en-US" sz="500" dirty="0"/>
                <a:t>DCDC</a:t>
              </a:r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D6E15EB5-DE4D-8972-FDFD-67F71F8A2C2B}"/>
                </a:ext>
              </a:extLst>
            </p:cNvPr>
            <p:cNvSpPr/>
            <p:nvPr/>
          </p:nvSpPr>
          <p:spPr>
            <a:xfrm>
              <a:off x="323528" y="1469236"/>
              <a:ext cx="662335" cy="211868"/>
            </a:xfrm>
            <a:custGeom>
              <a:avLst/>
              <a:gdLst>
                <a:gd name="connsiteX0" fmla="*/ 0 w 573976"/>
                <a:gd name="connsiteY0" fmla="*/ 0 h 228600"/>
                <a:gd name="connsiteX1" fmla="*/ 573977 w 573976"/>
                <a:gd name="connsiteY1" fmla="*/ 0 h 228600"/>
                <a:gd name="connsiteX2" fmla="*/ 573977 w 573976"/>
                <a:gd name="connsiteY2" fmla="*/ 228600 h 228600"/>
                <a:gd name="connsiteX3" fmla="*/ 0 w 573976"/>
                <a:gd name="connsiteY3" fmla="*/ 22860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3976" h="228600">
                  <a:moveTo>
                    <a:pt x="0" y="0"/>
                  </a:moveTo>
                  <a:lnTo>
                    <a:pt x="573977" y="0"/>
                  </a:lnTo>
                  <a:lnTo>
                    <a:pt x="573977" y="228600"/>
                  </a:lnTo>
                  <a:lnTo>
                    <a:pt x="0" y="2286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r>
                <a:rPr lang="en-US" sz="500" dirty="0"/>
                <a:t>Traction</a:t>
              </a:r>
            </a:p>
            <a:p>
              <a:pPr algn="ctr"/>
              <a:r>
                <a:rPr lang="en-US" sz="500" dirty="0"/>
                <a:t>Motor Driver</a:t>
              </a:r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5D44AD7E-4338-4128-657F-94FA86FA1DA2}"/>
                </a:ext>
              </a:extLst>
            </p:cNvPr>
            <p:cNvSpPr/>
            <p:nvPr/>
          </p:nvSpPr>
          <p:spPr>
            <a:xfrm>
              <a:off x="323528" y="1725242"/>
              <a:ext cx="662335" cy="211868"/>
            </a:xfrm>
            <a:custGeom>
              <a:avLst/>
              <a:gdLst>
                <a:gd name="connsiteX0" fmla="*/ 0 w 573976"/>
                <a:gd name="connsiteY0" fmla="*/ 0 h 228600"/>
                <a:gd name="connsiteX1" fmla="*/ 573977 w 573976"/>
                <a:gd name="connsiteY1" fmla="*/ 0 h 228600"/>
                <a:gd name="connsiteX2" fmla="*/ 573977 w 573976"/>
                <a:gd name="connsiteY2" fmla="*/ 228600 h 228600"/>
                <a:gd name="connsiteX3" fmla="*/ 0 w 573976"/>
                <a:gd name="connsiteY3" fmla="*/ 22860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3976" h="228600">
                  <a:moveTo>
                    <a:pt x="0" y="0"/>
                  </a:moveTo>
                  <a:lnTo>
                    <a:pt x="573977" y="0"/>
                  </a:lnTo>
                  <a:lnTo>
                    <a:pt x="573977" y="228600"/>
                  </a:lnTo>
                  <a:lnTo>
                    <a:pt x="0" y="2286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r>
                <a:rPr lang="en-US" sz="500" dirty="0"/>
                <a:t>ADAS</a:t>
              </a:r>
            </a:p>
            <a:p>
              <a:pPr algn="ctr"/>
              <a:r>
                <a:rPr lang="en-US" sz="500" dirty="0"/>
                <a:t>ECU</a:t>
              </a:r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C0B1BBBE-1909-B4B9-1318-6701CA78B5D3}"/>
                </a:ext>
              </a:extLst>
            </p:cNvPr>
            <p:cNvSpPr/>
            <p:nvPr/>
          </p:nvSpPr>
          <p:spPr>
            <a:xfrm>
              <a:off x="323528" y="1981337"/>
              <a:ext cx="662335" cy="211868"/>
            </a:xfrm>
            <a:custGeom>
              <a:avLst/>
              <a:gdLst>
                <a:gd name="connsiteX0" fmla="*/ 0 w 573976"/>
                <a:gd name="connsiteY0" fmla="*/ 0 h 228600"/>
                <a:gd name="connsiteX1" fmla="*/ 573977 w 573976"/>
                <a:gd name="connsiteY1" fmla="*/ 0 h 228600"/>
                <a:gd name="connsiteX2" fmla="*/ 573977 w 573976"/>
                <a:gd name="connsiteY2" fmla="*/ 228600 h 228600"/>
                <a:gd name="connsiteX3" fmla="*/ 0 w 573976"/>
                <a:gd name="connsiteY3" fmla="*/ 22860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3976" h="228600">
                  <a:moveTo>
                    <a:pt x="0" y="0"/>
                  </a:moveTo>
                  <a:lnTo>
                    <a:pt x="573977" y="0"/>
                  </a:lnTo>
                  <a:lnTo>
                    <a:pt x="573977" y="228600"/>
                  </a:lnTo>
                  <a:lnTo>
                    <a:pt x="0" y="2286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r>
                <a:rPr lang="en-US" sz="500" dirty="0"/>
                <a:t>Cockpit</a:t>
              </a:r>
            </a:p>
            <a:p>
              <a:pPr algn="ctr"/>
              <a:r>
                <a:rPr lang="en-US" sz="500" dirty="0"/>
                <a:t>ECU</a:t>
              </a:r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55C10693-2F63-2CBD-24AA-36CB873A1D75}"/>
                </a:ext>
              </a:extLst>
            </p:cNvPr>
            <p:cNvSpPr/>
            <p:nvPr/>
          </p:nvSpPr>
          <p:spPr>
            <a:xfrm>
              <a:off x="323528" y="2237344"/>
              <a:ext cx="662335" cy="211868"/>
            </a:xfrm>
            <a:custGeom>
              <a:avLst/>
              <a:gdLst>
                <a:gd name="connsiteX0" fmla="*/ 0 w 573976"/>
                <a:gd name="connsiteY0" fmla="*/ 0 h 228600"/>
                <a:gd name="connsiteX1" fmla="*/ 573977 w 573976"/>
                <a:gd name="connsiteY1" fmla="*/ 0 h 228600"/>
                <a:gd name="connsiteX2" fmla="*/ 573977 w 573976"/>
                <a:gd name="connsiteY2" fmla="*/ 228600 h 228600"/>
                <a:gd name="connsiteX3" fmla="*/ 0 w 573976"/>
                <a:gd name="connsiteY3" fmla="*/ 22860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3976" h="228600">
                  <a:moveTo>
                    <a:pt x="0" y="0"/>
                  </a:moveTo>
                  <a:lnTo>
                    <a:pt x="573977" y="0"/>
                  </a:lnTo>
                  <a:lnTo>
                    <a:pt x="573977" y="228600"/>
                  </a:lnTo>
                  <a:lnTo>
                    <a:pt x="0" y="2286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r>
                <a:rPr lang="en-US" sz="500" dirty="0"/>
                <a:t>T-Box</a:t>
              </a:r>
            </a:p>
            <a:p>
              <a:pPr algn="ctr"/>
              <a:r>
                <a:rPr lang="en-US" sz="500" dirty="0"/>
                <a:t>ECU</a:t>
              </a:r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964A0157-D5CF-B680-251A-3AE4FB590335}"/>
                </a:ext>
              </a:extLst>
            </p:cNvPr>
            <p:cNvSpPr/>
            <p:nvPr/>
          </p:nvSpPr>
          <p:spPr>
            <a:xfrm>
              <a:off x="323528" y="2493438"/>
              <a:ext cx="662335" cy="211868"/>
            </a:xfrm>
            <a:custGeom>
              <a:avLst/>
              <a:gdLst>
                <a:gd name="connsiteX0" fmla="*/ 0 w 573976"/>
                <a:gd name="connsiteY0" fmla="*/ 0 h 228600"/>
                <a:gd name="connsiteX1" fmla="*/ 573977 w 573976"/>
                <a:gd name="connsiteY1" fmla="*/ 0 h 228600"/>
                <a:gd name="connsiteX2" fmla="*/ 573977 w 573976"/>
                <a:gd name="connsiteY2" fmla="*/ 228600 h 228600"/>
                <a:gd name="connsiteX3" fmla="*/ 0 w 573976"/>
                <a:gd name="connsiteY3" fmla="*/ 22860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3976" h="228600">
                  <a:moveTo>
                    <a:pt x="0" y="0"/>
                  </a:moveTo>
                  <a:lnTo>
                    <a:pt x="573977" y="0"/>
                  </a:lnTo>
                  <a:lnTo>
                    <a:pt x="573977" y="228600"/>
                  </a:lnTo>
                  <a:lnTo>
                    <a:pt x="0" y="2286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r>
                <a:rPr lang="en-US" sz="500" dirty="0"/>
                <a:t>Door</a:t>
              </a:r>
            </a:p>
            <a:p>
              <a:pPr algn="ctr"/>
              <a:r>
                <a:rPr lang="en-US" sz="500" dirty="0"/>
                <a:t>Module</a:t>
              </a:r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B8D4C6AA-A7A8-6F55-8150-34AA1B1A91E1}"/>
                </a:ext>
              </a:extLst>
            </p:cNvPr>
            <p:cNvSpPr/>
            <p:nvPr/>
          </p:nvSpPr>
          <p:spPr>
            <a:xfrm>
              <a:off x="323528" y="2749445"/>
              <a:ext cx="662335" cy="211867"/>
            </a:xfrm>
            <a:custGeom>
              <a:avLst/>
              <a:gdLst>
                <a:gd name="connsiteX0" fmla="*/ 0 w 573976"/>
                <a:gd name="connsiteY0" fmla="*/ 0 h 228599"/>
                <a:gd name="connsiteX1" fmla="*/ 573977 w 573976"/>
                <a:gd name="connsiteY1" fmla="*/ 0 h 228599"/>
                <a:gd name="connsiteX2" fmla="*/ 573977 w 573976"/>
                <a:gd name="connsiteY2" fmla="*/ 228600 h 228599"/>
                <a:gd name="connsiteX3" fmla="*/ 0 w 573976"/>
                <a:gd name="connsiteY3" fmla="*/ 228600 h 228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3976" h="228599">
                  <a:moveTo>
                    <a:pt x="0" y="0"/>
                  </a:moveTo>
                  <a:lnTo>
                    <a:pt x="573977" y="0"/>
                  </a:lnTo>
                  <a:lnTo>
                    <a:pt x="573977" y="228600"/>
                  </a:lnTo>
                  <a:lnTo>
                    <a:pt x="0" y="2286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r>
                <a:rPr lang="en-US" sz="500" dirty="0"/>
                <a:t>Cluster &amp;</a:t>
              </a:r>
            </a:p>
            <a:p>
              <a:pPr algn="ctr"/>
              <a:r>
                <a:rPr lang="en-US" sz="500" dirty="0"/>
                <a:t>Display</a:t>
              </a:r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DF208566-3EEA-1219-5ABA-FB2D305EDDD3}"/>
                </a:ext>
              </a:extLst>
            </p:cNvPr>
            <p:cNvSpPr/>
            <p:nvPr/>
          </p:nvSpPr>
          <p:spPr>
            <a:xfrm>
              <a:off x="323528" y="3005540"/>
              <a:ext cx="662335" cy="211868"/>
            </a:xfrm>
            <a:custGeom>
              <a:avLst/>
              <a:gdLst>
                <a:gd name="connsiteX0" fmla="*/ 0 w 573976"/>
                <a:gd name="connsiteY0" fmla="*/ 0 h 228600"/>
                <a:gd name="connsiteX1" fmla="*/ 573977 w 573976"/>
                <a:gd name="connsiteY1" fmla="*/ 0 h 228600"/>
                <a:gd name="connsiteX2" fmla="*/ 573977 w 573976"/>
                <a:gd name="connsiteY2" fmla="*/ 228600 h 228600"/>
                <a:gd name="connsiteX3" fmla="*/ 0 w 573976"/>
                <a:gd name="connsiteY3" fmla="*/ 22860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3976" h="228600">
                  <a:moveTo>
                    <a:pt x="0" y="0"/>
                  </a:moveTo>
                  <a:lnTo>
                    <a:pt x="573977" y="0"/>
                  </a:lnTo>
                  <a:lnTo>
                    <a:pt x="573977" y="228600"/>
                  </a:lnTo>
                  <a:lnTo>
                    <a:pt x="0" y="2286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r>
                <a:rPr lang="en-US" sz="500" dirty="0"/>
                <a:t>Headlight</a:t>
              </a:r>
            </a:p>
            <a:p>
              <a:pPr algn="ctr"/>
              <a:r>
                <a:rPr lang="en-US" sz="500" dirty="0"/>
                <a:t>Module</a:t>
              </a:r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6E711EA2-E8BC-4DC9-DD60-2C842CC86CA1}"/>
                </a:ext>
              </a:extLst>
            </p:cNvPr>
            <p:cNvSpPr/>
            <p:nvPr/>
          </p:nvSpPr>
          <p:spPr>
            <a:xfrm>
              <a:off x="323528" y="3261546"/>
              <a:ext cx="662335" cy="211868"/>
            </a:xfrm>
            <a:custGeom>
              <a:avLst/>
              <a:gdLst>
                <a:gd name="connsiteX0" fmla="*/ 0 w 573976"/>
                <a:gd name="connsiteY0" fmla="*/ 0 h 228600"/>
                <a:gd name="connsiteX1" fmla="*/ 573977 w 573976"/>
                <a:gd name="connsiteY1" fmla="*/ 0 h 228600"/>
                <a:gd name="connsiteX2" fmla="*/ 573977 w 573976"/>
                <a:gd name="connsiteY2" fmla="*/ 228600 h 228600"/>
                <a:gd name="connsiteX3" fmla="*/ 0 w 573976"/>
                <a:gd name="connsiteY3" fmla="*/ 22860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3976" h="228600">
                  <a:moveTo>
                    <a:pt x="0" y="0"/>
                  </a:moveTo>
                  <a:lnTo>
                    <a:pt x="573977" y="0"/>
                  </a:lnTo>
                  <a:lnTo>
                    <a:pt x="573977" y="228600"/>
                  </a:lnTo>
                  <a:lnTo>
                    <a:pt x="0" y="2286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r>
                <a:rPr lang="en-US" sz="500" dirty="0"/>
                <a:t>Radar/Cam</a:t>
              </a:r>
            </a:p>
            <a:p>
              <a:pPr algn="ctr"/>
              <a:r>
                <a:rPr lang="en-US" sz="500" dirty="0"/>
                <a:t>Era Module</a:t>
              </a:r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E07FEE1E-ABE4-F74F-422A-40FEE4C77D06}"/>
                </a:ext>
              </a:extLst>
            </p:cNvPr>
            <p:cNvSpPr/>
            <p:nvPr/>
          </p:nvSpPr>
          <p:spPr>
            <a:xfrm>
              <a:off x="985863" y="3371806"/>
              <a:ext cx="377741" cy="8828"/>
            </a:xfrm>
            <a:custGeom>
              <a:avLst/>
              <a:gdLst>
                <a:gd name="connsiteX0" fmla="*/ 407575 w 407574"/>
                <a:gd name="connsiteY0" fmla="*/ 0 h 9525"/>
                <a:gd name="connsiteX1" fmla="*/ 0 w 40757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7574" h="9525">
                  <a:moveTo>
                    <a:pt x="407575" y="0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600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7C94F3A0-788B-AB6D-C911-1291E4B36803}"/>
                </a:ext>
              </a:extLst>
            </p:cNvPr>
            <p:cNvSpPr/>
            <p:nvPr/>
          </p:nvSpPr>
          <p:spPr>
            <a:xfrm>
              <a:off x="1477573" y="2027065"/>
              <a:ext cx="526755" cy="446334"/>
            </a:xfrm>
            <a:custGeom>
              <a:avLst/>
              <a:gdLst>
                <a:gd name="connsiteX0" fmla="*/ 0 w 568356"/>
                <a:gd name="connsiteY0" fmla="*/ 0 h 481584"/>
                <a:gd name="connsiteX1" fmla="*/ 568357 w 568356"/>
                <a:gd name="connsiteY1" fmla="*/ 0 h 481584"/>
                <a:gd name="connsiteX2" fmla="*/ 568357 w 568356"/>
                <a:gd name="connsiteY2" fmla="*/ 481584 h 481584"/>
                <a:gd name="connsiteX3" fmla="*/ 0 w 568356"/>
                <a:gd name="connsiteY3" fmla="*/ 481584 h 481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8356" h="481584">
                  <a:moveTo>
                    <a:pt x="0" y="0"/>
                  </a:moveTo>
                  <a:lnTo>
                    <a:pt x="568357" y="0"/>
                  </a:lnTo>
                  <a:lnTo>
                    <a:pt x="568357" y="481584"/>
                  </a:lnTo>
                  <a:lnTo>
                    <a:pt x="0" y="481584"/>
                  </a:lnTo>
                  <a:close/>
                </a:path>
              </a:pathLst>
            </a:custGeom>
            <a:solidFill>
              <a:srgbClr val="FFFF00"/>
            </a:solidFill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600" dirty="0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8EA505A0-8BD7-5683-9E0D-14F074BB8D69}"/>
                </a:ext>
              </a:extLst>
            </p:cNvPr>
            <p:cNvSpPr/>
            <p:nvPr/>
          </p:nvSpPr>
          <p:spPr>
            <a:xfrm>
              <a:off x="2318688" y="1356241"/>
              <a:ext cx="1154325" cy="2215184"/>
            </a:xfrm>
            <a:custGeom>
              <a:avLst/>
              <a:gdLst>
                <a:gd name="connsiteX0" fmla="*/ 0 w 1245489"/>
                <a:gd name="connsiteY0" fmla="*/ 0 h 3433572"/>
                <a:gd name="connsiteX1" fmla="*/ 1245489 w 1245489"/>
                <a:gd name="connsiteY1" fmla="*/ 0 h 3433572"/>
                <a:gd name="connsiteX2" fmla="*/ 1245489 w 1245489"/>
                <a:gd name="connsiteY2" fmla="*/ 3433572 h 3433572"/>
                <a:gd name="connsiteX3" fmla="*/ 0 w 1245489"/>
                <a:gd name="connsiteY3" fmla="*/ 3433572 h 3433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5489" h="3433572">
                  <a:moveTo>
                    <a:pt x="0" y="0"/>
                  </a:moveTo>
                  <a:lnTo>
                    <a:pt x="1245489" y="0"/>
                  </a:lnTo>
                  <a:lnTo>
                    <a:pt x="1245489" y="3433572"/>
                  </a:lnTo>
                  <a:lnTo>
                    <a:pt x="0" y="3433572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r>
                <a:rPr lang="en-US" sz="1600" dirty="0"/>
                <a:t>MCU</a:t>
              </a:r>
            </a:p>
          </p:txBody>
        </p:sp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BA251A35-FB03-1FA0-2442-681970AC5171}"/>
                </a:ext>
              </a:extLst>
            </p:cNvPr>
            <p:cNvSpPr txBox="1"/>
            <p:nvPr/>
          </p:nvSpPr>
          <p:spPr>
            <a:xfrm>
              <a:off x="1858868" y="753997"/>
              <a:ext cx="2097533" cy="3805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/>
                <a:t>Zon</a:t>
              </a:r>
              <a:r>
                <a:rPr lang="en-US" altLang="zh-CN" sz="1400" b="1" dirty="0"/>
                <a:t>e</a:t>
              </a:r>
              <a:r>
                <a:rPr lang="en-US" sz="1400" b="1" dirty="0"/>
                <a:t> Control Unit</a:t>
              </a:r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A1170150-F191-FE90-A088-76F4AB954C69}"/>
                </a:ext>
              </a:extLst>
            </p:cNvPr>
            <p:cNvSpPr/>
            <p:nvPr/>
          </p:nvSpPr>
          <p:spPr>
            <a:xfrm>
              <a:off x="3638998" y="1549920"/>
              <a:ext cx="834493" cy="217771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F7F1676D-395E-BC0A-F2E2-AA2E06BA59CC}"/>
                </a:ext>
              </a:extLst>
            </p:cNvPr>
            <p:cNvSpPr/>
            <p:nvPr/>
          </p:nvSpPr>
          <p:spPr>
            <a:xfrm>
              <a:off x="1369056" y="1200075"/>
              <a:ext cx="752996" cy="2230083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F7C80973-B898-D743-A615-3AF1D8380A98}"/>
                </a:ext>
              </a:extLst>
            </p:cNvPr>
            <p:cNvSpPr txBox="1"/>
            <p:nvPr/>
          </p:nvSpPr>
          <p:spPr>
            <a:xfrm>
              <a:off x="1332271" y="1183711"/>
              <a:ext cx="834493" cy="6279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900" dirty="0"/>
                <a:t>Power</a:t>
              </a:r>
            </a:p>
            <a:p>
              <a:pPr algn="ctr"/>
              <a:r>
                <a:rPr lang="en-US" sz="900" dirty="0"/>
                <a:t>Distribution</a:t>
              </a:r>
            </a:p>
          </p:txBody>
        </p:sp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516367B4-F983-6FCD-8E06-F5C26C9DB17E}"/>
                </a:ext>
              </a:extLst>
            </p:cNvPr>
            <p:cNvSpPr txBox="1"/>
            <p:nvPr/>
          </p:nvSpPr>
          <p:spPr>
            <a:xfrm>
              <a:off x="1412792" y="2053573"/>
              <a:ext cx="673449" cy="2854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900" dirty="0"/>
                <a:t>HSD</a:t>
              </a:r>
            </a:p>
          </p:txBody>
        </p: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F0D21864-C308-C9BB-83AD-622DCFFB9F3C}"/>
                </a:ext>
              </a:extLst>
            </p:cNvPr>
            <p:cNvSpPr txBox="1"/>
            <p:nvPr/>
          </p:nvSpPr>
          <p:spPr>
            <a:xfrm>
              <a:off x="3647941" y="1545789"/>
              <a:ext cx="834493" cy="4566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900" dirty="0"/>
                <a:t>Load Drive</a:t>
              </a:r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B592E9BB-9371-5EA2-36F0-6F8D12F2C081}"/>
                </a:ext>
              </a:extLst>
            </p:cNvPr>
            <p:cNvSpPr/>
            <p:nvPr/>
          </p:nvSpPr>
          <p:spPr>
            <a:xfrm>
              <a:off x="3740142" y="1803813"/>
              <a:ext cx="647623" cy="172760"/>
            </a:xfrm>
            <a:custGeom>
              <a:avLst/>
              <a:gdLst>
                <a:gd name="connsiteX0" fmla="*/ 0 w 570833"/>
                <a:gd name="connsiteY0" fmla="*/ 0 h 186404"/>
                <a:gd name="connsiteX1" fmla="*/ 570833 w 570833"/>
                <a:gd name="connsiteY1" fmla="*/ 0 h 186404"/>
                <a:gd name="connsiteX2" fmla="*/ 570833 w 570833"/>
                <a:gd name="connsiteY2" fmla="*/ 186404 h 186404"/>
                <a:gd name="connsiteX3" fmla="*/ 0 w 570833"/>
                <a:gd name="connsiteY3" fmla="*/ 186404 h 186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0833" h="186404">
                  <a:moveTo>
                    <a:pt x="0" y="0"/>
                  </a:moveTo>
                  <a:lnTo>
                    <a:pt x="570833" y="0"/>
                  </a:lnTo>
                  <a:lnTo>
                    <a:pt x="570833" y="186404"/>
                  </a:lnTo>
                  <a:lnTo>
                    <a:pt x="0" y="186404"/>
                  </a:lnTo>
                  <a:close/>
                </a:path>
              </a:pathLst>
            </a:custGeom>
            <a:solidFill>
              <a:srgbClr val="FFFF00"/>
            </a:solidFill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r>
                <a:rPr lang="en-US" sz="500" dirty="0"/>
                <a:t>HSD</a:t>
              </a:r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8341A3D5-1309-3E22-538D-724E4A7BEF6D}"/>
                </a:ext>
              </a:extLst>
            </p:cNvPr>
            <p:cNvSpPr/>
            <p:nvPr/>
          </p:nvSpPr>
          <p:spPr>
            <a:xfrm>
              <a:off x="3740142" y="2022696"/>
              <a:ext cx="647623" cy="172760"/>
            </a:xfrm>
            <a:custGeom>
              <a:avLst/>
              <a:gdLst>
                <a:gd name="connsiteX0" fmla="*/ 0 w 570833"/>
                <a:gd name="connsiteY0" fmla="*/ 0 h 186404"/>
                <a:gd name="connsiteX1" fmla="*/ 570833 w 570833"/>
                <a:gd name="connsiteY1" fmla="*/ 0 h 186404"/>
                <a:gd name="connsiteX2" fmla="*/ 570833 w 570833"/>
                <a:gd name="connsiteY2" fmla="*/ 186404 h 186404"/>
                <a:gd name="connsiteX3" fmla="*/ 0 w 570833"/>
                <a:gd name="connsiteY3" fmla="*/ 186404 h 186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0833" h="186404">
                  <a:moveTo>
                    <a:pt x="0" y="0"/>
                  </a:moveTo>
                  <a:lnTo>
                    <a:pt x="570833" y="0"/>
                  </a:lnTo>
                  <a:lnTo>
                    <a:pt x="570833" y="186404"/>
                  </a:lnTo>
                  <a:lnTo>
                    <a:pt x="0" y="186404"/>
                  </a:lnTo>
                  <a:close/>
                </a:path>
              </a:pathLst>
            </a:custGeom>
            <a:solidFill>
              <a:srgbClr val="FFFF00"/>
            </a:solidFill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r>
                <a:rPr lang="en-US" sz="500" dirty="0"/>
                <a:t>HSD</a:t>
              </a:r>
            </a:p>
          </p:txBody>
        </p:sp>
        <p:sp>
          <p:nvSpPr>
            <p:cNvPr id="61" name="任意多边形: 形状 60">
              <a:extLst>
                <a:ext uri="{FF2B5EF4-FFF2-40B4-BE49-F238E27FC236}">
                  <a16:creationId xmlns:a16="http://schemas.microsoft.com/office/drawing/2014/main" id="{7674536F-EA5A-A844-BC4E-FB0517C80F41}"/>
                </a:ext>
              </a:extLst>
            </p:cNvPr>
            <p:cNvSpPr/>
            <p:nvPr/>
          </p:nvSpPr>
          <p:spPr>
            <a:xfrm>
              <a:off x="3740142" y="2241579"/>
              <a:ext cx="647623" cy="172760"/>
            </a:xfrm>
            <a:custGeom>
              <a:avLst/>
              <a:gdLst>
                <a:gd name="connsiteX0" fmla="*/ 0 w 570833"/>
                <a:gd name="connsiteY0" fmla="*/ 0 h 186404"/>
                <a:gd name="connsiteX1" fmla="*/ 570833 w 570833"/>
                <a:gd name="connsiteY1" fmla="*/ 0 h 186404"/>
                <a:gd name="connsiteX2" fmla="*/ 570833 w 570833"/>
                <a:gd name="connsiteY2" fmla="*/ 186404 h 186404"/>
                <a:gd name="connsiteX3" fmla="*/ 0 w 570833"/>
                <a:gd name="connsiteY3" fmla="*/ 186404 h 186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0833" h="186404">
                  <a:moveTo>
                    <a:pt x="0" y="0"/>
                  </a:moveTo>
                  <a:lnTo>
                    <a:pt x="570833" y="0"/>
                  </a:lnTo>
                  <a:lnTo>
                    <a:pt x="570833" y="186404"/>
                  </a:lnTo>
                  <a:lnTo>
                    <a:pt x="0" y="186404"/>
                  </a:lnTo>
                  <a:close/>
                </a:path>
              </a:pathLst>
            </a:custGeom>
            <a:solidFill>
              <a:srgbClr val="FFFF00"/>
            </a:solidFill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r>
                <a:rPr lang="en-US" sz="500" dirty="0"/>
                <a:t>HSD</a:t>
              </a:r>
            </a:p>
          </p:txBody>
        </p:sp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B9517004-29CF-B568-5299-23ECD476F955}"/>
                </a:ext>
              </a:extLst>
            </p:cNvPr>
            <p:cNvSpPr/>
            <p:nvPr/>
          </p:nvSpPr>
          <p:spPr>
            <a:xfrm>
              <a:off x="3740142" y="2460462"/>
              <a:ext cx="647623" cy="172760"/>
            </a:xfrm>
            <a:custGeom>
              <a:avLst/>
              <a:gdLst>
                <a:gd name="connsiteX0" fmla="*/ 0 w 570833"/>
                <a:gd name="connsiteY0" fmla="*/ 0 h 186404"/>
                <a:gd name="connsiteX1" fmla="*/ 570833 w 570833"/>
                <a:gd name="connsiteY1" fmla="*/ 0 h 186404"/>
                <a:gd name="connsiteX2" fmla="*/ 570833 w 570833"/>
                <a:gd name="connsiteY2" fmla="*/ 186404 h 186404"/>
                <a:gd name="connsiteX3" fmla="*/ 0 w 570833"/>
                <a:gd name="connsiteY3" fmla="*/ 186404 h 186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0833" h="186404">
                  <a:moveTo>
                    <a:pt x="0" y="0"/>
                  </a:moveTo>
                  <a:lnTo>
                    <a:pt x="570833" y="0"/>
                  </a:lnTo>
                  <a:lnTo>
                    <a:pt x="570833" y="186404"/>
                  </a:lnTo>
                  <a:lnTo>
                    <a:pt x="0" y="186404"/>
                  </a:lnTo>
                  <a:close/>
                </a:path>
              </a:pathLst>
            </a:custGeom>
            <a:solidFill>
              <a:srgbClr val="FFFF00"/>
            </a:solidFill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r>
                <a:rPr lang="en-US" sz="500" dirty="0"/>
                <a:t>HSD</a:t>
              </a:r>
            </a:p>
          </p:txBody>
        </p:sp>
        <p:sp>
          <p:nvSpPr>
            <p:cNvPr id="63" name="任意多边形: 形状 62">
              <a:extLst>
                <a:ext uri="{FF2B5EF4-FFF2-40B4-BE49-F238E27FC236}">
                  <a16:creationId xmlns:a16="http://schemas.microsoft.com/office/drawing/2014/main" id="{DC91262E-29AF-CF0E-7555-962AB533E359}"/>
                </a:ext>
              </a:extLst>
            </p:cNvPr>
            <p:cNvSpPr/>
            <p:nvPr/>
          </p:nvSpPr>
          <p:spPr>
            <a:xfrm>
              <a:off x="3740142" y="2679345"/>
              <a:ext cx="647623" cy="172760"/>
            </a:xfrm>
            <a:custGeom>
              <a:avLst/>
              <a:gdLst>
                <a:gd name="connsiteX0" fmla="*/ 0 w 570833"/>
                <a:gd name="connsiteY0" fmla="*/ 0 h 186404"/>
                <a:gd name="connsiteX1" fmla="*/ 570833 w 570833"/>
                <a:gd name="connsiteY1" fmla="*/ 0 h 186404"/>
                <a:gd name="connsiteX2" fmla="*/ 570833 w 570833"/>
                <a:gd name="connsiteY2" fmla="*/ 186404 h 186404"/>
                <a:gd name="connsiteX3" fmla="*/ 0 w 570833"/>
                <a:gd name="connsiteY3" fmla="*/ 186404 h 186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0833" h="186404">
                  <a:moveTo>
                    <a:pt x="0" y="0"/>
                  </a:moveTo>
                  <a:lnTo>
                    <a:pt x="570833" y="0"/>
                  </a:lnTo>
                  <a:lnTo>
                    <a:pt x="570833" y="186404"/>
                  </a:lnTo>
                  <a:lnTo>
                    <a:pt x="0" y="186404"/>
                  </a:lnTo>
                  <a:close/>
                </a:path>
              </a:pathLst>
            </a:custGeom>
            <a:solidFill>
              <a:srgbClr val="FFFF00"/>
            </a:solidFill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r>
                <a:rPr lang="en-US" sz="500" dirty="0"/>
                <a:t>HSD</a:t>
              </a:r>
            </a:p>
          </p:txBody>
        </p:sp>
        <p:sp>
          <p:nvSpPr>
            <p:cNvPr id="77824" name="任意多边形: 形状 77823">
              <a:extLst>
                <a:ext uri="{FF2B5EF4-FFF2-40B4-BE49-F238E27FC236}">
                  <a16:creationId xmlns:a16="http://schemas.microsoft.com/office/drawing/2014/main" id="{829344EC-6EEC-3EA3-F930-F0938D4B551D}"/>
                </a:ext>
              </a:extLst>
            </p:cNvPr>
            <p:cNvSpPr/>
            <p:nvPr/>
          </p:nvSpPr>
          <p:spPr>
            <a:xfrm>
              <a:off x="3740142" y="2898228"/>
              <a:ext cx="647623" cy="172760"/>
            </a:xfrm>
            <a:custGeom>
              <a:avLst/>
              <a:gdLst>
                <a:gd name="connsiteX0" fmla="*/ 0 w 570833"/>
                <a:gd name="connsiteY0" fmla="*/ 0 h 186404"/>
                <a:gd name="connsiteX1" fmla="*/ 570833 w 570833"/>
                <a:gd name="connsiteY1" fmla="*/ 0 h 186404"/>
                <a:gd name="connsiteX2" fmla="*/ 570833 w 570833"/>
                <a:gd name="connsiteY2" fmla="*/ 186404 h 186404"/>
                <a:gd name="connsiteX3" fmla="*/ 0 w 570833"/>
                <a:gd name="connsiteY3" fmla="*/ 186404 h 186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0833" h="186404">
                  <a:moveTo>
                    <a:pt x="0" y="0"/>
                  </a:moveTo>
                  <a:lnTo>
                    <a:pt x="570833" y="0"/>
                  </a:lnTo>
                  <a:lnTo>
                    <a:pt x="570833" y="186404"/>
                  </a:lnTo>
                  <a:lnTo>
                    <a:pt x="0" y="186404"/>
                  </a:lnTo>
                  <a:close/>
                </a:path>
              </a:pathLst>
            </a:custGeom>
            <a:solidFill>
              <a:srgbClr val="FFFF00"/>
            </a:solidFill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r>
                <a:rPr lang="en-US" sz="500" dirty="0"/>
                <a:t>Motor Driver</a:t>
              </a:r>
            </a:p>
          </p:txBody>
        </p:sp>
        <p:sp>
          <p:nvSpPr>
            <p:cNvPr id="77825" name="任意多边形: 形状 77824">
              <a:extLst>
                <a:ext uri="{FF2B5EF4-FFF2-40B4-BE49-F238E27FC236}">
                  <a16:creationId xmlns:a16="http://schemas.microsoft.com/office/drawing/2014/main" id="{F36524B7-DACB-7802-766B-E1866491E302}"/>
                </a:ext>
              </a:extLst>
            </p:cNvPr>
            <p:cNvSpPr/>
            <p:nvPr/>
          </p:nvSpPr>
          <p:spPr>
            <a:xfrm>
              <a:off x="3740142" y="3117111"/>
              <a:ext cx="647623" cy="172760"/>
            </a:xfrm>
            <a:custGeom>
              <a:avLst/>
              <a:gdLst>
                <a:gd name="connsiteX0" fmla="*/ 0 w 570833"/>
                <a:gd name="connsiteY0" fmla="*/ 0 h 186404"/>
                <a:gd name="connsiteX1" fmla="*/ 570833 w 570833"/>
                <a:gd name="connsiteY1" fmla="*/ 0 h 186404"/>
                <a:gd name="connsiteX2" fmla="*/ 570833 w 570833"/>
                <a:gd name="connsiteY2" fmla="*/ 186404 h 186404"/>
                <a:gd name="connsiteX3" fmla="*/ 0 w 570833"/>
                <a:gd name="connsiteY3" fmla="*/ 186404 h 186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0833" h="186404">
                  <a:moveTo>
                    <a:pt x="0" y="0"/>
                  </a:moveTo>
                  <a:lnTo>
                    <a:pt x="570833" y="0"/>
                  </a:lnTo>
                  <a:lnTo>
                    <a:pt x="570833" y="186404"/>
                  </a:lnTo>
                  <a:lnTo>
                    <a:pt x="0" y="186404"/>
                  </a:lnTo>
                  <a:close/>
                </a:path>
              </a:pathLst>
            </a:custGeom>
            <a:solidFill>
              <a:srgbClr val="FFFF00"/>
            </a:solidFill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r>
                <a:rPr lang="en-US" sz="500" dirty="0"/>
                <a:t>Motor Driver</a:t>
              </a:r>
            </a:p>
          </p:txBody>
        </p:sp>
        <p:sp>
          <p:nvSpPr>
            <p:cNvPr id="77827" name="任意多边形: 形状 77826">
              <a:extLst>
                <a:ext uri="{FF2B5EF4-FFF2-40B4-BE49-F238E27FC236}">
                  <a16:creationId xmlns:a16="http://schemas.microsoft.com/office/drawing/2014/main" id="{D3A65FDC-4D75-32C8-68C5-B7EB20EE3638}"/>
                </a:ext>
              </a:extLst>
            </p:cNvPr>
            <p:cNvSpPr/>
            <p:nvPr/>
          </p:nvSpPr>
          <p:spPr>
            <a:xfrm>
              <a:off x="3740142" y="3335994"/>
              <a:ext cx="647623" cy="172760"/>
            </a:xfrm>
            <a:custGeom>
              <a:avLst/>
              <a:gdLst>
                <a:gd name="connsiteX0" fmla="*/ 0 w 570833"/>
                <a:gd name="connsiteY0" fmla="*/ 0 h 186404"/>
                <a:gd name="connsiteX1" fmla="*/ 570833 w 570833"/>
                <a:gd name="connsiteY1" fmla="*/ 0 h 186404"/>
                <a:gd name="connsiteX2" fmla="*/ 570833 w 570833"/>
                <a:gd name="connsiteY2" fmla="*/ 186404 h 186404"/>
                <a:gd name="connsiteX3" fmla="*/ 0 w 570833"/>
                <a:gd name="connsiteY3" fmla="*/ 186404 h 186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0833" h="186404">
                  <a:moveTo>
                    <a:pt x="0" y="0"/>
                  </a:moveTo>
                  <a:lnTo>
                    <a:pt x="570833" y="0"/>
                  </a:lnTo>
                  <a:lnTo>
                    <a:pt x="570833" y="186404"/>
                  </a:lnTo>
                  <a:lnTo>
                    <a:pt x="0" y="186404"/>
                  </a:lnTo>
                  <a:close/>
                </a:path>
              </a:pathLst>
            </a:custGeom>
            <a:solidFill>
              <a:srgbClr val="FFFF00"/>
            </a:solidFill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r>
                <a:rPr lang="en-US" sz="500" dirty="0"/>
                <a:t>Motor Driver</a:t>
              </a:r>
            </a:p>
          </p:txBody>
        </p:sp>
        <p:sp>
          <p:nvSpPr>
            <p:cNvPr id="77828" name="任意多边形: 形状 77827">
              <a:extLst>
                <a:ext uri="{FF2B5EF4-FFF2-40B4-BE49-F238E27FC236}">
                  <a16:creationId xmlns:a16="http://schemas.microsoft.com/office/drawing/2014/main" id="{8B25CEBC-DECE-2456-D0A7-A790A410A7C7}"/>
                </a:ext>
              </a:extLst>
            </p:cNvPr>
            <p:cNvSpPr/>
            <p:nvPr/>
          </p:nvSpPr>
          <p:spPr>
            <a:xfrm>
              <a:off x="3740142" y="3554877"/>
              <a:ext cx="647623" cy="172760"/>
            </a:xfrm>
            <a:custGeom>
              <a:avLst/>
              <a:gdLst>
                <a:gd name="connsiteX0" fmla="*/ 0 w 570833"/>
                <a:gd name="connsiteY0" fmla="*/ 0 h 186404"/>
                <a:gd name="connsiteX1" fmla="*/ 570833 w 570833"/>
                <a:gd name="connsiteY1" fmla="*/ 0 h 186404"/>
                <a:gd name="connsiteX2" fmla="*/ 570833 w 570833"/>
                <a:gd name="connsiteY2" fmla="*/ 186404 h 186404"/>
                <a:gd name="connsiteX3" fmla="*/ 0 w 570833"/>
                <a:gd name="connsiteY3" fmla="*/ 186404 h 186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0833" h="186404">
                  <a:moveTo>
                    <a:pt x="0" y="0"/>
                  </a:moveTo>
                  <a:lnTo>
                    <a:pt x="570833" y="0"/>
                  </a:lnTo>
                  <a:lnTo>
                    <a:pt x="570833" y="186404"/>
                  </a:lnTo>
                  <a:lnTo>
                    <a:pt x="0" y="186404"/>
                  </a:lnTo>
                  <a:close/>
                </a:path>
              </a:pathLst>
            </a:custGeom>
            <a:solidFill>
              <a:srgbClr val="FFFF00"/>
            </a:solidFill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r>
                <a:rPr lang="en-US" sz="500" dirty="0"/>
                <a:t>Motor Driver</a:t>
              </a:r>
            </a:p>
          </p:txBody>
        </p:sp>
      </p:grpSp>
      <p:sp>
        <p:nvSpPr>
          <p:cNvPr id="11" name="流程图: 终止 10">
            <a:extLst>
              <a:ext uri="{FF2B5EF4-FFF2-40B4-BE49-F238E27FC236}">
                <a16:creationId xmlns:a16="http://schemas.microsoft.com/office/drawing/2014/main" id="{3DADC971-7203-BC0E-ACB5-20B997C368B7}"/>
              </a:ext>
            </a:extLst>
          </p:cNvPr>
          <p:cNvSpPr/>
          <p:nvPr/>
        </p:nvSpPr>
        <p:spPr>
          <a:xfrm>
            <a:off x="6659563" y="86300"/>
            <a:ext cx="900000" cy="259200"/>
          </a:xfrm>
          <a:prstGeom prst="flowChartTermina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In Design</a:t>
            </a:r>
            <a:endParaRPr lang="zh-CN" altLang="en-US" sz="1100" dirty="0">
              <a:solidFill>
                <a:schemeClr val="tx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AF8829BA-FB25-0395-021B-A5DB8BBA5B78}"/>
              </a:ext>
            </a:extLst>
          </p:cNvPr>
          <p:cNvSpPr/>
          <p:nvPr/>
        </p:nvSpPr>
        <p:spPr>
          <a:xfrm>
            <a:off x="6412894" y="941811"/>
            <a:ext cx="707300" cy="295239"/>
          </a:xfrm>
          <a:prstGeom prst="roundRect">
            <a:avLst/>
          </a:prstGeom>
          <a:solidFill>
            <a:srgbClr val="1D50A1"/>
          </a:solidFill>
          <a:ln w="28575" cmpd="dbl">
            <a:noFill/>
            <a:prstDash val="sysDash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1" forceAA="0" compatLnSpc="1">
            <a:noAutofit/>
          </a:bodyPr>
          <a:lstStyle/>
          <a:p>
            <a:pPr>
              <a:lnSpc>
                <a:spcPts val="1200"/>
              </a:lnSpc>
            </a:pPr>
            <a:r>
              <a:rPr lang="en-US" altLang="zh-CN" sz="1100" b="1" dirty="0">
                <a:solidFill>
                  <a:schemeClr val="bg1"/>
                </a:solidFill>
                <a:ea typeface="思源黑体 CN Normal" panose="020B0400000000000000" pitchFamily="34" charset="-122"/>
                <a:sym typeface="+mn-ea"/>
              </a:rPr>
              <a:t>MP</a:t>
            </a:r>
            <a:endParaRPr lang="zh-CN" altLang="en-US" sz="1100" b="1" dirty="0">
              <a:solidFill>
                <a:schemeClr val="bg1"/>
              </a:solidFill>
              <a:ea typeface="思源黑体 CN Normal" panose="020B0400000000000000" pitchFamily="34" charset="-122"/>
              <a:sym typeface="+mn-ea"/>
            </a:endParaRPr>
          </a:p>
        </p:txBody>
      </p:sp>
      <p:sp>
        <p:nvSpPr>
          <p:cNvPr id="47" name="矩形: 圆角 46">
            <a:extLst>
              <a:ext uri="{FF2B5EF4-FFF2-40B4-BE49-F238E27FC236}">
                <a16:creationId xmlns:a16="http://schemas.microsoft.com/office/drawing/2014/main" id="{BA3C83F3-5BE8-4C66-B54C-07DC1EC30869}"/>
              </a:ext>
            </a:extLst>
          </p:cNvPr>
          <p:cNvSpPr/>
          <p:nvPr/>
        </p:nvSpPr>
        <p:spPr>
          <a:xfrm>
            <a:off x="7205913" y="941810"/>
            <a:ext cx="707300" cy="295239"/>
          </a:xfrm>
          <a:prstGeom prst="roundRect">
            <a:avLst/>
          </a:prstGeom>
          <a:solidFill>
            <a:srgbClr val="E37305"/>
          </a:solidFill>
          <a:ln w="28575" cmpd="dbl">
            <a:noFill/>
            <a:prstDash val="sysDash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1" forceAA="0" compatLnSpc="1">
            <a:noAutofit/>
          </a:bodyPr>
          <a:lstStyle/>
          <a:p>
            <a:pPr marL="0" indent="0" algn="l" eaLnBrk="1" hangingPunct="1">
              <a:spcBef>
                <a:spcPct val="0"/>
              </a:spcBef>
              <a:buFontTx/>
              <a:buNone/>
            </a:pPr>
            <a:r>
              <a:rPr lang="en-US" altLang="zh-CN" sz="1100" b="1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Sample</a:t>
            </a:r>
            <a:endParaRPr lang="zh-CN" altLang="en-US" sz="11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48" name="矩形: 圆角 47">
            <a:extLst>
              <a:ext uri="{FF2B5EF4-FFF2-40B4-BE49-F238E27FC236}">
                <a16:creationId xmlns:a16="http://schemas.microsoft.com/office/drawing/2014/main" id="{806379A9-4F27-28D7-3882-E16173D76F82}"/>
              </a:ext>
            </a:extLst>
          </p:cNvPr>
          <p:cNvSpPr/>
          <p:nvPr/>
        </p:nvSpPr>
        <p:spPr>
          <a:xfrm>
            <a:off x="7998933" y="941811"/>
            <a:ext cx="707300" cy="295239"/>
          </a:xfrm>
          <a:prstGeom prst="roundRect">
            <a:avLst/>
          </a:prstGeom>
          <a:solidFill>
            <a:srgbClr val="028458"/>
          </a:solidFill>
          <a:ln w="28575" cmpd="dbl">
            <a:noFill/>
            <a:prstDash val="sysDash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1" forceAA="0" compatLnSpc="1">
            <a:noAutofit/>
          </a:bodyPr>
          <a:lstStyle/>
          <a:p>
            <a:pPr marL="0" indent="0" algn="l" eaLnBrk="1" hangingPunct="1">
              <a:spcBef>
                <a:spcPct val="0"/>
              </a:spcBef>
              <a:buFontTx/>
              <a:buNone/>
            </a:pPr>
            <a:r>
              <a:rPr lang="en-US" altLang="zh-CN" sz="1100" b="1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In Design</a:t>
            </a:r>
            <a:endParaRPr lang="zh-CN" altLang="en-US" sz="11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49955440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EC82930-7C19-68D5-4CF3-7E67B196F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标题 1">
            <a:extLst>
              <a:ext uri="{FF2B5EF4-FFF2-40B4-BE49-F238E27FC236}">
                <a16:creationId xmlns:a16="http://schemas.microsoft.com/office/drawing/2014/main" id="{D2A5522D-2999-5927-901B-7E8BE1B0DB9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6659563" cy="431800"/>
          </a:xfrm>
        </p:spPr>
        <p:txBody>
          <a:bodyPr vert="horz" wrap="square" lIns="91440" tIns="45720" rIns="91440" bIns="45720" anchor="ctr" anchorCtr="0"/>
          <a:lstStyle/>
          <a:p>
            <a:pPr algn="l" defTabSz="914400" eaLnBrk="1" fontAlgn="auto" hangingPunct="1">
              <a:buClrTx/>
              <a:buSzTx/>
              <a:buFontTx/>
              <a:buNone/>
            </a:pPr>
            <a:r>
              <a:rPr lang="zh-CN" altLang="en-US" sz="2400" b="1" dirty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  <a:sym typeface="+mn-lt"/>
              </a:rPr>
              <a:t>空调电机控制、风门位置检测</a:t>
            </a:r>
            <a:endParaRPr lang="zh-CN" altLang="en-US" sz="2400" b="1" dirty="0">
              <a:solidFill>
                <a:srgbClr val="C00000"/>
              </a:solidFill>
              <a:latin typeface="楷体" panose="02010609060101010101" pitchFamily="49" charset="-122"/>
              <a:ea typeface="思源黑体 CN Bold" panose="020B0800000000000000" pitchFamily="34" charset="-122"/>
              <a:cs typeface="+mn-cs"/>
              <a:sym typeface="+mn-lt"/>
            </a:endParaRP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45A750CF-5C40-4C88-6D65-05BF28E68B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72547"/>
              </p:ext>
            </p:extLst>
          </p:nvPr>
        </p:nvGraphicFramePr>
        <p:xfrm>
          <a:off x="6300191" y="2484613"/>
          <a:ext cx="2016224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112">
                  <a:extLst>
                    <a:ext uri="{9D8B030D-6E8A-4147-A177-3AD203B41FA5}">
                      <a16:colId xmlns:a16="http://schemas.microsoft.com/office/drawing/2014/main" val="3988360949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19240277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zh-CN" altLang="en-US" sz="1200" dirty="0"/>
                        <a:t>产品类型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200" dirty="0"/>
                        <a:t>产品料号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7745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dirty="0"/>
                        <a:t>磁开关传感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rgbClr val="FFFFFF"/>
                          </a:solidFill>
                        </a:rPr>
                        <a:t>CC610x</a:t>
                      </a:r>
                      <a:endParaRPr lang="zh-CN" alt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84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86521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dirty="0"/>
                        <a:t>温度传感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rgbClr val="FFFFFF"/>
                          </a:solidFill>
                        </a:rPr>
                        <a:t>CC63xx</a:t>
                      </a:r>
                      <a:endParaRPr lang="zh-CN" alt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284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80589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dirty="0"/>
                        <a:t>马达驱动</a:t>
                      </a:r>
                    </a:p>
                  </a:txBody>
                  <a:tcPr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rgbClr val="FFFFFF"/>
                          </a:solidFill>
                        </a:rPr>
                        <a:t>CC55xxx</a:t>
                      </a:r>
                      <a:endParaRPr lang="zh-CN" alt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solidFill>
                      <a:srgbClr val="0284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41359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dirty="0"/>
                        <a:t>高边驱动</a:t>
                      </a:r>
                    </a:p>
                  </a:txBody>
                  <a:tcPr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rgbClr val="FFFFFF"/>
                          </a:solidFill>
                        </a:rPr>
                        <a:t>CCS2010x</a:t>
                      </a:r>
                      <a:endParaRPr lang="zh-CN" alt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solidFill>
                      <a:srgbClr val="0284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308176"/>
                  </a:ext>
                </a:extLst>
              </a:tr>
            </a:tbl>
          </a:graphicData>
        </a:graphic>
      </p:graphicFrame>
      <p:sp>
        <p:nvSpPr>
          <p:cNvPr id="3" name="流程图: 终止 2">
            <a:extLst>
              <a:ext uri="{FF2B5EF4-FFF2-40B4-BE49-F238E27FC236}">
                <a16:creationId xmlns:a16="http://schemas.microsoft.com/office/drawing/2014/main" id="{6660B16E-8EFE-AEFA-F029-FC23949E9651}"/>
              </a:ext>
            </a:extLst>
          </p:cNvPr>
          <p:cNvSpPr/>
          <p:nvPr/>
        </p:nvSpPr>
        <p:spPr>
          <a:xfrm>
            <a:off x="6659563" y="86300"/>
            <a:ext cx="900000" cy="259200"/>
          </a:xfrm>
          <a:prstGeom prst="flowChartTermina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In Design</a:t>
            </a:r>
            <a:endParaRPr lang="zh-CN" altLang="en-US" sz="1100" dirty="0">
              <a:solidFill>
                <a:schemeClr val="tx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6E366448-E8F6-8B5B-EC5B-3133F2DFF86F}"/>
              </a:ext>
            </a:extLst>
          </p:cNvPr>
          <p:cNvGrpSpPr/>
          <p:nvPr/>
        </p:nvGrpSpPr>
        <p:grpSpPr>
          <a:xfrm>
            <a:off x="827585" y="1275606"/>
            <a:ext cx="4303068" cy="3079647"/>
            <a:chOff x="827585" y="1275606"/>
            <a:chExt cx="4303068" cy="3079647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D7338CD2-6C95-841E-2FE0-A47D0276E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7585" y="1275606"/>
              <a:ext cx="4303068" cy="3079647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9C36CD1-1C9E-E819-5907-5A9C46AE2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19064" y="4171094"/>
              <a:ext cx="304816" cy="184159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79342D75-A3E4-D05C-DB92-E3E40A323BE9}"/>
              </a:ext>
            </a:extLst>
          </p:cNvPr>
          <p:cNvSpPr/>
          <p:nvPr/>
        </p:nvSpPr>
        <p:spPr>
          <a:xfrm>
            <a:off x="6157882" y="1858212"/>
            <a:ext cx="707300" cy="295239"/>
          </a:xfrm>
          <a:prstGeom prst="roundRect">
            <a:avLst/>
          </a:prstGeom>
          <a:solidFill>
            <a:srgbClr val="1D50A1"/>
          </a:solidFill>
          <a:ln w="28575" cmpd="dbl">
            <a:noFill/>
            <a:prstDash val="sysDash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1" forceAA="0" compatLnSpc="1">
            <a:noAutofit/>
          </a:bodyPr>
          <a:lstStyle/>
          <a:p>
            <a:pPr>
              <a:lnSpc>
                <a:spcPts val="1200"/>
              </a:lnSpc>
            </a:pPr>
            <a:r>
              <a:rPr lang="en-US" altLang="zh-CN" sz="1100" b="1" dirty="0">
                <a:solidFill>
                  <a:schemeClr val="bg1"/>
                </a:solidFill>
                <a:ea typeface="思源黑体 CN Normal" panose="020B0400000000000000" pitchFamily="34" charset="-122"/>
                <a:sym typeface="+mn-ea"/>
              </a:rPr>
              <a:t>MP</a:t>
            </a:r>
            <a:endParaRPr lang="zh-CN" altLang="en-US" sz="1100" b="1" dirty="0">
              <a:solidFill>
                <a:schemeClr val="bg1"/>
              </a:solidFill>
              <a:ea typeface="思源黑体 CN Normal" panose="020B0400000000000000" pitchFamily="34" charset="-122"/>
              <a:sym typeface="+mn-ea"/>
            </a:endParaRP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39EF9B0C-BBD6-59A1-ADCA-861AC6CC7206}"/>
              </a:ext>
            </a:extLst>
          </p:cNvPr>
          <p:cNvSpPr/>
          <p:nvPr/>
        </p:nvSpPr>
        <p:spPr>
          <a:xfrm>
            <a:off x="6950901" y="1858211"/>
            <a:ext cx="707300" cy="295239"/>
          </a:xfrm>
          <a:prstGeom prst="roundRect">
            <a:avLst/>
          </a:prstGeom>
          <a:solidFill>
            <a:srgbClr val="E37305"/>
          </a:solidFill>
          <a:ln w="28575" cmpd="dbl">
            <a:noFill/>
            <a:prstDash val="sysDash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1" forceAA="0" compatLnSpc="1">
            <a:noAutofit/>
          </a:bodyPr>
          <a:lstStyle/>
          <a:p>
            <a:pPr marL="0" indent="0" algn="l" eaLnBrk="1" hangingPunct="1">
              <a:spcBef>
                <a:spcPct val="0"/>
              </a:spcBef>
              <a:buFontTx/>
              <a:buNone/>
            </a:pPr>
            <a:r>
              <a:rPr lang="en-US" altLang="zh-CN" sz="1100" b="1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Sample</a:t>
            </a:r>
            <a:endParaRPr lang="zh-CN" altLang="en-US" sz="11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F33B5311-2A21-FB57-EAB1-41A4314DBFBA}"/>
              </a:ext>
            </a:extLst>
          </p:cNvPr>
          <p:cNvSpPr/>
          <p:nvPr/>
        </p:nvSpPr>
        <p:spPr>
          <a:xfrm>
            <a:off x="7743921" y="1858212"/>
            <a:ext cx="707300" cy="295239"/>
          </a:xfrm>
          <a:prstGeom prst="roundRect">
            <a:avLst/>
          </a:prstGeom>
          <a:solidFill>
            <a:srgbClr val="028458"/>
          </a:solidFill>
          <a:ln w="28575" cmpd="dbl">
            <a:noFill/>
            <a:prstDash val="sysDash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1" forceAA="0" compatLnSpc="1">
            <a:noAutofit/>
          </a:bodyPr>
          <a:lstStyle/>
          <a:p>
            <a:pPr marL="0" indent="0" algn="l" eaLnBrk="1" hangingPunct="1">
              <a:spcBef>
                <a:spcPct val="0"/>
              </a:spcBef>
              <a:buFontTx/>
              <a:buNone/>
            </a:pPr>
            <a:r>
              <a:rPr lang="en-US" altLang="zh-CN" sz="1100" b="1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In Design</a:t>
            </a:r>
            <a:endParaRPr lang="zh-CN" altLang="en-US" sz="11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83344878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0" y="10881"/>
            <a:ext cx="9140307" cy="5143500"/>
          </a:xfrm>
          <a:prstGeom prst="rect">
            <a:avLst/>
          </a:prstGeom>
          <a:ln>
            <a:solidFill>
              <a:srgbClr val="E9F0F3"/>
            </a:solidFill>
          </a:ln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76539" cy="5142857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2A227259-B933-4722-D031-C126B4BCAAE7}"/>
              </a:ext>
            </a:extLst>
          </p:cNvPr>
          <p:cNvSpPr txBox="1"/>
          <p:nvPr/>
        </p:nvSpPr>
        <p:spPr>
          <a:xfrm>
            <a:off x="5559932" y="2290582"/>
            <a:ext cx="3179621" cy="561692"/>
          </a:xfrm>
          <a:prstGeom prst="rect">
            <a:avLst/>
          </a:prstGeom>
          <a:noFill/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spAutoFit/>
          </a:bodyPr>
          <a:lstStyle>
            <a:defPPr>
              <a:defRPr lang="zh-CN"/>
            </a:defPPr>
            <a:lvl1pPr algn="ctr" defTabSz="914400">
              <a:defRPr sz="1400"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zh-CN" altLang="en-US" sz="3200" dirty="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芯进产品线</a:t>
            </a:r>
          </a:p>
        </p:txBody>
      </p:sp>
    </p:spTree>
    <p:extLst>
      <p:ext uri="{BB962C8B-B14F-4D97-AF65-F5344CB8AC3E}">
        <p14:creationId xmlns:p14="http://schemas.microsoft.com/office/powerpoint/2010/main" val="4494724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82" name="标题 1">
            <a:extLst>
              <a:ext uri="{FF2B5EF4-FFF2-40B4-BE49-F238E27FC236}">
                <a16:creationId xmlns:a16="http://schemas.microsoft.com/office/drawing/2014/main" id="{D6B8AA67-AFAA-4F59-B38A-D6CFF7F6A7F2}"/>
              </a:ext>
            </a:extLst>
          </p:cNvPr>
          <p:cNvSpPr txBox="1"/>
          <p:nvPr/>
        </p:nvSpPr>
        <p:spPr>
          <a:xfrm>
            <a:off x="-1" y="0"/>
            <a:ext cx="8533765" cy="431800"/>
          </a:xfrm>
          <a:prstGeom prst="rect">
            <a:avLst/>
          </a:prstGeom>
        </p:spPr>
        <p:txBody>
          <a:bodyPr vert="horz" wrap="square" lIns="91440" tIns="45720" rIns="91440" bIns="45720" anchor="ctr" anchorCtr="0"/>
          <a:lstStyle>
            <a:lvl1pPr lvl="0" algn="ctr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lvl="1" algn="ctr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lvl="2" algn="ctr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lvl="3" algn="ctr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lvl="4" algn="ctr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457200" lvl="5" algn="ctr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914400" lvl="6" algn="ctr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1371600" lvl="7" algn="ctr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1828800" lvl="8" algn="ctr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algn="l"/>
            <a:r>
              <a:rPr lang="zh-CN" altLang="en-US" sz="2300" dirty="0">
                <a:solidFill>
                  <a:schemeClr val="accent1"/>
                </a:solidFill>
                <a:latin typeface="+mj-ea"/>
                <a:ea typeface="+mj-ea"/>
                <a:sym typeface="思源黑体 CN Light" panose="020B0300000000000000" pitchFamily="34" charset="-122"/>
              </a:rPr>
              <a:t>  芯进电子</a:t>
            </a:r>
            <a:r>
              <a:rPr lang="en-US" altLang="zh-CN" sz="2300" dirty="0">
                <a:solidFill>
                  <a:schemeClr val="accent1"/>
                </a:solidFill>
                <a:latin typeface="+mj-ea"/>
                <a:ea typeface="+mj-ea"/>
                <a:sym typeface="思源黑体 CN Light" panose="020B0300000000000000" pitchFamily="34" charset="-122"/>
              </a:rPr>
              <a:t>-</a:t>
            </a:r>
            <a:r>
              <a:rPr lang="zh-CN" altLang="en-US" sz="2300" dirty="0">
                <a:solidFill>
                  <a:schemeClr val="accent1"/>
                </a:solidFill>
                <a:latin typeface="+mj-ea"/>
                <a:ea typeface="+mj-ea"/>
                <a:sym typeface="思源黑体 CN Light" panose="020B0300000000000000" pitchFamily="34" charset="-122"/>
              </a:rPr>
              <a:t>产品战略</a:t>
            </a:r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A5D9AF70-AC65-3053-7906-0ED852EDFA48}"/>
              </a:ext>
            </a:extLst>
          </p:cNvPr>
          <p:cNvSpPr/>
          <p:nvPr/>
        </p:nvSpPr>
        <p:spPr>
          <a:xfrm>
            <a:off x="4716016" y="2964964"/>
            <a:ext cx="4022098" cy="1864531"/>
          </a:xfrm>
          <a:prstGeom prst="roundRect">
            <a:avLst>
              <a:gd name="adj" fmla="val 5888"/>
            </a:avLst>
          </a:prstGeom>
          <a:solidFill>
            <a:schemeClr val="bg1"/>
          </a:solidFill>
          <a:ln w="12700">
            <a:solidFill>
              <a:schemeClr val="accent1"/>
            </a:solidFill>
            <a:prstDash val="solid"/>
          </a:ln>
        </p:spPr>
        <p:txBody>
          <a:bodyPr anchor="ctr"/>
          <a:lstStyle/>
          <a:p>
            <a:pPr algn="ctr"/>
            <a:r>
              <a:rPr lang="en-US" altLang="zh-CN">
                <a:solidFill>
                  <a:schemeClr val="lt1"/>
                </a:solidFill>
                <a:latin typeface="+mn-ea"/>
                <a:sym typeface="思源黑体 CN Light" panose="020B0300000000000000" pitchFamily="34" charset="-122"/>
              </a:rPr>
              <a:t>v</a:t>
            </a:r>
            <a:endParaRPr lang="zh-CN" altLang="en-US">
              <a:solidFill>
                <a:schemeClr val="lt1"/>
              </a:solidFill>
              <a:latin typeface="+mn-ea"/>
              <a:sym typeface="思源黑体 CN Light" panose="020B0300000000000000" pitchFamily="34" charset="-122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97A551DE-808F-FF34-ACAF-F29EFF7679AD}"/>
              </a:ext>
            </a:extLst>
          </p:cNvPr>
          <p:cNvSpPr/>
          <p:nvPr/>
        </p:nvSpPr>
        <p:spPr>
          <a:xfrm>
            <a:off x="323528" y="2964964"/>
            <a:ext cx="4021200" cy="1864531"/>
          </a:xfrm>
          <a:prstGeom prst="roundRect">
            <a:avLst>
              <a:gd name="adj" fmla="val 5888"/>
            </a:avLst>
          </a:prstGeom>
          <a:solidFill>
            <a:schemeClr val="bg1"/>
          </a:solidFill>
          <a:ln w="12700">
            <a:solidFill>
              <a:schemeClr val="accent1"/>
            </a:solidFill>
            <a:prstDash val="solid"/>
          </a:ln>
        </p:spPr>
        <p:txBody>
          <a:bodyPr anchor="ctr"/>
          <a:lstStyle/>
          <a:p>
            <a:pPr algn="ctr"/>
            <a:r>
              <a:rPr lang="en-US" altLang="zh-CN">
                <a:solidFill>
                  <a:schemeClr val="lt1"/>
                </a:solidFill>
                <a:latin typeface="+mn-ea"/>
                <a:sym typeface="思源黑体 CN Light" panose="020B0300000000000000" pitchFamily="34" charset="-122"/>
              </a:rPr>
              <a:t>v</a:t>
            </a:r>
            <a:endParaRPr lang="zh-CN" altLang="en-US">
              <a:solidFill>
                <a:schemeClr val="lt1"/>
              </a:solidFill>
              <a:latin typeface="+mn-ea"/>
              <a:sym typeface="思源黑体 CN Light" panose="020B0300000000000000" pitchFamily="34" charset="-122"/>
            </a:endParaRP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8450DD8E-FBB8-73F0-2080-C88F99648A6D}"/>
              </a:ext>
            </a:extLst>
          </p:cNvPr>
          <p:cNvSpPr/>
          <p:nvPr/>
        </p:nvSpPr>
        <p:spPr>
          <a:xfrm>
            <a:off x="4716016" y="879487"/>
            <a:ext cx="4022098" cy="1864531"/>
          </a:xfrm>
          <a:prstGeom prst="roundRect">
            <a:avLst>
              <a:gd name="adj" fmla="val 5888"/>
            </a:avLst>
          </a:prstGeom>
          <a:solidFill>
            <a:schemeClr val="bg1"/>
          </a:solidFill>
          <a:ln w="12700">
            <a:solidFill>
              <a:schemeClr val="accent1"/>
            </a:solidFill>
            <a:prstDash val="solid"/>
          </a:ln>
        </p:spPr>
        <p:txBody>
          <a:bodyPr anchor="ctr"/>
          <a:lstStyle/>
          <a:p>
            <a:pPr algn="ctr"/>
            <a:r>
              <a:rPr lang="en-US" altLang="zh-CN">
                <a:solidFill>
                  <a:schemeClr val="lt1"/>
                </a:solidFill>
                <a:latin typeface="+mn-ea"/>
                <a:sym typeface="思源黑体 CN Light" panose="020B0300000000000000" pitchFamily="34" charset="-122"/>
              </a:rPr>
              <a:t>v</a:t>
            </a:r>
            <a:endParaRPr lang="zh-CN" altLang="en-US">
              <a:solidFill>
                <a:schemeClr val="lt1"/>
              </a:solidFill>
              <a:latin typeface="+mn-ea"/>
              <a:sym typeface="思源黑体 CN Light" panose="020B0300000000000000" pitchFamily="34" charset="-122"/>
            </a:endParaRP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E01803F5-9062-F733-2369-635001D9F9CC}"/>
              </a:ext>
            </a:extLst>
          </p:cNvPr>
          <p:cNvSpPr/>
          <p:nvPr/>
        </p:nvSpPr>
        <p:spPr>
          <a:xfrm>
            <a:off x="323528" y="879487"/>
            <a:ext cx="4021200" cy="1864531"/>
          </a:xfrm>
          <a:prstGeom prst="roundRect">
            <a:avLst>
              <a:gd name="adj" fmla="val 5888"/>
            </a:avLst>
          </a:prstGeom>
          <a:solidFill>
            <a:schemeClr val="bg1"/>
          </a:solidFill>
          <a:ln w="12700">
            <a:solidFill>
              <a:schemeClr val="accent1"/>
            </a:solidFill>
            <a:prstDash val="solid"/>
          </a:ln>
        </p:spPr>
        <p:txBody>
          <a:bodyPr anchor="ctr"/>
          <a:lstStyle/>
          <a:p>
            <a:pPr algn="ctr"/>
            <a:r>
              <a:rPr lang="en-US" altLang="zh-CN">
                <a:solidFill>
                  <a:schemeClr val="lt1"/>
                </a:solidFill>
                <a:latin typeface="+mn-ea"/>
                <a:sym typeface="思源黑体 CN Light" panose="020B0300000000000000" pitchFamily="34" charset="-122"/>
              </a:rPr>
              <a:t>v</a:t>
            </a:r>
            <a:endParaRPr lang="zh-CN" altLang="en-US">
              <a:solidFill>
                <a:schemeClr val="lt1"/>
              </a:solidFill>
              <a:latin typeface="+mn-ea"/>
              <a:sym typeface="思源黑体 CN Light" panose="020B0300000000000000" pitchFamily="34" charset="-122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A1496BDD-915F-CEDC-E60C-2064998A5831}"/>
              </a:ext>
            </a:extLst>
          </p:cNvPr>
          <p:cNvSpPr txBox="1"/>
          <p:nvPr/>
        </p:nvSpPr>
        <p:spPr>
          <a:xfrm>
            <a:off x="368438" y="1238947"/>
            <a:ext cx="3024187" cy="145886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 algn="l">
              <a:lnSpc>
                <a:spcPct val="120000"/>
              </a:lnSpc>
              <a:buClrTx/>
              <a:buSzTx/>
              <a:buFont typeface="Wingdings" panose="05000000000000000000" pitchFamily="2" charset="2"/>
              <a:buChar char="u"/>
            </a:pPr>
            <a:r>
              <a:rPr lang="zh-CN" altLang="en-US" sz="1400" b="1" noProof="0" dirty="0">
                <a:solidFill>
                  <a:schemeClr val="tx1"/>
                </a:solidFill>
                <a:latin typeface="+mn-ea"/>
                <a:cs typeface="Arial" panose="020B0604020202020204" pitchFamily="34" charset="0"/>
                <a:sym typeface="+mn-ea"/>
              </a:rPr>
              <a:t>磁传感器</a:t>
            </a:r>
            <a:endParaRPr sz="1400" b="1" noProof="0" dirty="0">
              <a:solidFill>
                <a:schemeClr val="tx1"/>
              </a:solidFill>
              <a:latin typeface="+mn-ea"/>
              <a:cs typeface="Arial" panose="020B0604020202020204" pitchFamily="34" charset="0"/>
            </a:endParaRPr>
          </a:p>
          <a:p>
            <a:pPr marL="360045" lvl="1" indent="-87630" algn="l">
              <a:lnSpc>
                <a:spcPct val="12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+mn-ea"/>
                <a:sym typeface="+mn-ea"/>
              </a:rPr>
              <a:t>速度与位置传感器</a:t>
            </a:r>
            <a:endParaRPr lang="en-US" altLang="zh-CN" sz="1200" dirty="0">
              <a:latin typeface="+mn-ea"/>
            </a:endParaRPr>
          </a:p>
          <a:p>
            <a:pPr marL="360045" lvl="1" indent="-87630" algn="l">
              <a:lnSpc>
                <a:spcPct val="12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+mn-ea"/>
                <a:sym typeface="+mn-ea"/>
              </a:rPr>
              <a:t>线性霍尔与电流传感器</a:t>
            </a:r>
            <a:endParaRPr lang="en-US" altLang="zh-CN" sz="1200" dirty="0">
              <a:latin typeface="+mn-ea"/>
            </a:endParaRPr>
          </a:p>
          <a:p>
            <a:pPr marL="360045" lvl="1" indent="-87630" algn="l">
              <a:lnSpc>
                <a:spcPct val="12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+mn-ea"/>
                <a:sym typeface="+mn-ea"/>
              </a:rPr>
              <a:t>角度传感器与高速编码器</a:t>
            </a:r>
            <a:endParaRPr lang="en-US" altLang="zh-CN" sz="1200" dirty="0">
              <a:latin typeface="+mn-ea"/>
            </a:endParaRPr>
          </a:p>
          <a:p>
            <a:pPr marL="285750" indent="-285750" algn="l">
              <a:lnSpc>
                <a:spcPct val="120000"/>
              </a:lnSpc>
              <a:buClrTx/>
              <a:buSzTx/>
              <a:buFont typeface="Wingdings" panose="05000000000000000000" pitchFamily="2" charset="2"/>
              <a:buChar char="u"/>
            </a:pPr>
            <a:r>
              <a:rPr lang="zh-CN" altLang="en-US" sz="1400" b="1" noProof="0" dirty="0">
                <a:latin typeface="+mn-ea"/>
                <a:cs typeface="Arial" panose="020B0604020202020204" pitchFamily="34" charset="0"/>
              </a:rPr>
              <a:t>温度传感器</a:t>
            </a:r>
            <a:endParaRPr sz="1400" b="1" noProof="0" dirty="0">
              <a:latin typeface="+mn-ea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</a:pPr>
            <a:endParaRPr lang="zh-CN" altLang="en-US" sz="1200" dirty="0">
              <a:latin typeface="+mn-ea"/>
              <a:sym typeface="思源黑体 CN Light" panose="020B0300000000000000" pitchFamily="34" charset="-122"/>
            </a:endParaRPr>
          </a:p>
        </p:txBody>
      </p:sp>
      <p:sp>
        <p:nvSpPr>
          <p:cNvPr id="7" name="文本框 16">
            <a:extLst>
              <a:ext uri="{FF2B5EF4-FFF2-40B4-BE49-F238E27FC236}">
                <a16:creationId xmlns:a16="http://schemas.microsoft.com/office/drawing/2014/main" id="{812EE8CE-4CDD-6411-3D66-3E97E5B8B0D8}"/>
              </a:ext>
            </a:extLst>
          </p:cNvPr>
          <p:cNvSpPr txBox="1"/>
          <p:nvPr/>
        </p:nvSpPr>
        <p:spPr>
          <a:xfrm>
            <a:off x="4744085" y="1238885"/>
            <a:ext cx="3501390" cy="148098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265430" lvl="0">
              <a:lnSpc>
                <a:spcPct val="120000"/>
              </a:lnSpc>
              <a:buFont typeface="Wingdings" panose="05000000000000000000" pitchFamily="2" charset="2"/>
              <a:buChar char="u"/>
              <a:defRPr sz="1400"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  <a:lvl2pPr marL="628650" lvl="1">
              <a:lnSpc>
                <a:spcPct val="120000"/>
              </a:lnSpc>
              <a:buFont typeface="Wingdings" panose="05000000000000000000" pitchFamily="2" charset="2"/>
              <a:buChar char="l"/>
              <a:defRPr sz="1200"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2pPr>
          </a:lstStyle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b="1" dirty="0">
                <a:latin typeface="+mn-ea"/>
                <a:ea typeface="+mn-ea"/>
                <a:cs typeface="Arial" panose="020B0604020202020204" pitchFamily="34" charset="0"/>
                <a:sym typeface="+mn-ea"/>
              </a:rPr>
              <a:t>隔离电源芯片</a:t>
            </a:r>
            <a:endParaRPr lang="zh-CN" altLang="en-US" sz="1400" dirty="0">
              <a:latin typeface="+mn-ea"/>
              <a:ea typeface="+mn-ea"/>
              <a:cs typeface="Arial" panose="020B0604020202020204" pitchFamily="34" charset="0"/>
            </a:endParaRPr>
          </a:p>
          <a:p>
            <a:pPr marL="360045" lvl="1" indent="-87630" algn="l"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+mn-ea"/>
                <a:ea typeface="+mn-ea"/>
                <a:sym typeface="+mn-ea"/>
              </a:rPr>
              <a:t>5V </a:t>
            </a:r>
            <a:r>
              <a:rPr lang="zh-CN" altLang="en-US" sz="1200" dirty="0">
                <a:latin typeface="+mn-ea"/>
                <a:ea typeface="+mn-ea"/>
                <a:sym typeface="+mn-ea"/>
              </a:rPr>
              <a:t>隔离电源芯片</a:t>
            </a:r>
            <a:endParaRPr lang="en-US" altLang="zh-CN" sz="1200" dirty="0">
              <a:latin typeface="+mn-ea"/>
              <a:ea typeface="+mn-ea"/>
            </a:endParaRPr>
          </a:p>
          <a:p>
            <a:pPr marL="360045" lvl="1" indent="-87630" algn="l"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dirty="0">
                <a:latin typeface="+mn-ea"/>
                <a:ea typeface="+mn-ea"/>
                <a:sym typeface="+mn-ea"/>
              </a:rPr>
              <a:t>24</a:t>
            </a:r>
            <a:r>
              <a:rPr lang="en-US" altLang="zh-CN" sz="1200" dirty="0">
                <a:latin typeface="+mn-ea"/>
                <a:ea typeface="+mn-ea"/>
                <a:sym typeface="+mn-ea"/>
              </a:rPr>
              <a:t>V </a:t>
            </a:r>
            <a:r>
              <a:rPr lang="zh-CN" altLang="en-US" sz="1200" dirty="0">
                <a:latin typeface="+mn-ea"/>
                <a:ea typeface="+mn-ea"/>
                <a:sym typeface="+mn-ea"/>
              </a:rPr>
              <a:t>隔离电源芯片</a:t>
            </a:r>
            <a:endParaRPr lang="en-US" altLang="zh-CN" sz="1200" dirty="0">
              <a:latin typeface="+mn-ea"/>
              <a:ea typeface="+mn-ea"/>
            </a:endParaRPr>
          </a:p>
          <a:p>
            <a:pPr marL="0" lvl="1" indent="-285750" algn="l">
              <a:buClrTx/>
              <a:buSzTx/>
              <a:buFont typeface="Wingdings" panose="05000000000000000000" pitchFamily="2" charset="2"/>
              <a:buChar char="u"/>
            </a:pPr>
            <a:r>
              <a:rPr lang="zh-CN" altLang="en-US" sz="1400" b="1" dirty="0">
                <a:latin typeface="+mn-ea"/>
                <a:ea typeface="+mn-ea"/>
                <a:cs typeface="Arial" panose="020B0604020202020204" pitchFamily="34" charset="0"/>
                <a:sym typeface="+mn-ea"/>
              </a:rPr>
              <a:t>车规级</a:t>
            </a:r>
            <a:r>
              <a:rPr sz="1400" b="1" noProof="0" dirty="0">
                <a:latin typeface="+mn-ea"/>
                <a:ea typeface="+mn-ea"/>
                <a:cs typeface="Arial" panose="020B0604020202020204" pitchFamily="34" charset="0"/>
                <a:sym typeface="+mn-ea"/>
              </a:rPr>
              <a:t>DC/DC</a:t>
            </a:r>
            <a:r>
              <a:rPr lang="zh-CN" altLang="en-US" sz="1400" b="1" dirty="0">
                <a:latin typeface="+mn-ea"/>
                <a:ea typeface="+mn-ea"/>
                <a:cs typeface="Arial" panose="020B0604020202020204" pitchFamily="34" charset="0"/>
                <a:sym typeface="+mn-ea"/>
              </a:rPr>
              <a:t>芯片</a:t>
            </a:r>
            <a:endParaRPr sz="1400" b="1" noProof="0" dirty="0">
              <a:latin typeface="+mn-ea"/>
              <a:ea typeface="+mn-ea"/>
              <a:cs typeface="Arial" panose="020B0604020202020204" pitchFamily="34" charset="0"/>
            </a:endParaRPr>
          </a:p>
          <a:p>
            <a:pPr marL="360045" lvl="1" indent="-8763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+mn-ea"/>
                <a:ea typeface="+mn-ea"/>
                <a:sym typeface="+mn-ea"/>
              </a:rPr>
              <a:t>降压</a:t>
            </a:r>
            <a:r>
              <a:rPr lang="en-US" altLang="zh-CN" sz="1200" dirty="0">
                <a:latin typeface="+mn-ea"/>
                <a:ea typeface="+mn-ea"/>
                <a:sym typeface="+mn-ea"/>
              </a:rPr>
              <a:t>DC/DC</a:t>
            </a:r>
          </a:p>
          <a:p>
            <a:pPr marL="360045" lvl="1" indent="-87630">
              <a:buFont typeface="Arial" panose="020B0604020202020204" pitchFamily="34" charset="0"/>
              <a:buChar char="•"/>
            </a:pPr>
            <a:r>
              <a:rPr lang="zh-CN" altLang="en-US" dirty="0">
                <a:latin typeface="+mn-ea"/>
                <a:ea typeface="+mn-ea"/>
                <a:sym typeface="+mn-ea"/>
              </a:rPr>
              <a:t>升</a:t>
            </a:r>
            <a:r>
              <a:rPr lang="zh-CN" altLang="en-US" sz="1200" dirty="0">
                <a:latin typeface="+mn-ea"/>
                <a:ea typeface="+mn-ea"/>
                <a:sym typeface="+mn-ea"/>
              </a:rPr>
              <a:t>压</a:t>
            </a:r>
            <a:r>
              <a:rPr lang="en-US" altLang="zh-CN" sz="1200" dirty="0">
                <a:latin typeface="+mn-ea"/>
                <a:ea typeface="+mn-ea"/>
                <a:sym typeface="+mn-ea"/>
              </a:rPr>
              <a:t>DC/DC</a:t>
            </a:r>
          </a:p>
        </p:txBody>
      </p:sp>
      <p:sp>
        <p:nvSpPr>
          <p:cNvPr id="16" name="文本框 19">
            <a:extLst>
              <a:ext uri="{FF2B5EF4-FFF2-40B4-BE49-F238E27FC236}">
                <a16:creationId xmlns:a16="http://schemas.microsoft.com/office/drawing/2014/main" id="{A248A412-71C8-F5F1-C084-B90DBA286F32}"/>
              </a:ext>
            </a:extLst>
          </p:cNvPr>
          <p:cNvSpPr txBox="1"/>
          <p:nvPr/>
        </p:nvSpPr>
        <p:spPr>
          <a:xfrm>
            <a:off x="418977" y="3433643"/>
            <a:ext cx="2576512" cy="155722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266700" lvl="0" indent="-266700" algn="l">
              <a:lnSpc>
                <a:spcPct val="120000"/>
              </a:lnSpc>
              <a:buClrTx/>
              <a:buSzTx/>
              <a:buFont typeface="Wingdings" panose="05000000000000000000" pitchFamily="2" charset="2"/>
              <a:buChar char="u"/>
            </a:pPr>
            <a:r>
              <a:rPr lang="zh-CN" altLang="en-US" sz="1400" b="1" noProof="0" dirty="0">
                <a:latin typeface="+mn-ea"/>
                <a:cs typeface="Arial" panose="020B0604020202020204" pitchFamily="34" charset="0"/>
                <a:sym typeface="思源黑体 CN Light" panose="020B0300000000000000" pitchFamily="34" charset="-122"/>
              </a:rPr>
              <a:t>数字隔离器</a:t>
            </a:r>
            <a:endParaRPr sz="1400" b="1" noProof="0" dirty="0">
              <a:latin typeface="+mn-ea"/>
              <a:cs typeface="Arial" panose="020B0604020202020204" pitchFamily="34" charset="0"/>
              <a:sym typeface="思源黑体 CN Light" panose="020B0300000000000000" pitchFamily="34" charset="-122"/>
            </a:endParaRPr>
          </a:p>
          <a:p>
            <a:pPr marL="285750" lvl="0" indent="-285750" algn="l">
              <a:lnSpc>
                <a:spcPct val="120000"/>
              </a:lnSpc>
              <a:buClrTx/>
              <a:buSzTx/>
              <a:buFont typeface="Wingdings" panose="05000000000000000000" pitchFamily="2" charset="2"/>
              <a:buChar char="u"/>
            </a:pPr>
            <a:r>
              <a:rPr sz="1400" b="1" noProof="0" dirty="0">
                <a:latin typeface="+mn-ea"/>
                <a:cs typeface="Arial" panose="020B0604020202020204" pitchFamily="34" charset="0"/>
                <a:sym typeface="+mn-ea"/>
              </a:rPr>
              <a:t>CAN</a:t>
            </a:r>
            <a:r>
              <a:rPr lang="zh-CN" altLang="en-US" sz="1400" b="1" dirty="0">
                <a:latin typeface="+mn-ea"/>
                <a:cs typeface="Arial" panose="020B0604020202020204" pitchFamily="34" charset="0"/>
                <a:sym typeface="+mn-ea"/>
              </a:rPr>
              <a:t>收发器</a:t>
            </a:r>
            <a:r>
              <a:rPr sz="1400" b="1" noProof="0" dirty="0">
                <a:latin typeface="+mn-ea"/>
                <a:cs typeface="Arial" panose="020B0604020202020204" pitchFamily="34" charset="0"/>
                <a:sym typeface="+mn-ea"/>
              </a:rPr>
              <a:t> </a:t>
            </a:r>
          </a:p>
          <a:p>
            <a:pPr marL="285750" lvl="0" indent="-285750" algn="l">
              <a:lnSpc>
                <a:spcPct val="120000"/>
              </a:lnSpc>
              <a:buClrTx/>
              <a:buSzTx/>
              <a:buFont typeface="Wingdings" panose="05000000000000000000" pitchFamily="2" charset="2"/>
              <a:buChar char="u"/>
            </a:pPr>
            <a:r>
              <a:rPr sz="1400" b="1" noProof="0" dirty="0">
                <a:latin typeface="+mn-ea"/>
                <a:cs typeface="Arial" panose="020B0604020202020204" pitchFamily="34" charset="0"/>
                <a:sym typeface="+mn-ea"/>
              </a:rPr>
              <a:t>485</a:t>
            </a:r>
            <a:r>
              <a:rPr lang="zh-CN" altLang="en-US" sz="1400" b="1" dirty="0">
                <a:latin typeface="+mn-ea"/>
                <a:cs typeface="Arial" panose="020B0604020202020204" pitchFamily="34" charset="0"/>
                <a:sym typeface="+mn-ea"/>
              </a:rPr>
              <a:t>收发器</a:t>
            </a:r>
            <a:r>
              <a:rPr sz="1400" b="1" noProof="0" dirty="0">
                <a:latin typeface="+mn-ea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400" b="1" noProof="0" dirty="0">
                <a:latin typeface="+mn-ea"/>
                <a:cs typeface="Arial" panose="020B0604020202020204" pitchFamily="34" charset="0"/>
                <a:sym typeface="+mn-ea"/>
              </a:rPr>
              <a:t> </a:t>
            </a:r>
            <a:endParaRPr sz="1400" b="1" noProof="0" dirty="0">
              <a:latin typeface="+mn-ea"/>
              <a:cs typeface="Arial" panose="020B0604020202020204" pitchFamily="34" charset="0"/>
              <a:sym typeface="+mn-ea"/>
            </a:endParaRPr>
          </a:p>
          <a:p>
            <a:pPr marL="285750" lvl="0" indent="-285750" algn="l">
              <a:lnSpc>
                <a:spcPct val="120000"/>
              </a:lnSpc>
              <a:buClrTx/>
              <a:buSzTx/>
              <a:buFont typeface="Wingdings" panose="05000000000000000000" pitchFamily="2" charset="2"/>
              <a:buChar char="u"/>
            </a:pPr>
            <a:r>
              <a:rPr sz="1400" b="1" noProof="0" dirty="0">
                <a:latin typeface="+mn-ea"/>
                <a:cs typeface="Arial" panose="020B0604020202020204" pitchFamily="34" charset="0"/>
                <a:sym typeface="+mn-ea"/>
              </a:rPr>
              <a:t>LIN</a:t>
            </a:r>
            <a:r>
              <a:rPr lang="zh-CN" altLang="en-US" sz="1400" b="1" dirty="0">
                <a:latin typeface="+mn-ea"/>
                <a:cs typeface="Arial" panose="020B0604020202020204" pitchFamily="34" charset="0"/>
                <a:sym typeface="+mn-ea"/>
              </a:rPr>
              <a:t>收发器</a:t>
            </a:r>
            <a:r>
              <a:rPr sz="1400" b="1" noProof="0" dirty="0">
                <a:latin typeface="+mn-ea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400" b="1" noProof="0" dirty="0">
                <a:latin typeface="+mn-ea"/>
                <a:cs typeface="Arial" panose="020B0604020202020204" pitchFamily="34" charset="0"/>
                <a:sym typeface="+mn-ea"/>
              </a:rPr>
              <a:t> </a:t>
            </a:r>
            <a:endParaRPr sz="1400" b="1" noProof="0" dirty="0">
              <a:latin typeface="+mn-ea"/>
              <a:cs typeface="Arial" panose="020B0604020202020204" pitchFamily="34" charset="0"/>
              <a:sym typeface="+mn-ea"/>
            </a:endParaRPr>
          </a:p>
          <a:p>
            <a:pPr marL="285750" lvl="0" indent="-285750" algn="l">
              <a:lnSpc>
                <a:spcPct val="120000"/>
              </a:lnSpc>
              <a:buClrTx/>
              <a:buSzTx/>
              <a:buFont typeface="Wingdings" panose="05000000000000000000" pitchFamily="2" charset="2"/>
              <a:buChar char="u"/>
            </a:pPr>
            <a:r>
              <a:rPr sz="1400" b="1" noProof="0" dirty="0">
                <a:latin typeface="+mn-ea"/>
                <a:cs typeface="Arial" panose="020B0604020202020204" pitchFamily="34" charset="0"/>
                <a:sym typeface="+mn-ea"/>
              </a:rPr>
              <a:t>Ethernet</a:t>
            </a:r>
            <a:r>
              <a:rPr lang="zh-CN" altLang="en-US" sz="1400" b="1" dirty="0">
                <a:latin typeface="+mn-ea"/>
                <a:cs typeface="Arial" panose="020B0604020202020204" pitchFamily="34" charset="0"/>
                <a:sym typeface="+mn-ea"/>
              </a:rPr>
              <a:t>收发器</a:t>
            </a:r>
            <a:r>
              <a:rPr sz="1400" b="1" noProof="0" dirty="0">
                <a:latin typeface="+mn-ea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400" b="1" noProof="0" dirty="0">
                <a:latin typeface="+mn-ea"/>
                <a:cs typeface="Arial" panose="020B0604020202020204" pitchFamily="34" charset="0"/>
                <a:sym typeface="+mn-ea"/>
              </a:rPr>
              <a:t> </a:t>
            </a:r>
            <a:endParaRPr lang="zh-CN" altLang="en-US" sz="1400" dirty="0">
              <a:latin typeface="+mn-ea"/>
              <a:sym typeface="+mn-ea"/>
            </a:endParaRPr>
          </a:p>
          <a:p>
            <a:pPr marL="742950" lvl="1" indent="-285750" algn="l">
              <a:lnSpc>
                <a:spcPct val="120000"/>
              </a:lnSpc>
              <a:buClrTx/>
              <a:buSzTx/>
              <a:buFont typeface="Wingdings" panose="05000000000000000000" pitchFamily="2" charset="2"/>
              <a:buChar char="l"/>
            </a:pPr>
            <a:endParaRPr lang="zh-CN" altLang="en-US" sz="1000" dirty="0">
              <a:latin typeface="+mn-ea"/>
              <a:sym typeface="+mn-ea"/>
            </a:endParaRPr>
          </a:p>
        </p:txBody>
      </p:sp>
      <p:sp>
        <p:nvSpPr>
          <p:cNvPr id="32" name="文本框 23">
            <a:extLst>
              <a:ext uri="{FF2B5EF4-FFF2-40B4-BE49-F238E27FC236}">
                <a16:creationId xmlns:a16="http://schemas.microsoft.com/office/drawing/2014/main" id="{1FE1FB75-2597-339C-E356-631B531C42D8}"/>
              </a:ext>
            </a:extLst>
          </p:cNvPr>
          <p:cNvSpPr txBox="1"/>
          <p:nvPr/>
        </p:nvSpPr>
        <p:spPr>
          <a:xfrm>
            <a:off x="4940323" y="3322843"/>
            <a:ext cx="2576512" cy="140346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285750" indent="-285750" algn="l">
              <a:buClrTx/>
              <a:buSzTx/>
              <a:buFont typeface="Wingdings" panose="05000000000000000000" pitchFamily="2" charset="2"/>
              <a:buChar char="u"/>
            </a:pPr>
            <a:r>
              <a:rPr sz="1400" b="1" noProof="0" dirty="0">
                <a:latin typeface="+mn-ea"/>
                <a:cs typeface="Arial" panose="020B0604020202020204" pitchFamily="34" charset="0"/>
                <a:sym typeface="+mn-ea"/>
              </a:rPr>
              <a:t>Power Transistor </a:t>
            </a:r>
            <a:r>
              <a:rPr lang="zh-CN" altLang="en-US" sz="1400" b="1" noProof="0" dirty="0">
                <a:latin typeface="+mn-ea"/>
                <a:cs typeface="Arial" panose="020B0604020202020204" pitchFamily="34" charset="0"/>
                <a:sym typeface="+mn-ea"/>
              </a:rPr>
              <a:t>驱动器</a:t>
            </a:r>
            <a:endParaRPr sz="1400" b="1" noProof="0" dirty="0">
              <a:latin typeface="+mn-ea"/>
              <a:cs typeface="Arial" panose="020B0604020202020204" pitchFamily="34" charset="0"/>
            </a:endParaRPr>
          </a:p>
          <a:p>
            <a:pPr marL="360045" lvl="1" indent="-87630" algn="l">
              <a:lnSpc>
                <a:spcPct val="12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+mn-ea"/>
                <a:sym typeface="+mn-ea"/>
              </a:rPr>
              <a:t>隔离</a:t>
            </a:r>
            <a:r>
              <a:rPr lang="en-US" altLang="zh-CN" sz="1200" dirty="0">
                <a:latin typeface="+mn-ea"/>
                <a:sym typeface="+mn-ea"/>
              </a:rPr>
              <a:t>/</a:t>
            </a:r>
            <a:r>
              <a:rPr lang="zh-CN" altLang="en-US" sz="1200" dirty="0">
                <a:latin typeface="+mn-ea"/>
                <a:sym typeface="+mn-ea"/>
              </a:rPr>
              <a:t>非隔离</a:t>
            </a:r>
            <a:r>
              <a:rPr lang="en-US" altLang="zh-CN" sz="1200" dirty="0">
                <a:latin typeface="+mn-ea"/>
                <a:sym typeface="+mn-ea"/>
              </a:rPr>
              <a:t> MOS</a:t>
            </a:r>
            <a:r>
              <a:rPr lang="zh-CN" altLang="en-US" sz="1200" dirty="0">
                <a:latin typeface="+mn-ea"/>
                <a:sym typeface="+mn-ea"/>
              </a:rPr>
              <a:t>驱动器</a:t>
            </a:r>
            <a:r>
              <a:rPr lang="en-US" altLang="zh-CN" sz="1200" dirty="0">
                <a:latin typeface="+mn-ea"/>
                <a:sym typeface="+mn-ea"/>
              </a:rPr>
              <a:t> </a:t>
            </a:r>
            <a:endParaRPr lang="en-US" altLang="zh-CN" sz="1200" dirty="0">
              <a:latin typeface="+mn-ea"/>
            </a:endParaRPr>
          </a:p>
          <a:p>
            <a:pPr marL="360045" lvl="1" indent="-87630" algn="l">
              <a:lnSpc>
                <a:spcPct val="12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+mn-ea"/>
                <a:sym typeface="+mn-ea"/>
              </a:rPr>
              <a:t>IGBT </a:t>
            </a:r>
            <a:r>
              <a:rPr lang="zh-CN" altLang="en-US" sz="1200" dirty="0">
                <a:latin typeface="+mn-ea"/>
                <a:sym typeface="+mn-ea"/>
              </a:rPr>
              <a:t>驱动器</a:t>
            </a:r>
            <a:r>
              <a:rPr lang="en-US" altLang="zh-CN" sz="1200" dirty="0">
                <a:latin typeface="+mn-ea"/>
                <a:sym typeface="+mn-ea"/>
              </a:rPr>
              <a:t> </a:t>
            </a:r>
            <a:endParaRPr lang="en-US" altLang="zh-CN" sz="1200" dirty="0">
              <a:latin typeface="+mn-ea"/>
            </a:endParaRPr>
          </a:p>
          <a:p>
            <a:pPr marL="360045" lvl="1" indent="-87630" algn="l">
              <a:lnSpc>
                <a:spcPct val="12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+mn-ea"/>
                <a:sym typeface="+mn-ea"/>
              </a:rPr>
              <a:t>SiC </a:t>
            </a:r>
            <a:r>
              <a:rPr lang="zh-CN" altLang="en-US" sz="1200" dirty="0">
                <a:latin typeface="+mn-ea"/>
                <a:sym typeface="+mn-ea"/>
              </a:rPr>
              <a:t>驱动器</a:t>
            </a:r>
            <a:r>
              <a:rPr lang="en-US" altLang="zh-CN" sz="1200" dirty="0">
                <a:latin typeface="+mn-ea"/>
                <a:sym typeface="+mn-ea"/>
              </a:rPr>
              <a:t> </a:t>
            </a:r>
          </a:p>
          <a:p>
            <a:pPr marL="285750" lvl="1" indent="-285750">
              <a:buFont typeface="Wingdings" panose="05000000000000000000" pitchFamily="2" charset="2"/>
              <a:buChar char="u"/>
            </a:pPr>
            <a:r>
              <a:rPr sz="1400" b="1" noProof="0" dirty="0">
                <a:latin typeface="+mn-ea"/>
                <a:cs typeface="Arial" panose="020B0604020202020204" pitchFamily="34" charset="0"/>
                <a:sym typeface="+mn-ea"/>
              </a:rPr>
              <a:t>LED </a:t>
            </a:r>
            <a:r>
              <a:rPr lang="zh-CN" altLang="en-US" sz="1400" b="1" noProof="0" dirty="0">
                <a:latin typeface="+mn-ea"/>
                <a:cs typeface="Arial" panose="020B0604020202020204" pitchFamily="34" charset="0"/>
                <a:sym typeface="+mn-ea"/>
              </a:rPr>
              <a:t>驱动器</a:t>
            </a:r>
            <a:endParaRPr lang="en-US" altLang="zh-CN" sz="1400" b="1" noProof="0" dirty="0">
              <a:latin typeface="+mn-ea"/>
              <a:cs typeface="Arial" panose="020B0604020202020204" pitchFamily="34" charset="0"/>
              <a:sym typeface="+mn-ea"/>
            </a:endParaRPr>
          </a:p>
          <a:p>
            <a:pPr marL="285750" lvl="1" indent="-285750">
              <a:buFont typeface="Wingdings" panose="05000000000000000000" pitchFamily="2" charset="2"/>
              <a:buChar char="u"/>
            </a:pPr>
            <a:r>
              <a:rPr lang="en-US" sz="1400" b="1" noProof="0" dirty="0">
                <a:latin typeface="+mn-ea"/>
                <a:cs typeface="Arial" panose="020B0604020202020204" pitchFamily="34" charset="0"/>
                <a:sym typeface="+mn-ea"/>
              </a:rPr>
              <a:t>Motor </a:t>
            </a:r>
            <a:r>
              <a:rPr lang="zh-CN" altLang="en-US" sz="1400" b="1" noProof="0" dirty="0">
                <a:latin typeface="+mn-ea"/>
                <a:cs typeface="Arial" panose="020B0604020202020204" pitchFamily="34" charset="0"/>
                <a:sym typeface="+mn-ea"/>
              </a:rPr>
              <a:t>驱动器</a:t>
            </a:r>
            <a:endParaRPr lang="en-US" altLang="zh-CN" sz="1200" dirty="0">
              <a:latin typeface="+mn-ea"/>
              <a:sym typeface="思源黑体 CN Light" panose="020B0300000000000000" pitchFamily="34" charset="-122"/>
            </a:endParaRPr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0E5FF2FD-5514-A784-2C6C-4A940D6BE30A}"/>
              </a:ext>
            </a:extLst>
          </p:cNvPr>
          <p:cNvSpPr/>
          <p:nvPr/>
        </p:nvSpPr>
        <p:spPr>
          <a:xfrm>
            <a:off x="323528" y="879487"/>
            <a:ext cx="4021200" cy="378326"/>
          </a:xfrm>
          <a:prstGeom prst="roundRect">
            <a:avLst>
              <a:gd name="adj" fmla="val 20994"/>
            </a:avLst>
          </a:prstGeom>
          <a:solidFill>
            <a:schemeClr val="accent1"/>
          </a:solidFill>
          <a:ln w="12700">
            <a:noFill/>
            <a:prstDash val="solid"/>
          </a:ln>
          <a:effectLst/>
        </p:spPr>
        <p:txBody>
          <a:bodyPr anchor="ctr"/>
          <a:lstStyle/>
          <a:p>
            <a:pPr algn="ctr"/>
            <a:endParaRPr lang="zh-CN" altLang="en-US">
              <a:solidFill>
                <a:schemeClr val="lt1"/>
              </a:solidFill>
              <a:latin typeface="+mn-ea"/>
              <a:sym typeface="思源黑体 CN Light" panose="020B0300000000000000" pitchFamily="34" charset="-122"/>
            </a:endParaRPr>
          </a:p>
        </p:txBody>
      </p:sp>
      <p:sp>
        <p:nvSpPr>
          <p:cNvPr id="36" name="文本框 11">
            <a:extLst>
              <a:ext uri="{FF2B5EF4-FFF2-40B4-BE49-F238E27FC236}">
                <a16:creationId xmlns:a16="http://schemas.microsoft.com/office/drawing/2014/main" id="{5B5D4655-A841-937F-AB5D-798C68F7C979}"/>
              </a:ext>
            </a:extLst>
          </p:cNvPr>
          <p:cNvSpPr txBox="1"/>
          <p:nvPr/>
        </p:nvSpPr>
        <p:spPr>
          <a:xfrm>
            <a:off x="1185684" y="911994"/>
            <a:ext cx="1911101" cy="33855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zh-CN" sz="1600" b="1" i="1" dirty="0">
                <a:solidFill>
                  <a:schemeClr val="bg1"/>
                </a:solidFill>
                <a:latin typeface="+mj-ea"/>
                <a:ea typeface="+mj-ea"/>
                <a:sym typeface="思源黑体 CN Light" panose="020B0300000000000000" pitchFamily="34" charset="-122"/>
              </a:rPr>
              <a:t>SENSING</a:t>
            </a:r>
            <a:r>
              <a:rPr lang="zh-CN" altLang="en-US" sz="1600" b="1" i="1" dirty="0">
                <a:solidFill>
                  <a:schemeClr val="bg1"/>
                </a:solidFill>
                <a:latin typeface="+mj-ea"/>
                <a:ea typeface="+mj-ea"/>
                <a:sym typeface="思源黑体 CN Light" panose="020B0300000000000000" pitchFamily="34" charset="-122"/>
              </a:rPr>
              <a:t>感知生活</a:t>
            </a:r>
            <a:endParaRPr lang="en-US" altLang="zh-CN" sz="1600" b="1" i="1" dirty="0">
              <a:solidFill>
                <a:schemeClr val="bg1"/>
              </a:solidFill>
              <a:latin typeface="+mj-ea"/>
              <a:ea typeface="+mj-ea"/>
              <a:sym typeface="思源黑体 CN Light" panose="020B0300000000000000" pitchFamily="34" charset="-122"/>
            </a:endParaRPr>
          </a:p>
        </p:txBody>
      </p:sp>
      <p:sp>
        <p:nvSpPr>
          <p:cNvPr id="37" name="文本框 12">
            <a:extLst>
              <a:ext uri="{FF2B5EF4-FFF2-40B4-BE49-F238E27FC236}">
                <a16:creationId xmlns:a16="http://schemas.microsoft.com/office/drawing/2014/main" id="{45EE55E5-C6EF-2C2A-AEBD-AEBC0FC41780}"/>
              </a:ext>
            </a:extLst>
          </p:cNvPr>
          <p:cNvSpPr txBox="1"/>
          <p:nvPr/>
        </p:nvSpPr>
        <p:spPr>
          <a:xfrm>
            <a:off x="2213897" y="2162277"/>
            <a:ext cx="2194123" cy="33624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 algn="l">
              <a:lnSpc>
                <a:spcPct val="120000"/>
              </a:lnSpc>
              <a:buClrTx/>
              <a:buSzTx/>
              <a:buFont typeface="Wingdings" panose="05000000000000000000" pitchFamily="2" charset="2"/>
              <a:buChar char="u"/>
            </a:pPr>
            <a:r>
              <a:rPr lang="zh-CN" altLang="en-US" sz="1400" b="1" noProof="0" dirty="0">
                <a:latin typeface="+mn-ea"/>
                <a:cs typeface="Arial" panose="020B0604020202020204" pitchFamily="34" charset="0"/>
                <a:sym typeface="思源黑体 CN Light" panose="020B0300000000000000" pitchFamily="34" charset="-122"/>
              </a:rPr>
              <a:t>光传感器</a:t>
            </a:r>
            <a:endParaRPr lang="zh-CN" altLang="en-US" sz="1200" dirty="0">
              <a:latin typeface="+mn-ea"/>
              <a:sym typeface="思源黑体 CN Light" panose="020B0300000000000000" pitchFamily="34" charset="-122"/>
            </a:endParaRPr>
          </a:p>
        </p:txBody>
      </p:sp>
      <p:sp>
        <p:nvSpPr>
          <p:cNvPr id="38" name="文本框 16">
            <a:extLst>
              <a:ext uri="{FF2B5EF4-FFF2-40B4-BE49-F238E27FC236}">
                <a16:creationId xmlns:a16="http://schemas.microsoft.com/office/drawing/2014/main" id="{1CFF5B4A-A00B-B9E1-38A0-65C6DE203E91}"/>
              </a:ext>
            </a:extLst>
          </p:cNvPr>
          <p:cNvSpPr txBox="1"/>
          <p:nvPr/>
        </p:nvSpPr>
        <p:spPr>
          <a:xfrm>
            <a:off x="6931853" y="1976650"/>
            <a:ext cx="2032635" cy="5230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lvl="1" indent="-285750" algn="l">
              <a:lnSpc>
                <a:spcPct val="120000"/>
              </a:lnSpc>
              <a:buClrTx/>
              <a:buSzTx/>
              <a:buFont typeface="Wingdings" panose="05000000000000000000" pitchFamily="2" charset="2"/>
              <a:buChar char="u"/>
            </a:pPr>
            <a:r>
              <a:rPr sz="1400" b="1" noProof="0" dirty="0">
                <a:latin typeface="+mn-ea"/>
                <a:cs typeface="Arial" panose="020B0604020202020204" pitchFamily="34" charset="0"/>
                <a:sym typeface="思源黑体 CN Light" panose="020B0300000000000000" pitchFamily="34" charset="-122"/>
              </a:rPr>
              <a:t>LDO</a:t>
            </a:r>
          </a:p>
          <a:p>
            <a:pPr marL="457200" lvl="2" indent="-8763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000" dirty="0">
                <a:latin typeface="+mn-ea"/>
                <a:sym typeface="+mn-ea"/>
              </a:rPr>
              <a:t>车规级</a:t>
            </a:r>
            <a:r>
              <a:rPr lang="en-US" altLang="zh-CN" sz="1000" dirty="0">
                <a:latin typeface="+mn-ea"/>
                <a:sym typeface="+mn-ea"/>
              </a:rPr>
              <a:t>LDO</a:t>
            </a:r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1A6F0F61-A44A-C31B-1B43-17E84F2ABEB9}"/>
              </a:ext>
            </a:extLst>
          </p:cNvPr>
          <p:cNvSpPr/>
          <p:nvPr/>
        </p:nvSpPr>
        <p:spPr>
          <a:xfrm>
            <a:off x="4716465" y="879487"/>
            <a:ext cx="4021200" cy="378326"/>
          </a:xfrm>
          <a:prstGeom prst="roundRect">
            <a:avLst>
              <a:gd name="adj" fmla="val 20994"/>
            </a:avLst>
          </a:prstGeom>
          <a:solidFill>
            <a:schemeClr val="accent1"/>
          </a:solidFill>
          <a:ln w="12700">
            <a:noFill/>
            <a:prstDash val="solid"/>
          </a:ln>
          <a:effectLst/>
        </p:spPr>
        <p:txBody>
          <a:bodyPr anchor="ctr"/>
          <a:lstStyle/>
          <a:p>
            <a:pPr algn="ctr"/>
            <a:endParaRPr lang="zh-CN" altLang="en-US">
              <a:solidFill>
                <a:schemeClr val="lt1"/>
              </a:solidFill>
              <a:latin typeface="+mn-ea"/>
              <a:sym typeface="思源黑体 CN Light" panose="020B0300000000000000" pitchFamily="34" charset="-122"/>
            </a:endParaRPr>
          </a:p>
        </p:txBody>
      </p:sp>
      <p:sp>
        <p:nvSpPr>
          <p:cNvPr id="40" name="文本框 15">
            <a:extLst>
              <a:ext uri="{FF2B5EF4-FFF2-40B4-BE49-F238E27FC236}">
                <a16:creationId xmlns:a16="http://schemas.microsoft.com/office/drawing/2014/main" id="{852C2E9B-D919-27E1-16FA-3CD3471D6D45}"/>
              </a:ext>
            </a:extLst>
          </p:cNvPr>
          <p:cNvSpPr txBox="1"/>
          <p:nvPr/>
        </p:nvSpPr>
        <p:spPr>
          <a:xfrm>
            <a:off x="5615254" y="899373"/>
            <a:ext cx="2136739" cy="33855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zh-CN" sz="1600" b="1" i="1" dirty="0">
                <a:solidFill>
                  <a:schemeClr val="bg1"/>
                </a:solidFill>
                <a:latin typeface="+mj-ea"/>
                <a:ea typeface="+mj-ea"/>
                <a:sym typeface="思源黑体 CN Light" panose="020B0300000000000000" pitchFamily="34" charset="-122"/>
              </a:rPr>
              <a:t>POWERING</a:t>
            </a:r>
            <a:r>
              <a:rPr lang="zh-CN" altLang="en-US" sz="1600" b="1" i="1" dirty="0">
                <a:solidFill>
                  <a:schemeClr val="bg1"/>
                </a:solidFill>
                <a:latin typeface="+mj-ea"/>
                <a:ea typeface="+mj-ea"/>
                <a:sym typeface="思源黑体 CN Light" panose="020B0300000000000000" pitchFamily="34" charset="-122"/>
              </a:rPr>
              <a:t>高效赋能</a:t>
            </a:r>
            <a:endParaRPr lang="en-US" altLang="zh-CN" sz="1600" b="1" i="1" dirty="0">
              <a:solidFill>
                <a:schemeClr val="bg1"/>
              </a:solidFill>
              <a:latin typeface="+mj-ea"/>
              <a:ea typeface="+mj-ea"/>
              <a:sym typeface="思源黑体 CN Light" panose="020B0300000000000000" pitchFamily="34" charset="-122"/>
            </a:endParaRPr>
          </a:p>
        </p:txBody>
      </p:sp>
      <p:sp>
        <p:nvSpPr>
          <p:cNvPr id="41" name="矩形: 圆角 40">
            <a:extLst>
              <a:ext uri="{FF2B5EF4-FFF2-40B4-BE49-F238E27FC236}">
                <a16:creationId xmlns:a16="http://schemas.microsoft.com/office/drawing/2014/main" id="{5755F8EB-E1CE-D386-9F23-C2F68852754D}"/>
              </a:ext>
            </a:extLst>
          </p:cNvPr>
          <p:cNvSpPr/>
          <p:nvPr/>
        </p:nvSpPr>
        <p:spPr>
          <a:xfrm>
            <a:off x="323528" y="2964964"/>
            <a:ext cx="4021200" cy="378326"/>
          </a:xfrm>
          <a:prstGeom prst="roundRect">
            <a:avLst>
              <a:gd name="adj" fmla="val 20994"/>
            </a:avLst>
          </a:prstGeom>
          <a:solidFill>
            <a:schemeClr val="accent1"/>
          </a:solidFill>
          <a:ln w="12700">
            <a:noFill/>
            <a:prstDash val="solid"/>
          </a:ln>
          <a:effectLst/>
        </p:spPr>
        <p:txBody>
          <a:bodyPr anchor="ctr"/>
          <a:lstStyle/>
          <a:p>
            <a:pPr algn="ctr"/>
            <a:endParaRPr lang="zh-CN" altLang="en-US">
              <a:solidFill>
                <a:schemeClr val="lt1"/>
              </a:solidFill>
              <a:latin typeface="+mn-ea"/>
              <a:sym typeface="思源黑体 CN Light" panose="020B0300000000000000" pitchFamily="34" charset="-122"/>
            </a:endParaRPr>
          </a:p>
        </p:txBody>
      </p:sp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A000E5D4-1CB9-DACC-F0DB-A5D0287537BA}"/>
              </a:ext>
            </a:extLst>
          </p:cNvPr>
          <p:cNvSpPr/>
          <p:nvPr/>
        </p:nvSpPr>
        <p:spPr>
          <a:xfrm>
            <a:off x="4716465" y="2964964"/>
            <a:ext cx="4021200" cy="378326"/>
          </a:xfrm>
          <a:prstGeom prst="roundRect">
            <a:avLst>
              <a:gd name="adj" fmla="val 20994"/>
            </a:avLst>
          </a:prstGeom>
          <a:solidFill>
            <a:schemeClr val="accent1"/>
          </a:solidFill>
          <a:ln w="12700">
            <a:noFill/>
            <a:prstDash val="solid"/>
          </a:ln>
          <a:effectLst/>
        </p:spPr>
        <p:txBody>
          <a:bodyPr anchor="ctr"/>
          <a:lstStyle/>
          <a:p>
            <a:pPr algn="ctr"/>
            <a:endParaRPr lang="zh-CN" altLang="en-US">
              <a:solidFill>
                <a:schemeClr val="lt1"/>
              </a:solidFill>
              <a:latin typeface="+mn-ea"/>
              <a:sym typeface="思源黑体 CN Light" panose="020B0300000000000000" pitchFamily="34" charset="-122"/>
            </a:endParaRPr>
          </a:p>
        </p:txBody>
      </p:sp>
      <p:sp>
        <p:nvSpPr>
          <p:cNvPr id="43" name="文本框 18">
            <a:extLst>
              <a:ext uri="{FF2B5EF4-FFF2-40B4-BE49-F238E27FC236}">
                <a16:creationId xmlns:a16="http://schemas.microsoft.com/office/drawing/2014/main" id="{08FA12F7-E786-8A91-8CA8-DFF44B463278}"/>
              </a:ext>
            </a:extLst>
          </p:cNvPr>
          <p:cNvSpPr txBox="1"/>
          <p:nvPr/>
        </p:nvSpPr>
        <p:spPr>
          <a:xfrm>
            <a:off x="1101579" y="3004304"/>
            <a:ext cx="2436821" cy="33855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zh-CN" sz="1600" b="1" i="1" dirty="0">
                <a:solidFill>
                  <a:schemeClr val="bg1"/>
                </a:solidFill>
                <a:latin typeface="+mj-ea"/>
                <a:ea typeface="+mj-ea"/>
                <a:sym typeface="思源黑体 CN Light" panose="020B0300000000000000" pitchFamily="34" charset="-122"/>
              </a:rPr>
              <a:t>CONNECTING</a:t>
            </a:r>
            <a:r>
              <a:rPr lang="zh-CN" altLang="en-US" sz="1600" b="1" i="1" dirty="0">
                <a:solidFill>
                  <a:schemeClr val="bg1"/>
                </a:solidFill>
                <a:latin typeface="+mj-ea"/>
                <a:ea typeface="+mj-ea"/>
                <a:sym typeface="思源黑体 CN Light" panose="020B0300000000000000" pitchFamily="34" charset="-122"/>
              </a:rPr>
              <a:t>连接世界</a:t>
            </a:r>
            <a:endParaRPr lang="en-US" altLang="zh-CN" sz="1600" b="1" i="1" dirty="0">
              <a:solidFill>
                <a:schemeClr val="bg1"/>
              </a:solidFill>
              <a:latin typeface="+mj-ea"/>
              <a:ea typeface="+mj-ea"/>
              <a:sym typeface="思源黑体 CN Light" panose="020B0300000000000000" pitchFamily="34" charset="-122"/>
            </a:endParaRPr>
          </a:p>
        </p:txBody>
      </p:sp>
      <p:sp>
        <p:nvSpPr>
          <p:cNvPr id="44" name="文本框 22">
            <a:extLst>
              <a:ext uri="{FF2B5EF4-FFF2-40B4-BE49-F238E27FC236}">
                <a16:creationId xmlns:a16="http://schemas.microsoft.com/office/drawing/2014/main" id="{EBE2760B-8F23-9D33-E21A-4ACA03962076}"/>
              </a:ext>
            </a:extLst>
          </p:cNvPr>
          <p:cNvSpPr txBox="1"/>
          <p:nvPr/>
        </p:nvSpPr>
        <p:spPr>
          <a:xfrm>
            <a:off x="5749073" y="3004304"/>
            <a:ext cx="1853392" cy="33855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zh-CN" sz="1600" b="1" i="1" dirty="0">
                <a:solidFill>
                  <a:schemeClr val="bg1"/>
                </a:solidFill>
                <a:latin typeface="+mj-ea"/>
                <a:ea typeface="+mj-ea"/>
                <a:sym typeface="思源黑体 CN Light" panose="020B0300000000000000" pitchFamily="34" charset="-122"/>
              </a:rPr>
              <a:t>DRIVING</a:t>
            </a:r>
            <a:r>
              <a:rPr lang="zh-CN" altLang="en-US" sz="1600" b="1" i="1" dirty="0">
                <a:solidFill>
                  <a:schemeClr val="bg1"/>
                </a:solidFill>
                <a:latin typeface="+mj-ea"/>
                <a:ea typeface="+mj-ea"/>
                <a:sym typeface="思源黑体 CN Light" panose="020B0300000000000000" pitchFamily="34" charset="-122"/>
              </a:rPr>
              <a:t>驱动未来</a:t>
            </a:r>
            <a:endParaRPr lang="en-US" altLang="zh-CN" sz="1600" b="1" i="1" dirty="0">
              <a:solidFill>
                <a:schemeClr val="bg1"/>
              </a:solidFill>
              <a:latin typeface="+mj-ea"/>
              <a:ea typeface="+mj-ea"/>
              <a:sym typeface="思源黑体 CN Light" panose="020B0300000000000000" pitchFamily="34" charset="-122"/>
            </a:endParaRPr>
          </a:p>
        </p:txBody>
      </p:sp>
      <p:pic>
        <p:nvPicPr>
          <p:cNvPr id="45" name="图形 44">
            <a:extLst>
              <a:ext uri="{FF2B5EF4-FFF2-40B4-BE49-F238E27FC236}">
                <a16:creationId xmlns:a16="http://schemas.microsoft.com/office/drawing/2014/main" id="{97787F1E-5191-E2E8-C3BC-DEC4F2AD92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63953" y="1500849"/>
            <a:ext cx="781793" cy="438278"/>
          </a:xfrm>
          <a:prstGeom prst="rect">
            <a:avLst/>
          </a:prstGeom>
        </p:spPr>
      </p:pic>
      <p:pic>
        <p:nvPicPr>
          <p:cNvPr id="46" name="图形 45">
            <a:extLst>
              <a:ext uri="{FF2B5EF4-FFF2-40B4-BE49-F238E27FC236}">
                <a16:creationId xmlns:a16="http://schemas.microsoft.com/office/drawing/2014/main" id="{62A32B0F-BEF6-AAB5-F3E9-97D179028B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38069" y="1506782"/>
            <a:ext cx="592818" cy="426413"/>
          </a:xfrm>
          <a:prstGeom prst="rect">
            <a:avLst/>
          </a:prstGeom>
        </p:spPr>
      </p:pic>
      <p:pic>
        <p:nvPicPr>
          <p:cNvPr id="47" name="图形 46">
            <a:extLst>
              <a:ext uri="{FF2B5EF4-FFF2-40B4-BE49-F238E27FC236}">
                <a16:creationId xmlns:a16="http://schemas.microsoft.com/office/drawing/2014/main" id="{99FF2C8B-3D3A-5099-38E1-FF71D37CF1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63745" y="3634456"/>
            <a:ext cx="696887" cy="685075"/>
          </a:xfrm>
          <a:prstGeom prst="rect">
            <a:avLst/>
          </a:prstGeom>
        </p:spPr>
      </p:pic>
      <p:pic>
        <p:nvPicPr>
          <p:cNvPr id="48" name="图形 47">
            <a:extLst>
              <a:ext uri="{FF2B5EF4-FFF2-40B4-BE49-F238E27FC236}">
                <a16:creationId xmlns:a16="http://schemas.microsoft.com/office/drawing/2014/main" id="{7223EEFD-F14D-E505-6C3A-C34085A24D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7294572" y="3818706"/>
            <a:ext cx="738672" cy="316574"/>
          </a:xfrm>
          <a:prstGeom prst="rect">
            <a:avLst/>
          </a:prstGeom>
        </p:spPr>
      </p:pic>
      <p:sp>
        <p:nvSpPr>
          <p:cNvPr id="49" name="文本框 48">
            <a:extLst>
              <a:ext uri="{FF2B5EF4-FFF2-40B4-BE49-F238E27FC236}">
                <a16:creationId xmlns:a16="http://schemas.microsoft.com/office/drawing/2014/main" id="{4BFE9DC4-9F20-2BB6-C280-DA9E1C148D41}"/>
              </a:ext>
            </a:extLst>
          </p:cNvPr>
          <p:cNvSpPr txBox="1"/>
          <p:nvPr/>
        </p:nvSpPr>
        <p:spPr>
          <a:xfrm>
            <a:off x="6851608" y="4424213"/>
            <a:ext cx="17528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>
              <a:buFont typeface="Wingdings" panose="05000000000000000000" pitchFamily="2" charset="2"/>
              <a:buChar char="u"/>
            </a:pPr>
            <a:r>
              <a:rPr lang="en-US" sz="1400" b="1" noProof="0" dirty="0">
                <a:latin typeface="+mn-ea"/>
                <a:cs typeface="Arial" panose="020B0604020202020204" pitchFamily="34" charset="0"/>
                <a:sym typeface="+mn-ea"/>
              </a:rPr>
              <a:t>HSD </a:t>
            </a:r>
            <a:r>
              <a:rPr lang="zh-CN" altLang="en-US" sz="1400" b="1" noProof="0" dirty="0">
                <a:latin typeface="+mn-ea"/>
                <a:cs typeface="Arial" panose="020B0604020202020204" pitchFamily="34" charset="0"/>
                <a:sym typeface="+mn-ea"/>
              </a:rPr>
              <a:t>驱动器</a:t>
            </a:r>
            <a:endParaRPr lang="en-US" altLang="zh-CN" sz="1400" dirty="0">
              <a:latin typeface="+mn-ea"/>
              <a:sym typeface="思源黑体 CN Light" panose="020B0300000000000000" pitchFamily="34" charset="-122"/>
            </a:endParaRPr>
          </a:p>
        </p:txBody>
      </p:sp>
      <p:sp>
        <p:nvSpPr>
          <p:cNvPr id="50" name="星形: 五角 49">
            <a:extLst>
              <a:ext uri="{FF2B5EF4-FFF2-40B4-BE49-F238E27FC236}">
                <a16:creationId xmlns:a16="http://schemas.microsoft.com/office/drawing/2014/main" id="{59DAD8AA-E8C7-C5FB-F6C9-6D20878F3085}"/>
              </a:ext>
            </a:extLst>
          </p:cNvPr>
          <p:cNvSpPr/>
          <p:nvPr/>
        </p:nvSpPr>
        <p:spPr>
          <a:xfrm>
            <a:off x="3097534" y="1007637"/>
            <a:ext cx="131905" cy="15010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51" name="星形: 五角 50">
            <a:extLst>
              <a:ext uri="{FF2B5EF4-FFF2-40B4-BE49-F238E27FC236}">
                <a16:creationId xmlns:a16="http://schemas.microsoft.com/office/drawing/2014/main" id="{E97D01AD-C2A8-D940-577A-7BE0A2DEED20}"/>
              </a:ext>
            </a:extLst>
          </p:cNvPr>
          <p:cNvSpPr/>
          <p:nvPr/>
        </p:nvSpPr>
        <p:spPr>
          <a:xfrm>
            <a:off x="7536737" y="3078115"/>
            <a:ext cx="131905" cy="15010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740157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B2F2575-1D3C-5AB2-A3CB-16938FF525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汽车抽象图摄影图片-汽车抽象图摄影作品-千库网">
            <a:extLst>
              <a:ext uri="{FF2B5EF4-FFF2-40B4-BE49-F238E27FC236}">
                <a16:creationId xmlns:a16="http://schemas.microsoft.com/office/drawing/2014/main" id="{C94A3538-1355-E786-90F6-79B8D0D24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023" y="1015845"/>
            <a:ext cx="4149080" cy="311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标题 1">
            <a:extLst>
              <a:ext uri="{FF2B5EF4-FFF2-40B4-BE49-F238E27FC236}">
                <a16:creationId xmlns:a16="http://schemas.microsoft.com/office/drawing/2014/main" id="{2272B575-2825-22EC-76D1-C39BE316F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659563" cy="431800"/>
          </a:xfrm>
        </p:spPr>
        <p:txBody>
          <a:bodyPr vert="horz" wrap="square" lIns="91440" tIns="45720" rIns="91440" bIns="45720" anchor="ctr" anchorCtr="0"/>
          <a:lstStyle/>
          <a:p>
            <a:pPr algn="l">
              <a:buNone/>
            </a:pPr>
            <a:r>
              <a:rPr lang="zh-CN" altLang="en-US" sz="2400" b="1" dirty="0">
                <a:latin typeface="楷体" panose="02010609060101010101" pitchFamily="49" charset="-122"/>
                <a:ea typeface="思源黑体 CN Bold" panose="020B0800000000000000" pitchFamily="34" charset="-122"/>
                <a:cs typeface="+mn-cs"/>
              </a:rPr>
              <a:t>芯进电子</a:t>
            </a:r>
            <a:r>
              <a:rPr lang="zh-CN" altLang="en-US" sz="2400" b="1" dirty="0">
                <a:solidFill>
                  <a:srgbClr val="C00000"/>
                </a:solidFill>
                <a:latin typeface="楷体" panose="02010609060101010101" pitchFamily="49" charset="-122"/>
                <a:ea typeface="思源黑体 CN Bold" panose="020B0800000000000000" pitchFamily="34" charset="-122"/>
                <a:cs typeface="+mn-cs"/>
              </a:rPr>
              <a:t>汽车</a:t>
            </a:r>
            <a:r>
              <a:rPr lang="en-US" altLang="zh-CN" sz="2400" b="1" dirty="0">
                <a:latin typeface="楷体" panose="02010609060101010101" pitchFamily="49" charset="-122"/>
                <a:ea typeface="思源黑体 CN Bold" panose="020B0800000000000000" pitchFamily="34" charset="-122"/>
                <a:cs typeface="+mn-cs"/>
              </a:rPr>
              <a:t>IC</a:t>
            </a:r>
            <a:r>
              <a:rPr lang="zh-CN" altLang="en-US" sz="2400" b="1" dirty="0">
                <a:latin typeface="楷体" panose="02010609060101010101" pitchFamily="49" charset="-122"/>
                <a:ea typeface="思源黑体 CN Bold" panose="020B0800000000000000" pitchFamily="34" charset="-122"/>
                <a:cs typeface="+mn-cs"/>
              </a:rPr>
              <a:t>产品战略</a:t>
            </a:r>
            <a:endParaRPr lang="zh-CN" altLang="en-US" sz="2400" b="1" dirty="0">
              <a:solidFill>
                <a:srgbClr val="C00000"/>
              </a:solidFill>
              <a:latin typeface="楷体" panose="02010609060101010101" pitchFamily="49" charset="-122"/>
              <a:ea typeface="思源黑体 CN Bold" panose="020B0800000000000000" pitchFamily="34" charset="-122"/>
              <a:cs typeface="+mn-cs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4B6C59D5-0E34-587A-76B6-5BF118F4E67C}"/>
              </a:ext>
            </a:extLst>
          </p:cNvPr>
          <p:cNvGrpSpPr/>
          <p:nvPr/>
        </p:nvGrpSpPr>
        <p:grpSpPr>
          <a:xfrm>
            <a:off x="0" y="0"/>
            <a:ext cx="9147810" cy="441960"/>
            <a:chOff x="0" y="0"/>
            <a:chExt cx="14406" cy="696"/>
          </a:xfrm>
        </p:grpSpPr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5F1FF347-2005-E04C-1DFC-15AC2FD2A3E9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0" y="0"/>
              <a:ext cx="14407" cy="696"/>
            </a:xfrm>
            <a:custGeom>
              <a:avLst/>
              <a:gdLst>
                <a:gd name="connsiteX0" fmla="*/ 7689493 w 9148330"/>
                <a:gd name="connsiteY0" fmla="*/ 130410 h 442044"/>
                <a:gd name="connsiteX1" fmla="*/ 7631038 w 9148330"/>
                <a:gd name="connsiteY1" fmla="*/ 278268 h 442044"/>
                <a:gd name="connsiteX2" fmla="*/ 7433384 w 9148330"/>
                <a:gd name="connsiteY2" fmla="*/ 408678 h 442044"/>
                <a:gd name="connsiteX3" fmla="*/ 0 w 9148330"/>
                <a:gd name="connsiteY3" fmla="*/ 408678 h 442044"/>
                <a:gd name="connsiteX4" fmla="*/ 0 w 9148330"/>
                <a:gd name="connsiteY4" fmla="*/ 442045 h 442044"/>
                <a:gd name="connsiteX5" fmla="*/ 7763231 w 9148330"/>
                <a:gd name="connsiteY5" fmla="*/ 442045 h 442044"/>
                <a:gd name="connsiteX6" fmla="*/ 9148330 w 9148330"/>
                <a:gd name="connsiteY6" fmla="*/ 442045 h 442044"/>
                <a:gd name="connsiteX7" fmla="*/ 9148330 w 9148330"/>
                <a:gd name="connsiteY7" fmla="*/ 408678 h 442044"/>
                <a:gd name="connsiteX8" fmla="*/ 9148330 w 9148330"/>
                <a:gd name="connsiteY8" fmla="*/ 0 h 442044"/>
                <a:gd name="connsiteX9" fmla="*/ 7887146 w 9148330"/>
                <a:gd name="connsiteY9" fmla="*/ 0 h 442044"/>
                <a:gd name="connsiteX10" fmla="*/ 7689493 w 9148330"/>
                <a:gd name="connsiteY10" fmla="*/ 130410 h 442044"/>
                <a:gd name="connsiteX11" fmla="*/ 7689493 w 9148330"/>
                <a:gd name="connsiteY11" fmla="*/ 130410 h 442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148330" h="442044">
                  <a:moveTo>
                    <a:pt x="7689493" y="130410"/>
                  </a:moveTo>
                  <a:lnTo>
                    <a:pt x="7631038" y="278268"/>
                  </a:lnTo>
                  <a:cubicBezTo>
                    <a:pt x="7599963" y="356845"/>
                    <a:pt x="7521259" y="408678"/>
                    <a:pt x="7433384" y="408678"/>
                  </a:cubicBezTo>
                  <a:lnTo>
                    <a:pt x="0" y="408678"/>
                  </a:lnTo>
                  <a:lnTo>
                    <a:pt x="0" y="442045"/>
                  </a:lnTo>
                  <a:lnTo>
                    <a:pt x="7763231" y="442045"/>
                  </a:lnTo>
                  <a:lnTo>
                    <a:pt x="9148330" y="442045"/>
                  </a:lnTo>
                  <a:lnTo>
                    <a:pt x="9148330" y="408678"/>
                  </a:lnTo>
                  <a:lnTo>
                    <a:pt x="9148330" y="0"/>
                  </a:lnTo>
                  <a:lnTo>
                    <a:pt x="7887146" y="0"/>
                  </a:lnTo>
                  <a:cubicBezTo>
                    <a:pt x="7799145" y="0"/>
                    <a:pt x="7720440" y="51960"/>
                    <a:pt x="7689493" y="130410"/>
                  </a:cubicBezTo>
                  <a:lnTo>
                    <a:pt x="7689493" y="130410"/>
                  </a:lnTo>
                  <a:close/>
                </a:path>
              </a:pathLst>
            </a:custGeom>
            <a:solidFill>
              <a:srgbClr val="C00000"/>
            </a:solidFill>
            <a:ln w="127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1" name="图形 7">
              <a:extLst>
                <a:ext uri="{FF2B5EF4-FFF2-40B4-BE49-F238E27FC236}">
                  <a16:creationId xmlns:a16="http://schemas.microsoft.com/office/drawing/2014/main" id="{3486B145-8571-04E6-7B21-21DC46C8201A}"/>
                </a:ext>
              </a:extLst>
            </p:cNvPr>
            <p:cNvGrpSpPr/>
            <p:nvPr/>
          </p:nvGrpSpPr>
          <p:grpSpPr>
            <a:xfrm>
              <a:off x="12416" y="127"/>
              <a:ext cx="1793" cy="469"/>
              <a:chOff x="7900900" y="80487"/>
              <a:chExt cx="1138415" cy="297784"/>
            </a:xfrm>
            <a:solidFill>
              <a:srgbClr val="FFFFFF"/>
            </a:solidFill>
          </p:grpSpPr>
          <p:sp>
            <p:nvSpPr>
              <p:cNvPr id="22" name="任意多边形: 形状 21">
                <a:extLst>
                  <a:ext uri="{FF2B5EF4-FFF2-40B4-BE49-F238E27FC236}">
                    <a16:creationId xmlns:a16="http://schemas.microsoft.com/office/drawing/2014/main" id="{8CE27153-E8A7-E961-DFED-9481A3CB8F21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>
                <a:off x="8861274" y="85581"/>
                <a:ext cx="29801" cy="28781"/>
              </a:xfrm>
              <a:custGeom>
                <a:avLst/>
                <a:gdLst>
                  <a:gd name="connsiteX0" fmla="*/ 14900 w 29801"/>
                  <a:gd name="connsiteY0" fmla="*/ 0 h 28781"/>
                  <a:gd name="connsiteX1" fmla="*/ 29801 w 29801"/>
                  <a:gd name="connsiteY1" fmla="*/ 14391 h 28781"/>
                  <a:gd name="connsiteX2" fmla="*/ 14900 w 29801"/>
                  <a:gd name="connsiteY2" fmla="*/ 28782 h 28781"/>
                  <a:gd name="connsiteX3" fmla="*/ 0 w 29801"/>
                  <a:gd name="connsiteY3" fmla="*/ 14391 h 28781"/>
                  <a:gd name="connsiteX4" fmla="*/ 14900 w 29801"/>
                  <a:gd name="connsiteY4" fmla="*/ 0 h 28781"/>
                  <a:gd name="connsiteX5" fmla="*/ 14900 w 29801"/>
                  <a:gd name="connsiteY5" fmla="*/ 0 h 28781"/>
                  <a:gd name="connsiteX6" fmla="*/ 14900 w 29801"/>
                  <a:gd name="connsiteY6" fmla="*/ 0 h 28781"/>
                  <a:gd name="connsiteX7" fmla="*/ 14900 w 29801"/>
                  <a:gd name="connsiteY7" fmla="*/ 0 h 28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01" h="28781">
                    <a:moveTo>
                      <a:pt x="14900" y="0"/>
                    </a:moveTo>
                    <a:cubicBezTo>
                      <a:pt x="23178" y="0"/>
                      <a:pt x="29801" y="6622"/>
                      <a:pt x="29801" y="14391"/>
                    </a:cubicBezTo>
                    <a:cubicBezTo>
                      <a:pt x="29801" y="22414"/>
                      <a:pt x="23178" y="28782"/>
                      <a:pt x="14900" y="28782"/>
                    </a:cubicBezTo>
                    <a:cubicBezTo>
                      <a:pt x="6623" y="28782"/>
                      <a:pt x="0" y="22287"/>
                      <a:pt x="0" y="14391"/>
                    </a:cubicBezTo>
                    <a:cubicBezTo>
                      <a:pt x="0" y="6622"/>
                      <a:pt x="6750" y="0"/>
                      <a:pt x="14900" y="0"/>
                    </a:cubicBezTo>
                    <a:lnTo>
                      <a:pt x="14900" y="0"/>
                    </a:lnTo>
                    <a:lnTo>
                      <a:pt x="14900" y="0"/>
                    </a:lnTo>
                    <a:lnTo>
                      <a:pt x="149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任意多边形: 形状 22">
                <a:extLst>
                  <a:ext uri="{FF2B5EF4-FFF2-40B4-BE49-F238E27FC236}">
                    <a16:creationId xmlns:a16="http://schemas.microsoft.com/office/drawing/2014/main" id="{AE24EAE1-07EF-EC4B-BA53-441BC53FF112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7900900" y="132957"/>
                <a:ext cx="122769" cy="128117"/>
              </a:xfrm>
              <a:custGeom>
                <a:avLst/>
                <a:gdLst>
                  <a:gd name="connsiteX0" fmla="*/ 122769 w 122769"/>
                  <a:gd name="connsiteY0" fmla="*/ 128118 h 128117"/>
                  <a:gd name="connsiteX1" fmla="*/ 60747 w 122769"/>
                  <a:gd name="connsiteY1" fmla="*/ 128118 h 128117"/>
                  <a:gd name="connsiteX2" fmla="*/ 18848 w 122769"/>
                  <a:gd name="connsiteY2" fmla="*/ 111944 h 128117"/>
                  <a:gd name="connsiteX3" fmla="*/ 0 w 122769"/>
                  <a:gd name="connsiteY3" fmla="*/ 64696 h 128117"/>
                  <a:gd name="connsiteX4" fmla="*/ 18848 w 122769"/>
                  <a:gd name="connsiteY4" fmla="*/ 15155 h 128117"/>
                  <a:gd name="connsiteX5" fmla="*/ 60747 w 122769"/>
                  <a:gd name="connsiteY5" fmla="*/ 0 h 128117"/>
                  <a:gd name="connsiteX6" fmla="*/ 122769 w 122769"/>
                  <a:gd name="connsiteY6" fmla="*/ 0 h 128117"/>
                  <a:gd name="connsiteX7" fmla="*/ 122769 w 122769"/>
                  <a:gd name="connsiteY7" fmla="*/ 24834 h 128117"/>
                  <a:gd name="connsiteX8" fmla="*/ 62021 w 122769"/>
                  <a:gd name="connsiteY8" fmla="*/ 24834 h 128117"/>
                  <a:gd name="connsiteX9" fmla="*/ 37570 w 122769"/>
                  <a:gd name="connsiteY9" fmla="*/ 34386 h 128117"/>
                  <a:gd name="connsiteX10" fmla="*/ 25471 w 122769"/>
                  <a:gd name="connsiteY10" fmla="*/ 64696 h 128117"/>
                  <a:gd name="connsiteX11" fmla="*/ 37570 w 122769"/>
                  <a:gd name="connsiteY11" fmla="*/ 93732 h 128117"/>
                  <a:gd name="connsiteX12" fmla="*/ 62021 w 122769"/>
                  <a:gd name="connsiteY12" fmla="*/ 102265 h 128117"/>
                  <a:gd name="connsiteX13" fmla="*/ 122769 w 122769"/>
                  <a:gd name="connsiteY13" fmla="*/ 102265 h 128117"/>
                  <a:gd name="connsiteX14" fmla="*/ 122769 w 122769"/>
                  <a:gd name="connsiteY14" fmla="*/ 128118 h 128117"/>
                  <a:gd name="connsiteX15" fmla="*/ 122769 w 122769"/>
                  <a:gd name="connsiteY15" fmla="*/ 128118 h 128117"/>
                  <a:gd name="connsiteX16" fmla="*/ 122769 w 122769"/>
                  <a:gd name="connsiteY16" fmla="*/ 128118 h 128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2769" h="128117">
                    <a:moveTo>
                      <a:pt x="122769" y="128118"/>
                    </a:moveTo>
                    <a:lnTo>
                      <a:pt x="60747" y="128118"/>
                    </a:lnTo>
                    <a:cubicBezTo>
                      <a:pt x="45210" y="128118"/>
                      <a:pt x="31202" y="122769"/>
                      <a:pt x="18848" y="111944"/>
                    </a:cubicBezTo>
                    <a:cubicBezTo>
                      <a:pt x="6368" y="100482"/>
                      <a:pt x="0" y="84818"/>
                      <a:pt x="0" y="64696"/>
                    </a:cubicBezTo>
                    <a:cubicBezTo>
                      <a:pt x="0" y="43937"/>
                      <a:pt x="6368" y="27254"/>
                      <a:pt x="18848" y="15155"/>
                    </a:cubicBezTo>
                    <a:cubicBezTo>
                      <a:pt x="30564" y="5094"/>
                      <a:pt x="44574" y="0"/>
                      <a:pt x="60747" y="0"/>
                    </a:cubicBezTo>
                    <a:lnTo>
                      <a:pt x="122769" y="0"/>
                    </a:lnTo>
                    <a:lnTo>
                      <a:pt x="122769" y="24834"/>
                    </a:lnTo>
                    <a:lnTo>
                      <a:pt x="62021" y="24834"/>
                    </a:lnTo>
                    <a:cubicBezTo>
                      <a:pt x="52342" y="24834"/>
                      <a:pt x="44319" y="28145"/>
                      <a:pt x="37570" y="34386"/>
                    </a:cubicBezTo>
                    <a:cubicBezTo>
                      <a:pt x="29419" y="41772"/>
                      <a:pt x="25471" y="51706"/>
                      <a:pt x="25471" y="64696"/>
                    </a:cubicBezTo>
                    <a:cubicBezTo>
                      <a:pt x="25471" y="76794"/>
                      <a:pt x="29419" y="86473"/>
                      <a:pt x="37570" y="93732"/>
                    </a:cubicBezTo>
                    <a:cubicBezTo>
                      <a:pt x="44191" y="99463"/>
                      <a:pt x="52342" y="102265"/>
                      <a:pt x="62021" y="102265"/>
                    </a:cubicBezTo>
                    <a:lnTo>
                      <a:pt x="122769" y="102265"/>
                    </a:lnTo>
                    <a:lnTo>
                      <a:pt x="122769" y="128118"/>
                    </a:lnTo>
                    <a:lnTo>
                      <a:pt x="122769" y="128118"/>
                    </a:lnTo>
                    <a:lnTo>
                      <a:pt x="122769" y="128118"/>
                    </a:lnTo>
                    <a:close/>
                  </a:path>
                </a:pathLst>
              </a:custGeom>
              <a:solidFill>
                <a:srgbClr val="FFFFFF"/>
              </a:solidFill>
              <a:ln w="127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任意多边形: 形状 23">
                <a:extLst>
                  <a:ext uri="{FF2B5EF4-FFF2-40B4-BE49-F238E27FC236}">
                    <a16:creationId xmlns:a16="http://schemas.microsoft.com/office/drawing/2014/main" id="{E4065784-A414-4BE4-C79E-9AE712EA3F6E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>
              <a:xfrm>
                <a:off x="8913362" y="133084"/>
                <a:ext cx="125953" cy="172054"/>
              </a:xfrm>
              <a:custGeom>
                <a:avLst/>
                <a:gdLst>
                  <a:gd name="connsiteX0" fmla="*/ 108251 w 125953"/>
                  <a:gd name="connsiteY0" fmla="*/ 18339 h 172054"/>
                  <a:gd name="connsiteX1" fmla="*/ 63040 w 125953"/>
                  <a:gd name="connsiteY1" fmla="*/ 0 h 172054"/>
                  <a:gd name="connsiteX2" fmla="*/ 0 w 125953"/>
                  <a:gd name="connsiteY2" fmla="*/ 0 h 172054"/>
                  <a:gd name="connsiteX3" fmla="*/ 0 w 125953"/>
                  <a:gd name="connsiteY3" fmla="*/ 172055 h 172054"/>
                  <a:gd name="connsiteX4" fmla="*/ 25343 w 125953"/>
                  <a:gd name="connsiteY4" fmla="*/ 172055 h 172054"/>
                  <a:gd name="connsiteX5" fmla="*/ 25343 w 125953"/>
                  <a:gd name="connsiteY5" fmla="*/ 128118 h 172054"/>
                  <a:gd name="connsiteX6" fmla="*/ 63040 w 125953"/>
                  <a:gd name="connsiteY6" fmla="*/ 128118 h 172054"/>
                  <a:gd name="connsiteX7" fmla="*/ 108251 w 125953"/>
                  <a:gd name="connsiteY7" fmla="*/ 109779 h 172054"/>
                  <a:gd name="connsiteX8" fmla="*/ 125953 w 125953"/>
                  <a:gd name="connsiteY8" fmla="*/ 63677 h 172054"/>
                  <a:gd name="connsiteX9" fmla="*/ 108251 w 125953"/>
                  <a:gd name="connsiteY9" fmla="*/ 18339 h 172054"/>
                  <a:gd name="connsiteX10" fmla="*/ 108251 w 125953"/>
                  <a:gd name="connsiteY10" fmla="*/ 18339 h 172054"/>
                  <a:gd name="connsiteX11" fmla="*/ 89402 w 125953"/>
                  <a:gd name="connsiteY11" fmla="*/ 92586 h 172054"/>
                  <a:gd name="connsiteX12" fmla="*/ 63040 w 125953"/>
                  <a:gd name="connsiteY12" fmla="*/ 103157 h 172054"/>
                  <a:gd name="connsiteX13" fmla="*/ 25343 w 125953"/>
                  <a:gd name="connsiteY13" fmla="*/ 103157 h 172054"/>
                  <a:gd name="connsiteX14" fmla="*/ 25343 w 125953"/>
                  <a:gd name="connsiteY14" fmla="*/ 24834 h 172054"/>
                  <a:gd name="connsiteX15" fmla="*/ 63040 w 125953"/>
                  <a:gd name="connsiteY15" fmla="*/ 24834 h 172054"/>
                  <a:gd name="connsiteX16" fmla="*/ 89402 w 125953"/>
                  <a:gd name="connsiteY16" fmla="*/ 35659 h 172054"/>
                  <a:gd name="connsiteX17" fmla="*/ 99208 w 125953"/>
                  <a:gd name="connsiteY17" fmla="*/ 63677 h 172054"/>
                  <a:gd name="connsiteX18" fmla="*/ 89402 w 125953"/>
                  <a:gd name="connsiteY18" fmla="*/ 92586 h 172054"/>
                  <a:gd name="connsiteX19" fmla="*/ 89402 w 125953"/>
                  <a:gd name="connsiteY19" fmla="*/ 92586 h 172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5953" h="172054">
                    <a:moveTo>
                      <a:pt x="108251" y="18339"/>
                    </a:moveTo>
                    <a:cubicBezTo>
                      <a:pt x="96407" y="6113"/>
                      <a:pt x="81252" y="0"/>
                      <a:pt x="63040" y="0"/>
                    </a:cubicBezTo>
                    <a:lnTo>
                      <a:pt x="0" y="0"/>
                    </a:lnTo>
                    <a:lnTo>
                      <a:pt x="0" y="172055"/>
                    </a:lnTo>
                    <a:lnTo>
                      <a:pt x="25343" y="172055"/>
                    </a:lnTo>
                    <a:lnTo>
                      <a:pt x="25343" y="128118"/>
                    </a:lnTo>
                    <a:lnTo>
                      <a:pt x="63040" y="128118"/>
                    </a:lnTo>
                    <a:cubicBezTo>
                      <a:pt x="81379" y="128118"/>
                      <a:pt x="96534" y="122005"/>
                      <a:pt x="108251" y="109779"/>
                    </a:cubicBezTo>
                    <a:cubicBezTo>
                      <a:pt x="119967" y="97553"/>
                      <a:pt x="125953" y="82271"/>
                      <a:pt x="125953" y="63677"/>
                    </a:cubicBezTo>
                    <a:cubicBezTo>
                      <a:pt x="125826" y="44956"/>
                      <a:pt x="119840" y="29928"/>
                      <a:pt x="108251" y="18339"/>
                    </a:cubicBezTo>
                    <a:lnTo>
                      <a:pt x="108251" y="18339"/>
                    </a:lnTo>
                    <a:close/>
                    <a:moveTo>
                      <a:pt x="89402" y="92586"/>
                    </a:moveTo>
                    <a:cubicBezTo>
                      <a:pt x="82016" y="99718"/>
                      <a:pt x="73228" y="103157"/>
                      <a:pt x="63040" y="103157"/>
                    </a:cubicBezTo>
                    <a:lnTo>
                      <a:pt x="25343" y="103157"/>
                    </a:lnTo>
                    <a:lnTo>
                      <a:pt x="25343" y="24834"/>
                    </a:lnTo>
                    <a:lnTo>
                      <a:pt x="63040" y="24834"/>
                    </a:lnTo>
                    <a:cubicBezTo>
                      <a:pt x="73993" y="24834"/>
                      <a:pt x="82780" y="28400"/>
                      <a:pt x="89402" y="35659"/>
                    </a:cubicBezTo>
                    <a:cubicBezTo>
                      <a:pt x="96024" y="42791"/>
                      <a:pt x="99208" y="52088"/>
                      <a:pt x="99208" y="63677"/>
                    </a:cubicBezTo>
                    <a:cubicBezTo>
                      <a:pt x="99208" y="75648"/>
                      <a:pt x="96024" y="85454"/>
                      <a:pt x="89402" y="92586"/>
                    </a:cubicBezTo>
                    <a:lnTo>
                      <a:pt x="89402" y="92586"/>
                    </a:lnTo>
                    <a:close/>
                  </a:path>
                </a:pathLst>
              </a:custGeom>
              <a:solidFill>
                <a:srgbClr val="FFFFFF"/>
              </a:solidFill>
              <a:ln w="127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任意多边形: 形状 24">
                <a:extLst>
                  <a:ext uri="{FF2B5EF4-FFF2-40B4-BE49-F238E27FC236}">
                    <a16:creationId xmlns:a16="http://schemas.microsoft.com/office/drawing/2014/main" id="{7704DB9E-E383-CDEB-DC64-F733BEF8B01F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>
              <a:xfrm>
                <a:off x="8863057" y="133084"/>
                <a:ext cx="26617" cy="128117"/>
              </a:xfrm>
              <a:custGeom>
                <a:avLst/>
                <a:gdLst>
                  <a:gd name="connsiteX0" fmla="*/ 0 w 26617"/>
                  <a:gd name="connsiteY0" fmla="*/ 0 h 128117"/>
                  <a:gd name="connsiteX1" fmla="*/ 26617 w 26617"/>
                  <a:gd name="connsiteY1" fmla="*/ 0 h 128117"/>
                  <a:gd name="connsiteX2" fmla="*/ 26617 w 26617"/>
                  <a:gd name="connsiteY2" fmla="*/ 128118 h 128117"/>
                  <a:gd name="connsiteX3" fmla="*/ 0 w 26617"/>
                  <a:gd name="connsiteY3" fmla="*/ 128118 h 128117"/>
                  <a:gd name="connsiteX4" fmla="*/ 0 w 26617"/>
                  <a:gd name="connsiteY4" fmla="*/ 0 h 128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17" h="128117">
                    <a:moveTo>
                      <a:pt x="0" y="0"/>
                    </a:moveTo>
                    <a:lnTo>
                      <a:pt x="26617" y="0"/>
                    </a:lnTo>
                    <a:lnTo>
                      <a:pt x="26617" y="128118"/>
                    </a:lnTo>
                    <a:lnTo>
                      <a:pt x="0" y="1281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任意多边形: 形状 25">
                <a:extLst>
                  <a:ext uri="{FF2B5EF4-FFF2-40B4-BE49-F238E27FC236}">
                    <a16:creationId xmlns:a16="http://schemas.microsoft.com/office/drawing/2014/main" id="{95B8ED61-A477-385B-FCA3-F6EEE3C24C73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>
                <a:off x="8727425" y="80487"/>
                <a:ext cx="113854" cy="180587"/>
              </a:xfrm>
              <a:custGeom>
                <a:avLst/>
                <a:gdLst>
                  <a:gd name="connsiteX0" fmla="*/ 113727 w 113854"/>
                  <a:gd name="connsiteY0" fmla="*/ 180588 h 180587"/>
                  <a:gd name="connsiteX1" fmla="*/ 88384 w 113854"/>
                  <a:gd name="connsiteY1" fmla="*/ 180588 h 180587"/>
                  <a:gd name="connsiteX2" fmla="*/ 88384 w 113854"/>
                  <a:gd name="connsiteY2" fmla="*/ 107359 h 180587"/>
                  <a:gd name="connsiteX3" fmla="*/ 82780 w 113854"/>
                  <a:gd name="connsiteY3" fmla="*/ 84818 h 180587"/>
                  <a:gd name="connsiteX4" fmla="*/ 56163 w 113854"/>
                  <a:gd name="connsiteY4" fmla="*/ 77304 h 180587"/>
                  <a:gd name="connsiteX5" fmla="*/ 25217 w 113854"/>
                  <a:gd name="connsiteY5" fmla="*/ 77304 h 180587"/>
                  <a:gd name="connsiteX6" fmla="*/ 25217 w 113854"/>
                  <a:gd name="connsiteY6" fmla="*/ 180588 h 180587"/>
                  <a:gd name="connsiteX7" fmla="*/ 0 w 113854"/>
                  <a:gd name="connsiteY7" fmla="*/ 180588 h 180587"/>
                  <a:gd name="connsiteX8" fmla="*/ 0 w 113854"/>
                  <a:gd name="connsiteY8" fmla="*/ 0 h 180587"/>
                  <a:gd name="connsiteX9" fmla="*/ 25344 w 113854"/>
                  <a:gd name="connsiteY9" fmla="*/ 0 h 180587"/>
                  <a:gd name="connsiteX10" fmla="*/ 25344 w 113854"/>
                  <a:gd name="connsiteY10" fmla="*/ 52597 h 180587"/>
                  <a:gd name="connsiteX11" fmla="*/ 56291 w 113854"/>
                  <a:gd name="connsiteY11" fmla="*/ 52597 h 180587"/>
                  <a:gd name="connsiteX12" fmla="*/ 113854 w 113854"/>
                  <a:gd name="connsiteY12" fmla="*/ 107487 h 180587"/>
                  <a:gd name="connsiteX13" fmla="*/ 113727 w 113854"/>
                  <a:gd name="connsiteY13" fmla="*/ 180588 h 180587"/>
                  <a:gd name="connsiteX14" fmla="*/ 113727 w 113854"/>
                  <a:gd name="connsiteY14" fmla="*/ 180588 h 180587"/>
                  <a:gd name="connsiteX15" fmla="*/ 113727 w 113854"/>
                  <a:gd name="connsiteY15" fmla="*/ 180588 h 180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13854" h="180587">
                    <a:moveTo>
                      <a:pt x="113727" y="180588"/>
                    </a:moveTo>
                    <a:lnTo>
                      <a:pt x="88384" y="180588"/>
                    </a:lnTo>
                    <a:lnTo>
                      <a:pt x="88384" y="107359"/>
                    </a:lnTo>
                    <a:cubicBezTo>
                      <a:pt x="88384" y="96789"/>
                      <a:pt x="86601" y="89148"/>
                      <a:pt x="82780" y="84818"/>
                    </a:cubicBezTo>
                    <a:cubicBezTo>
                      <a:pt x="77559" y="79723"/>
                      <a:pt x="68771" y="77304"/>
                      <a:pt x="56163" y="77304"/>
                    </a:cubicBezTo>
                    <a:lnTo>
                      <a:pt x="25217" y="77304"/>
                    </a:lnTo>
                    <a:lnTo>
                      <a:pt x="25217" y="180588"/>
                    </a:lnTo>
                    <a:lnTo>
                      <a:pt x="0" y="180588"/>
                    </a:lnTo>
                    <a:lnTo>
                      <a:pt x="0" y="0"/>
                    </a:lnTo>
                    <a:lnTo>
                      <a:pt x="25344" y="0"/>
                    </a:lnTo>
                    <a:lnTo>
                      <a:pt x="25344" y="52597"/>
                    </a:lnTo>
                    <a:lnTo>
                      <a:pt x="56291" y="52597"/>
                    </a:lnTo>
                    <a:cubicBezTo>
                      <a:pt x="94624" y="52597"/>
                      <a:pt x="113854" y="70936"/>
                      <a:pt x="113854" y="107487"/>
                    </a:cubicBezTo>
                    <a:lnTo>
                      <a:pt x="113727" y="180588"/>
                    </a:lnTo>
                    <a:lnTo>
                      <a:pt x="113727" y="180588"/>
                    </a:lnTo>
                    <a:lnTo>
                      <a:pt x="113727" y="180588"/>
                    </a:lnTo>
                    <a:close/>
                  </a:path>
                </a:pathLst>
              </a:custGeom>
              <a:solidFill>
                <a:srgbClr val="FFFFFF"/>
              </a:solidFill>
              <a:ln w="127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任意多边形: 形状 26">
                <a:extLst>
                  <a:ext uri="{FF2B5EF4-FFF2-40B4-BE49-F238E27FC236}">
                    <a16:creationId xmlns:a16="http://schemas.microsoft.com/office/drawing/2014/main" id="{6C74E05D-D1F6-E4C4-249E-49BE7C57A2EB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8581478" y="132957"/>
                <a:ext cx="122768" cy="128117"/>
              </a:xfrm>
              <a:custGeom>
                <a:avLst/>
                <a:gdLst>
                  <a:gd name="connsiteX0" fmla="*/ 122768 w 122768"/>
                  <a:gd name="connsiteY0" fmla="*/ 128118 h 128117"/>
                  <a:gd name="connsiteX1" fmla="*/ 60747 w 122768"/>
                  <a:gd name="connsiteY1" fmla="*/ 128118 h 128117"/>
                  <a:gd name="connsiteX2" fmla="*/ 18721 w 122768"/>
                  <a:gd name="connsiteY2" fmla="*/ 111944 h 128117"/>
                  <a:gd name="connsiteX3" fmla="*/ 0 w 122768"/>
                  <a:gd name="connsiteY3" fmla="*/ 64696 h 128117"/>
                  <a:gd name="connsiteX4" fmla="*/ 18721 w 122768"/>
                  <a:gd name="connsiteY4" fmla="*/ 15155 h 128117"/>
                  <a:gd name="connsiteX5" fmla="*/ 60747 w 122768"/>
                  <a:gd name="connsiteY5" fmla="*/ 0 h 128117"/>
                  <a:gd name="connsiteX6" fmla="*/ 122768 w 122768"/>
                  <a:gd name="connsiteY6" fmla="*/ 0 h 128117"/>
                  <a:gd name="connsiteX7" fmla="*/ 122768 w 122768"/>
                  <a:gd name="connsiteY7" fmla="*/ 24834 h 128117"/>
                  <a:gd name="connsiteX8" fmla="*/ 61766 w 122768"/>
                  <a:gd name="connsiteY8" fmla="*/ 24834 h 128117"/>
                  <a:gd name="connsiteX9" fmla="*/ 37442 w 122768"/>
                  <a:gd name="connsiteY9" fmla="*/ 34386 h 128117"/>
                  <a:gd name="connsiteX10" fmla="*/ 25216 w 122768"/>
                  <a:gd name="connsiteY10" fmla="*/ 64696 h 128117"/>
                  <a:gd name="connsiteX11" fmla="*/ 37442 w 122768"/>
                  <a:gd name="connsiteY11" fmla="*/ 93732 h 128117"/>
                  <a:gd name="connsiteX12" fmla="*/ 61766 w 122768"/>
                  <a:gd name="connsiteY12" fmla="*/ 102265 h 128117"/>
                  <a:gd name="connsiteX13" fmla="*/ 122768 w 122768"/>
                  <a:gd name="connsiteY13" fmla="*/ 102265 h 128117"/>
                  <a:gd name="connsiteX14" fmla="*/ 122768 w 122768"/>
                  <a:gd name="connsiteY14" fmla="*/ 128118 h 128117"/>
                  <a:gd name="connsiteX15" fmla="*/ 122768 w 122768"/>
                  <a:gd name="connsiteY15" fmla="*/ 128118 h 128117"/>
                  <a:gd name="connsiteX16" fmla="*/ 122768 w 122768"/>
                  <a:gd name="connsiteY16" fmla="*/ 128118 h 128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2768" h="128117">
                    <a:moveTo>
                      <a:pt x="122768" y="128118"/>
                    </a:moveTo>
                    <a:lnTo>
                      <a:pt x="60747" y="128118"/>
                    </a:lnTo>
                    <a:cubicBezTo>
                      <a:pt x="45210" y="128118"/>
                      <a:pt x="31202" y="122769"/>
                      <a:pt x="18721" y="111944"/>
                    </a:cubicBezTo>
                    <a:cubicBezTo>
                      <a:pt x="6113" y="100355"/>
                      <a:pt x="0" y="84690"/>
                      <a:pt x="0" y="64696"/>
                    </a:cubicBezTo>
                    <a:cubicBezTo>
                      <a:pt x="0" y="43937"/>
                      <a:pt x="6113" y="27254"/>
                      <a:pt x="18721" y="15155"/>
                    </a:cubicBezTo>
                    <a:cubicBezTo>
                      <a:pt x="30564" y="5094"/>
                      <a:pt x="44574" y="0"/>
                      <a:pt x="60747" y="0"/>
                    </a:cubicBezTo>
                    <a:lnTo>
                      <a:pt x="122768" y="0"/>
                    </a:lnTo>
                    <a:lnTo>
                      <a:pt x="122768" y="24834"/>
                    </a:lnTo>
                    <a:lnTo>
                      <a:pt x="61766" y="24834"/>
                    </a:lnTo>
                    <a:cubicBezTo>
                      <a:pt x="52215" y="24834"/>
                      <a:pt x="44064" y="28145"/>
                      <a:pt x="37442" y="34386"/>
                    </a:cubicBezTo>
                    <a:cubicBezTo>
                      <a:pt x="29291" y="41772"/>
                      <a:pt x="25216" y="51706"/>
                      <a:pt x="25216" y="64696"/>
                    </a:cubicBezTo>
                    <a:cubicBezTo>
                      <a:pt x="25216" y="76794"/>
                      <a:pt x="29419" y="86473"/>
                      <a:pt x="37442" y="93732"/>
                    </a:cubicBezTo>
                    <a:cubicBezTo>
                      <a:pt x="44064" y="99463"/>
                      <a:pt x="52215" y="102265"/>
                      <a:pt x="61766" y="102265"/>
                    </a:cubicBezTo>
                    <a:lnTo>
                      <a:pt x="122768" y="102265"/>
                    </a:lnTo>
                    <a:lnTo>
                      <a:pt x="122768" y="128118"/>
                    </a:lnTo>
                    <a:lnTo>
                      <a:pt x="122768" y="128118"/>
                    </a:lnTo>
                    <a:lnTo>
                      <a:pt x="122768" y="128118"/>
                    </a:lnTo>
                    <a:close/>
                  </a:path>
                </a:pathLst>
              </a:custGeom>
              <a:solidFill>
                <a:srgbClr val="FFFFFF"/>
              </a:solidFill>
              <a:ln w="127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任意多边形: 形状 27">
                <a:extLst>
                  <a:ext uri="{FF2B5EF4-FFF2-40B4-BE49-F238E27FC236}">
                    <a16:creationId xmlns:a16="http://schemas.microsoft.com/office/drawing/2014/main" id="{7BF5035B-E184-AA71-2EF0-FC2C24374A69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8436677" y="133211"/>
                <a:ext cx="123660" cy="127990"/>
              </a:xfrm>
              <a:custGeom>
                <a:avLst/>
                <a:gdLst>
                  <a:gd name="connsiteX0" fmla="*/ 123660 w 123660"/>
                  <a:gd name="connsiteY0" fmla="*/ 88129 h 127990"/>
                  <a:gd name="connsiteX1" fmla="*/ 72719 w 123660"/>
                  <a:gd name="connsiteY1" fmla="*/ 127990 h 127990"/>
                  <a:gd name="connsiteX2" fmla="*/ 5349 w 123660"/>
                  <a:gd name="connsiteY2" fmla="*/ 127990 h 127990"/>
                  <a:gd name="connsiteX3" fmla="*/ 5349 w 123660"/>
                  <a:gd name="connsiteY3" fmla="*/ 102138 h 127990"/>
                  <a:gd name="connsiteX4" fmla="*/ 72719 w 123660"/>
                  <a:gd name="connsiteY4" fmla="*/ 102138 h 127990"/>
                  <a:gd name="connsiteX5" fmla="*/ 92713 w 123660"/>
                  <a:gd name="connsiteY5" fmla="*/ 99081 h 127990"/>
                  <a:gd name="connsiteX6" fmla="*/ 98317 w 123660"/>
                  <a:gd name="connsiteY6" fmla="*/ 88256 h 127990"/>
                  <a:gd name="connsiteX7" fmla="*/ 77304 w 123660"/>
                  <a:gd name="connsiteY7" fmla="*/ 74375 h 127990"/>
                  <a:gd name="connsiteX8" fmla="*/ 49668 w 123660"/>
                  <a:gd name="connsiteY8" fmla="*/ 74375 h 127990"/>
                  <a:gd name="connsiteX9" fmla="*/ 0 w 123660"/>
                  <a:gd name="connsiteY9" fmla="*/ 36805 h 127990"/>
                  <a:gd name="connsiteX10" fmla="*/ 16556 w 123660"/>
                  <a:gd name="connsiteY10" fmla="*/ 6495 h 127990"/>
                  <a:gd name="connsiteX11" fmla="*/ 46356 w 123660"/>
                  <a:gd name="connsiteY11" fmla="*/ 0 h 127990"/>
                  <a:gd name="connsiteX12" fmla="*/ 115000 w 123660"/>
                  <a:gd name="connsiteY12" fmla="*/ 0 h 127990"/>
                  <a:gd name="connsiteX13" fmla="*/ 115000 w 123660"/>
                  <a:gd name="connsiteY13" fmla="*/ 24834 h 127990"/>
                  <a:gd name="connsiteX14" fmla="*/ 46356 w 123660"/>
                  <a:gd name="connsiteY14" fmla="*/ 24834 h 127990"/>
                  <a:gd name="connsiteX15" fmla="*/ 25343 w 123660"/>
                  <a:gd name="connsiteY15" fmla="*/ 36678 h 127990"/>
                  <a:gd name="connsiteX16" fmla="*/ 34385 w 123660"/>
                  <a:gd name="connsiteY16" fmla="*/ 47376 h 127990"/>
                  <a:gd name="connsiteX17" fmla="*/ 49922 w 123660"/>
                  <a:gd name="connsiteY17" fmla="*/ 48394 h 127990"/>
                  <a:gd name="connsiteX18" fmla="*/ 77558 w 123660"/>
                  <a:gd name="connsiteY18" fmla="*/ 48394 h 127990"/>
                  <a:gd name="connsiteX19" fmla="*/ 111689 w 123660"/>
                  <a:gd name="connsiteY19" fmla="*/ 59219 h 127990"/>
                  <a:gd name="connsiteX20" fmla="*/ 123660 w 123660"/>
                  <a:gd name="connsiteY20" fmla="*/ 88129 h 127990"/>
                  <a:gd name="connsiteX21" fmla="*/ 123660 w 123660"/>
                  <a:gd name="connsiteY21" fmla="*/ 88129 h 127990"/>
                  <a:gd name="connsiteX22" fmla="*/ 123660 w 123660"/>
                  <a:gd name="connsiteY22" fmla="*/ 88129 h 127990"/>
                  <a:gd name="connsiteX23" fmla="*/ 123660 w 123660"/>
                  <a:gd name="connsiteY23" fmla="*/ 88129 h 12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23660" h="127990">
                    <a:moveTo>
                      <a:pt x="123660" y="88129"/>
                    </a:moveTo>
                    <a:cubicBezTo>
                      <a:pt x="123660" y="114618"/>
                      <a:pt x="106723" y="127990"/>
                      <a:pt x="72719" y="127990"/>
                    </a:cubicBezTo>
                    <a:lnTo>
                      <a:pt x="5349" y="127990"/>
                    </a:lnTo>
                    <a:lnTo>
                      <a:pt x="5349" y="102138"/>
                    </a:lnTo>
                    <a:lnTo>
                      <a:pt x="72719" y="102138"/>
                    </a:lnTo>
                    <a:cubicBezTo>
                      <a:pt x="82270" y="102138"/>
                      <a:pt x="88893" y="101119"/>
                      <a:pt x="92713" y="99081"/>
                    </a:cubicBezTo>
                    <a:cubicBezTo>
                      <a:pt x="96407" y="96789"/>
                      <a:pt x="98317" y="93350"/>
                      <a:pt x="98317" y="88256"/>
                    </a:cubicBezTo>
                    <a:cubicBezTo>
                      <a:pt x="98317" y="78959"/>
                      <a:pt x="91185" y="74375"/>
                      <a:pt x="77304" y="74375"/>
                    </a:cubicBezTo>
                    <a:lnTo>
                      <a:pt x="49668" y="74375"/>
                    </a:lnTo>
                    <a:cubicBezTo>
                      <a:pt x="16428" y="74375"/>
                      <a:pt x="0" y="61767"/>
                      <a:pt x="0" y="36805"/>
                    </a:cubicBezTo>
                    <a:cubicBezTo>
                      <a:pt x="0" y="23178"/>
                      <a:pt x="5604" y="13245"/>
                      <a:pt x="16556" y="6495"/>
                    </a:cubicBezTo>
                    <a:cubicBezTo>
                      <a:pt x="24707" y="2292"/>
                      <a:pt x="34767" y="0"/>
                      <a:pt x="46356" y="0"/>
                    </a:cubicBezTo>
                    <a:lnTo>
                      <a:pt x="115000" y="0"/>
                    </a:lnTo>
                    <a:lnTo>
                      <a:pt x="115000" y="24834"/>
                    </a:lnTo>
                    <a:lnTo>
                      <a:pt x="46356" y="24834"/>
                    </a:lnTo>
                    <a:cubicBezTo>
                      <a:pt x="32348" y="24834"/>
                      <a:pt x="25343" y="28909"/>
                      <a:pt x="25343" y="36678"/>
                    </a:cubicBezTo>
                    <a:cubicBezTo>
                      <a:pt x="25343" y="42409"/>
                      <a:pt x="28400" y="45975"/>
                      <a:pt x="34385" y="47376"/>
                    </a:cubicBezTo>
                    <a:cubicBezTo>
                      <a:pt x="36550" y="48140"/>
                      <a:pt x="41772" y="48394"/>
                      <a:pt x="49922" y="48394"/>
                    </a:cubicBezTo>
                    <a:lnTo>
                      <a:pt x="77558" y="48394"/>
                    </a:lnTo>
                    <a:cubicBezTo>
                      <a:pt x="91312" y="48394"/>
                      <a:pt x="102901" y="52088"/>
                      <a:pt x="111689" y="59219"/>
                    </a:cubicBezTo>
                    <a:cubicBezTo>
                      <a:pt x="119712" y="65587"/>
                      <a:pt x="123660" y="75139"/>
                      <a:pt x="123660" y="88129"/>
                    </a:cubicBezTo>
                    <a:lnTo>
                      <a:pt x="123660" y="88129"/>
                    </a:lnTo>
                    <a:lnTo>
                      <a:pt x="123660" y="88129"/>
                    </a:lnTo>
                    <a:lnTo>
                      <a:pt x="123660" y="88129"/>
                    </a:lnTo>
                    <a:close/>
                  </a:path>
                </a:pathLst>
              </a:custGeom>
              <a:solidFill>
                <a:srgbClr val="FFFFFF"/>
              </a:solidFill>
              <a:ln w="127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任意多边形: 形状 28">
                <a:extLst>
                  <a:ext uri="{FF2B5EF4-FFF2-40B4-BE49-F238E27FC236}">
                    <a16:creationId xmlns:a16="http://schemas.microsoft.com/office/drawing/2014/main" id="{57495C28-B030-80B4-26F6-BA19AEA13F0A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8297989" y="133211"/>
                <a:ext cx="123660" cy="127990"/>
              </a:xfrm>
              <a:custGeom>
                <a:avLst/>
                <a:gdLst>
                  <a:gd name="connsiteX0" fmla="*/ 123661 w 123660"/>
                  <a:gd name="connsiteY0" fmla="*/ 88129 h 127990"/>
                  <a:gd name="connsiteX1" fmla="*/ 72719 w 123660"/>
                  <a:gd name="connsiteY1" fmla="*/ 127990 h 127990"/>
                  <a:gd name="connsiteX2" fmla="*/ 5349 w 123660"/>
                  <a:gd name="connsiteY2" fmla="*/ 127990 h 127990"/>
                  <a:gd name="connsiteX3" fmla="*/ 5349 w 123660"/>
                  <a:gd name="connsiteY3" fmla="*/ 102138 h 127990"/>
                  <a:gd name="connsiteX4" fmla="*/ 72719 w 123660"/>
                  <a:gd name="connsiteY4" fmla="*/ 102138 h 127990"/>
                  <a:gd name="connsiteX5" fmla="*/ 92713 w 123660"/>
                  <a:gd name="connsiteY5" fmla="*/ 99081 h 127990"/>
                  <a:gd name="connsiteX6" fmla="*/ 98317 w 123660"/>
                  <a:gd name="connsiteY6" fmla="*/ 88256 h 127990"/>
                  <a:gd name="connsiteX7" fmla="*/ 77304 w 123660"/>
                  <a:gd name="connsiteY7" fmla="*/ 74375 h 127990"/>
                  <a:gd name="connsiteX8" fmla="*/ 49668 w 123660"/>
                  <a:gd name="connsiteY8" fmla="*/ 74375 h 127990"/>
                  <a:gd name="connsiteX9" fmla="*/ 0 w 123660"/>
                  <a:gd name="connsiteY9" fmla="*/ 36805 h 127990"/>
                  <a:gd name="connsiteX10" fmla="*/ 16556 w 123660"/>
                  <a:gd name="connsiteY10" fmla="*/ 6495 h 127990"/>
                  <a:gd name="connsiteX11" fmla="*/ 46357 w 123660"/>
                  <a:gd name="connsiteY11" fmla="*/ 0 h 127990"/>
                  <a:gd name="connsiteX12" fmla="*/ 115000 w 123660"/>
                  <a:gd name="connsiteY12" fmla="*/ 0 h 127990"/>
                  <a:gd name="connsiteX13" fmla="*/ 115000 w 123660"/>
                  <a:gd name="connsiteY13" fmla="*/ 24834 h 127990"/>
                  <a:gd name="connsiteX14" fmla="*/ 46357 w 123660"/>
                  <a:gd name="connsiteY14" fmla="*/ 24834 h 127990"/>
                  <a:gd name="connsiteX15" fmla="*/ 25471 w 123660"/>
                  <a:gd name="connsiteY15" fmla="*/ 36678 h 127990"/>
                  <a:gd name="connsiteX16" fmla="*/ 34258 w 123660"/>
                  <a:gd name="connsiteY16" fmla="*/ 47376 h 127990"/>
                  <a:gd name="connsiteX17" fmla="*/ 49795 w 123660"/>
                  <a:gd name="connsiteY17" fmla="*/ 48394 h 127990"/>
                  <a:gd name="connsiteX18" fmla="*/ 77431 w 123660"/>
                  <a:gd name="connsiteY18" fmla="*/ 48394 h 127990"/>
                  <a:gd name="connsiteX19" fmla="*/ 111816 w 123660"/>
                  <a:gd name="connsiteY19" fmla="*/ 59219 h 127990"/>
                  <a:gd name="connsiteX20" fmla="*/ 123661 w 123660"/>
                  <a:gd name="connsiteY20" fmla="*/ 88129 h 127990"/>
                  <a:gd name="connsiteX21" fmla="*/ 123661 w 123660"/>
                  <a:gd name="connsiteY21" fmla="*/ 88129 h 127990"/>
                  <a:gd name="connsiteX22" fmla="*/ 123661 w 123660"/>
                  <a:gd name="connsiteY22" fmla="*/ 88129 h 127990"/>
                  <a:gd name="connsiteX23" fmla="*/ 123661 w 123660"/>
                  <a:gd name="connsiteY23" fmla="*/ 88129 h 12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23660" h="127990">
                    <a:moveTo>
                      <a:pt x="123661" y="88129"/>
                    </a:moveTo>
                    <a:cubicBezTo>
                      <a:pt x="123661" y="114618"/>
                      <a:pt x="106723" y="127990"/>
                      <a:pt x="72719" y="127990"/>
                    </a:cubicBezTo>
                    <a:lnTo>
                      <a:pt x="5349" y="127990"/>
                    </a:lnTo>
                    <a:lnTo>
                      <a:pt x="5349" y="102138"/>
                    </a:lnTo>
                    <a:lnTo>
                      <a:pt x="72719" y="102138"/>
                    </a:lnTo>
                    <a:cubicBezTo>
                      <a:pt x="82398" y="102138"/>
                      <a:pt x="88893" y="101119"/>
                      <a:pt x="92713" y="99081"/>
                    </a:cubicBezTo>
                    <a:cubicBezTo>
                      <a:pt x="96407" y="96789"/>
                      <a:pt x="98317" y="93350"/>
                      <a:pt x="98317" y="88256"/>
                    </a:cubicBezTo>
                    <a:cubicBezTo>
                      <a:pt x="98317" y="78959"/>
                      <a:pt x="91312" y="74375"/>
                      <a:pt x="77304" y="74375"/>
                    </a:cubicBezTo>
                    <a:lnTo>
                      <a:pt x="49668" y="74375"/>
                    </a:lnTo>
                    <a:cubicBezTo>
                      <a:pt x="16428" y="74375"/>
                      <a:pt x="0" y="61767"/>
                      <a:pt x="0" y="36805"/>
                    </a:cubicBezTo>
                    <a:cubicBezTo>
                      <a:pt x="0" y="23178"/>
                      <a:pt x="5604" y="13245"/>
                      <a:pt x="16556" y="6495"/>
                    </a:cubicBezTo>
                    <a:cubicBezTo>
                      <a:pt x="24707" y="2292"/>
                      <a:pt x="34767" y="0"/>
                      <a:pt x="46357" y="0"/>
                    </a:cubicBezTo>
                    <a:lnTo>
                      <a:pt x="115000" y="0"/>
                    </a:lnTo>
                    <a:lnTo>
                      <a:pt x="115000" y="24834"/>
                    </a:lnTo>
                    <a:lnTo>
                      <a:pt x="46357" y="24834"/>
                    </a:lnTo>
                    <a:cubicBezTo>
                      <a:pt x="32348" y="24834"/>
                      <a:pt x="25471" y="28909"/>
                      <a:pt x="25471" y="36678"/>
                    </a:cubicBezTo>
                    <a:cubicBezTo>
                      <a:pt x="25471" y="42409"/>
                      <a:pt x="28400" y="45975"/>
                      <a:pt x="34258" y="47376"/>
                    </a:cubicBezTo>
                    <a:cubicBezTo>
                      <a:pt x="36423" y="48140"/>
                      <a:pt x="41645" y="48394"/>
                      <a:pt x="49795" y="48394"/>
                    </a:cubicBezTo>
                    <a:lnTo>
                      <a:pt x="77431" y="48394"/>
                    </a:lnTo>
                    <a:cubicBezTo>
                      <a:pt x="91440" y="48394"/>
                      <a:pt x="102775" y="52088"/>
                      <a:pt x="111816" y="59219"/>
                    </a:cubicBezTo>
                    <a:cubicBezTo>
                      <a:pt x="119712" y="65587"/>
                      <a:pt x="123661" y="75139"/>
                      <a:pt x="123661" y="88129"/>
                    </a:cubicBezTo>
                    <a:lnTo>
                      <a:pt x="123661" y="88129"/>
                    </a:lnTo>
                    <a:lnTo>
                      <a:pt x="123661" y="88129"/>
                    </a:lnTo>
                    <a:lnTo>
                      <a:pt x="123661" y="88129"/>
                    </a:lnTo>
                    <a:close/>
                  </a:path>
                </a:pathLst>
              </a:custGeom>
              <a:solidFill>
                <a:srgbClr val="FFFFFF"/>
              </a:solidFill>
              <a:ln w="127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任意多边形: 形状 29">
                <a:extLst>
                  <a:ext uri="{FF2B5EF4-FFF2-40B4-BE49-F238E27FC236}">
                    <a16:creationId xmlns:a16="http://schemas.microsoft.com/office/drawing/2014/main" id="{EBC4EBCE-EA9D-EAB9-EF83-F69BA2627040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8150131" y="132447"/>
                <a:ext cx="131301" cy="128627"/>
              </a:xfrm>
              <a:custGeom>
                <a:avLst/>
                <a:gdLst>
                  <a:gd name="connsiteX0" fmla="*/ 112071 w 131301"/>
                  <a:gd name="connsiteY0" fmla="*/ 18721 h 128627"/>
                  <a:gd name="connsiteX1" fmla="*/ 65078 w 131301"/>
                  <a:gd name="connsiteY1" fmla="*/ 0 h 128627"/>
                  <a:gd name="connsiteX2" fmla="*/ 18339 w 131301"/>
                  <a:gd name="connsiteY2" fmla="*/ 18721 h 128627"/>
                  <a:gd name="connsiteX3" fmla="*/ 0 w 131301"/>
                  <a:gd name="connsiteY3" fmla="*/ 64314 h 128627"/>
                  <a:gd name="connsiteX4" fmla="*/ 18339 w 131301"/>
                  <a:gd name="connsiteY4" fmla="*/ 109779 h 128627"/>
                  <a:gd name="connsiteX5" fmla="*/ 65078 w 131301"/>
                  <a:gd name="connsiteY5" fmla="*/ 128627 h 128627"/>
                  <a:gd name="connsiteX6" fmla="*/ 112071 w 131301"/>
                  <a:gd name="connsiteY6" fmla="*/ 109779 h 128627"/>
                  <a:gd name="connsiteX7" fmla="*/ 131302 w 131301"/>
                  <a:gd name="connsiteY7" fmla="*/ 64314 h 128627"/>
                  <a:gd name="connsiteX8" fmla="*/ 112071 w 131301"/>
                  <a:gd name="connsiteY8" fmla="*/ 18721 h 128627"/>
                  <a:gd name="connsiteX9" fmla="*/ 112071 w 131301"/>
                  <a:gd name="connsiteY9" fmla="*/ 18721 h 128627"/>
                  <a:gd name="connsiteX10" fmla="*/ 94624 w 131301"/>
                  <a:gd name="connsiteY10" fmla="*/ 92841 h 128627"/>
                  <a:gd name="connsiteX11" fmla="*/ 65078 w 131301"/>
                  <a:gd name="connsiteY11" fmla="*/ 104685 h 128627"/>
                  <a:gd name="connsiteX12" fmla="*/ 35531 w 131301"/>
                  <a:gd name="connsiteY12" fmla="*/ 92841 h 128627"/>
                  <a:gd name="connsiteX13" fmla="*/ 23305 w 131301"/>
                  <a:gd name="connsiteY13" fmla="*/ 64186 h 128627"/>
                  <a:gd name="connsiteX14" fmla="*/ 35531 w 131301"/>
                  <a:gd name="connsiteY14" fmla="*/ 35404 h 128627"/>
                  <a:gd name="connsiteX15" fmla="*/ 65078 w 131301"/>
                  <a:gd name="connsiteY15" fmla="*/ 23688 h 128627"/>
                  <a:gd name="connsiteX16" fmla="*/ 94624 w 131301"/>
                  <a:gd name="connsiteY16" fmla="*/ 35404 h 128627"/>
                  <a:gd name="connsiteX17" fmla="*/ 107868 w 131301"/>
                  <a:gd name="connsiteY17" fmla="*/ 64186 h 128627"/>
                  <a:gd name="connsiteX18" fmla="*/ 94624 w 131301"/>
                  <a:gd name="connsiteY18" fmla="*/ 92841 h 128627"/>
                  <a:gd name="connsiteX19" fmla="*/ 94624 w 131301"/>
                  <a:gd name="connsiteY19" fmla="*/ 92841 h 128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1301" h="128627">
                    <a:moveTo>
                      <a:pt x="112071" y="18721"/>
                    </a:moveTo>
                    <a:cubicBezTo>
                      <a:pt x="99081" y="6368"/>
                      <a:pt x="83544" y="0"/>
                      <a:pt x="65078" y="0"/>
                    </a:cubicBezTo>
                    <a:cubicBezTo>
                      <a:pt x="46866" y="0"/>
                      <a:pt x="31329" y="6240"/>
                      <a:pt x="18339" y="18721"/>
                    </a:cubicBezTo>
                    <a:cubicBezTo>
                      <a:pt x="6113" y="31329"/>
                      <a:pt x="0" y="46484"/>
                      <a:pt x="0" y="64314"/>
                    </a:cubicBezTo>
                    <a:cubicBezTo>
                      <a:pt x="0" y="82016"/>
                      <a:pt x="6113" y="97171"/>
                      <a:pt x="18339" y="109779"/>
                    </a:cubicBezTo>
                    <a:cubicBezTo>
                      <a:pt x="31329" y="122387"/>
                      <a:pt x="46866" y="128627"/>
                      <a:pt x="65078" y="128627"/>
                    </a:cubicBezTo>
                    <a:cubicBezTo>
                      <a:pt x="83417" y="128627"/>
                      <a:pt x="99081" y="122387"/>
                      <a:pt x="112071" y="109779"/>
                    </a:cubicBezTo>
                    <a:cubicBezTo>
                      <a:pt x="124807" y="97171"/>
                      <a:pt x="131302" y="82016"/>
                      <a:pt x="131302" y="64314"/>
                    </a:cubicBezTo>
                    <a:cubicBezTo>
                      <a:pt x="131302" y="46357"/>
                      <a:pt x="124807" y="31202"/>
                      <a:pt x="112071" y="18721"/>
                    </a:cubicBezTo>
                    <a:lnTo>
                      <a:pt x="112071" y="18721"/>
                    </a:lnTo>
                    <a:close/>
                    <a:moveTo>
                      <a:pt x="94624" y="92841"/>
                    </a:moveTo>
                    <a:cubicBezTo>
                      <a:pt x="86473" y="100737"/>
                      <a:pt x="76666" y="104685"/>
                      <a:pt x="65078" y="104685"/>
                    </a:cubicBezTo>
                    <a:cubicBezTo>
                      <a:pt x="53488" y="104685"/>
                      <a:pt x="43682" y="100609"/>
                      <a:pt x="35531" y="92841"/>
                    </a:cubicBezTo>
                    <a:cubicBezTo>
                      <a:pt x="27381" y="84818"/>
                      <a:pt x="23305" y="75393"/>
                      <a:pt x="23305" y="64186"/>
                    </a:cubicBezTo>
                    <a:cubicBezTo>
                      <a:pt x="23305" y="52852"/>
                      <a:pt x="27508" y="43428"/>
                      <a:pt x="35531" y="35404"/>
                    </a:cubicBezTo>
                    <a:cubicBezTo>
                      <a:pt x="43682" y="27508"/>
                      <a:pt x="53488" y="23688"/>
                      <a:pt x="65078" y="23688"/>
                    </a:cubicBezTo>
                    <a:cubicBezTo>
                      <a:pt x="76666" y="23688"/>
                      <a:pt x="86473" y="27508"/>
                      <a:pt x="94624" y="35404"/>
                    </a:cubicBezTo>
                    <a:cubicBezTo>
                      <a:pt x="103411" y="43428"/>
                      <a:pt x="107868" y="52852"/>
                      <a:pt x="107868" y="64186"/>
                    </a:cubicBezTo>
                    <a:cubicBezTo>
                      <a:pt x="107996" y="75393"/>
                      <a:pt x="103411" y="84945"/>
                      <a:pt x="94624" y="92841"/>
                    </a:cubicBezTo>
                    <a:lnTo>
                      <a:pt x="94624" y="92841"/>
                    </a:lnTo>
                    <a:close/>
                  </a:path>
                </a:pathLst>
              </a:custGeom>
              <a:solidFill>
                <a:srgbClr val="FFFFFF"/>
              </a:solidFill>
              <a:ln w="127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任意多边形: 形状 30">
                <a:extLst>
                  <a:ext uri="{FF2B5EF4-FFF2-40B4-BE49-F238E27FC236}">
                    <a16:creationId xmlns:a16="http://schemas.microsoft.com/office/drawing/2014/main" id="{5A647784-0268-6CCB-0499-A87A8499EE1F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8046337" y="133084"/>
                <a:ext cx="88511" cy="128117"/>
              </a:xfrm>
              <a:custGeom>
                <a:avLst/>
                <a:gdLst>
                  <a:gd name="connsiteX0" fmla="*/ 88511 w 88511"/>
                  <a:gd name="connsiteY0" fmla="*/ 64696 h 128117"/>
                  <a:gd name="connsiteX1" fmla="*/ 63168 w 88511"/>
                  <a:gd name="connsiteY1" fmla="*/ 64696 h 128117"/>
                  <a:gd name="connsiteX2" fmla="*/ 63168 w 88511"/>
                  <a:gd name="connsiteY2" fmla="*/ 46357 h 128117"/>
                  <a:gd name="connsiteX3" fmla="*/ 43173 w 88511"/>
                  <a:gd name="connsiteY3" fmla="*/ 24834 h 128117"/>
                  <a:gd name="connsiteX4" fmla="*/ 25598 w 88511"/>
                  <a:gd name="connsiteY4" fmla="*/ 24834 h 128117"/>
                  <a:gd name="connsiteX5" fmla="*/ 25598 w 88511"/>
                  <a:gd name="connsiteY5" fmla="*/ 128118 h 128117"/>
                  <a:gd name="connsiteX6" fmla="*/ 0 w 88511"/>
                  <a:gd name="connsiteY6" fmla="*/ 128118 h 128117"/>
                  <a:gd name="connsiteX7" fmla="*/ 0 w 88511"/>
                  <a:gd name="connsiteY7" fmla="*/ 0 h 128117"/>
                  <a:gd name="connsiteX8" fmla="*/ 45465 w 88511"/>
                  <a:gd name="connsiteY8" fmla="*/ 0 h 128117"/>
                  <a:gd name="connsiteX9" fmla="*/ 88511 w 88511"/>
                  <a:gd name="connsiteY9" fmla="*/ 46229 h 128117"/>
                  <a:gd name="connsiteX10" fmla="*/ 88511 w 88511"/>
                  <a:gd name="connsiteY10" fmla="*/ 64696 h 128117"/>
                  <a:gd name="connsiteX11" fmla="*/ 88511 w 88511"/>
                  <a:gd name="connsiteY11" fmla="*/ 64696 h 128117"/>
                  <a:gd name="connsiteX12" fmla="*/ 88511 w 88511"/>
                  <a:gd name="connsiteY12" fmla="*/ 64696 h 128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8511" h="128117">
                    <a:moveTo>
                      <a:pt x="88511" y="64696"/>
                    </a:moveTo>
                    <a:lnTo>
                      <a:pt x="63168" y="64696"/>
                    </a:lnTo>
                    <a:lnTo>
                      <a:pt x="63168" y="46357"/>
                    </a:lnTo>
                    <a:cubicBezTo>
                      <a:pt x="63168" y="31966"/>
                      <a:pt x="56545" y="24834"/>
                      <a:pt x="43173" y="24834"/>
                    </a:cubicBezTo>
                    <a:lnTo>
                      <a:pt x="25598" y="24834"/>
                    </a:lnTo>
                    <a:lnTo>
                      <a:pt x="25598" y="128118"/>
                    </a:lnTo>
                    <a:lnTo>
                      <a:pt x="0" y="128118"/>
                    </a:lnTo>
                    <a:lnTo>
                      <a:pt x="0" y="0"/>
                    </a:lnTo>
                    <a:lnTo>
                      <a:pt x="45465" y="0"/>
                    </a:lnTo>
                    <a:cubicBezTo>
                      <a:pt x="73993" y="0"/>
                      <a:pt x="88511" y="15537"/>
                      <a:pt x="88511" y="46229"/>
                    </a:cubicBezTo>
                    <a:lnTo>
                      <a:pt x="88511" y="64696"/>
                    </a:lnTo>
                    <a:lnTo>
                      <a:pt x="88511" y="64696"/>
                    </a:lnTo>
                    <a:lnTo>
                      <a:pt x="88511" y="64696"/>
                    </a:lnTo>
                    <a:close/>
                  </a:path>
                </a:pathLst>
              </a:custGeom>
              <a:solidFill>
                <a:srgbClr val="FFFFFF"/>
              </a:solidFill>
              <a:ln w="127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任意多边形: 形状 34">
                <a:extLst>
                  <a:ext uri="{FF2B5EF4-FFF2-40B4-BE49-F238E27FC236}">
                    <a16:creationId xmlns:a16="http://schemas.microsoft.com/office/drawing/2014/main" id="{D85B6690-2E0C-02AF-3DA1-498BF09D3699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8123259" y="306667"/>
                <a:ext cx="693313" cy="71604"/>
              </a:xfrm>
              <a:custGeom>
                <a:avLst/>
                <a:gdLst>
                  <a:gd name="connsiteX0" fmla="*/ 0 w 693313"/>
                  <a:gd name="connsiteY0" fmla="*/ 55526 h 71604"/>
                  <a:gd name="connsiteX1" fmla="*/ 0 w 693313"/>
                  <a:gd name="connsiteY1" fmla="*/ 891 h 71604"/>
                  <a:gd name="connsiteX2" fmla="*/ 11080 w 693313"/>
                  <a:gd name="connsiteY2" fmla="*/ 891 h 71604"/>
                  <a:gd name="connsiteX3" fmla="*/ 24325 w 693313"/>
                  <a:gd name="connsiteY3" fmla="*/ 39607 h 71604"/>
                  <a:gd name="connsiteX4" fmla="*/ 26999 w 693313"/>
                  <a:gd name="connsiteY4" fmla="*/ 47630 h 71604"/>
                  <a:gd name="connsiteX5" fmla="*/ 30056 w 693313"/>
                  <a:gd name="connsiteY5" fmla="*/ 38843 h 71604"/>
                  <a:gd name="connsiteX6" fmla="*/ 43556 w 693313"/>
                  <a:gd name="connsiteY6" fmla="*/ 764 h 71604"/>
                  <a:gd name="connsiteX7" fmla="*/ 53616 w 693313"/>
                  <a:gd name="connsiteY7" fmla="*/ 764 h 71604"/>
                  <a:gd name="connsiteX8" fmla="*/ 53616 w 693313"/>
                  <a:gd name="connsiteY8" fmla="*/ 55399 h 71604"/>
                  <a:gd name="connsiteX9" fmla="*/ 46484 w 693313"/>
                  <a:gd name="connsiteY9" fmla="*/ 55399 h 71604"/>
                  <a:gd name="connsiteX10" fmla="*/ 46484 w 693313"/>
                  <a:gd name="connsiteY10" fmla="*/ 9679 h 71604"/>
                  <a:gd name="connsiteX11" fmla="*/ 30183 w 693313"/>
                  <a:gd name="connsiteY11" fmla="*/ 55399 h 71604"/>
                  <a:gd name="connsiteX12" fmla="*/ 23306 w 693313"/>
                  <a:gd name="connsiteY12" fmla="*/ 55399 h 71604"/>
                  <a:gd name="connsiteX13" fmla="*/ 7132 w 693313"/>
                  <a:gd name="connsiteY13" fmla="*/ 8915 h 71604"/>
                  <a:gd name="connsiteX14" fmla="*/ 7132 w 693313"/>
                  <a:gd name="connsiteY14" fmla="*/ 55399 h 71604"/>
                  <a:gd name="connsiteX15" fmla="*/ 0 w 693313"/>
                  <a:gd name="connsiteY15" fmla="*/ 55399 h 71604"/>
                  <a:gd name="connsiteX16" fmla="*/ 0 w 693313"/>
                  <a:gd name="connsiteY16" fmla="*/ 55526 h 71604"/>
                  <a:gd name="connsiteX17" fmla="*/ 0 w 693313"/>
                  <a:gd name="connsiteY17" fmla="*/ 55526 h 71604"/>
                  <a:gd name="connsiteX18" fmla="*/ 72083 w 693313"/>
                  <a:gd name="connsiteY18" fmla="*/ 8533 h 71604"/>
                  <a:gd name="connsiteX19" fmla="*/ 72083 w 693313"/>
                  <a:gd name="connsiteY19" fmla="*/ 891 h 71604"/>
                  <a:gd name="connsiteX20" fmla="*/ 79087 w 693313"/>
                  <a:gd name="connsiteY20" fmla="*/ 891 h 71604"/>
                  <a:gd name="connsiteX21" fmla="*/ 79087 w 693313"/>
                  <a:gd name="connsiteY21" fmla="*/ 8533 h 71604"/>
                  <a:gd name="connsiteX22" fmla="*/ 72083 w 693313"/>
                  <a:gd name="connsiteY22" fmla="*/ 8533 h 71604"/>
                  <a:gd name="connsiteX23" fmla="*/ 72083 w 693313"/>
                  <a:gd name="connsiteY23" fmla="*/ 8533 h 71604"/>
                  <a:gd name="connsiteX24" fmla="*/ 72083 w 693313"/>
                  <a:gd name="connsiteY24" fmla="*/ 8533 h 71604"/>
                  <a:gd name="connsiteX25" fmla="*/ 72083 w 693313"/>
                  <a:gd name="connsiteY25" fmla="*/ 55526 h 71604"/>
                  <a:gd name="connsiteX26" fmla="*/ 72083 w 693313"/>
                  <a:gd name="connsiteY26" fmla="*/ 16047 h 71604"/>
                  <a:gd name="connsiteX27" fmla="*/ 79087 w 693313"/>
                  <a:gd name="connsiteY27" fmla="*/ 16047 h 71604"/>
                  <a:gd name="connsiteX28" fmla="*/ 79087 w 693313"/>
                  <a:gd name="connsiteY28" fmla="*/ 55526 h 71604"/>
                  <a:gd name="connsiteX29" fmla="*/ 72083 w 693313"/>
                  <a:gd name="connsiteY29" fmla="*/ 55526 h 71604"/>
                  <a:gd name="connsiteX30" fmla="*/ 72083 w 693313"/>
                  <a:gd name="connsiteY30" fmla="*/ 55526 h 71604"/>
                  <a:gd name="connsiteX31" fmla="*/ 72083 w 693313"/>
                  <a:gd name="connsiteY31" fmla="*/ 55526 h 71604"/>
                  <a:gd name="connsiteX32" fmla="*/ 122642 w 693313"/>
                  <a:gd name="connsiteY32" fmla="*/ 41135 h 71604"/>
                  <a:gd name="connsiteX33" fmla="*/ 129519 w 693313"/>
                  <a:gd name="connsiteY33" fmla="*/ 42027 h 71604"/>
                  <a:gd name="connsiteX34" fmla="*/ 123788 w 693313"/>
                  <a:gd name="connsiteY34" fmla="*/ 52724 h 71604"/>
                  <a:gd name="connsiteX35" fmla="*/ 112709 w 693313"/>
                  <a:gd name="connsiteY35" fmla="*/ 56545 h 71604"/>
                  <a:gd name="connsiteX36" fmla="*/ 99209 w 693313"/>
                  <a:gd name="connsiteY36" fmla="*/ 51324 h 71604"/>
                  <a:gd name="connsiteX37" fmla="*/ 94242 w 693313"/>
                  <a:gd name="connsiteY37" fmla="*/ 36168 h 71604"/>
                  <a:gd name="connsiteX38" fmla="*/ 96407 w 693313"/>
                  <a:gd name="connsiteY38" fmla="*/ 24834 h 71604"/>
                  <a:gd name="connsiteX39" fmla="*/ 103030 w 693313"/>
                  <a:gd name="connsiteY39" fmla="*/ 17702 h 71604"/>
                  <a:gd name="connsiteX40" fmla="*/ 112709 w 693313"/>
                  <a:gd name="connsiteY40" fmla="*/ 15155 h 71604"/>
                  <a:gd name="connsiteX41" fmla="*/ 123533 w 693313"/>
                  <a:gd name="connsiteY41" fmla="*/ 18466 h 71604"/>
                  <a:gd name="connsiteX42" fmla="*/ 128882 w 693313"/>
                  <a:gd name="connsiteY42" fmla="*/ 27763 h 71604"/>
                  <a:gd name="connsiteX43" fmla="*/ 122260 w 693313"/>
                  <a:gd name="connsiteY43" fmla="*/ 28782 h 71604"/>
                  <a:gd name="connsiteX44" fmla="*/ 118821 w 693313"/>
                  <a:gd name="connsiteY44" fmla="*/ 22669 h 71604"/>
                  <a:gd name="connsiteX45" fmla="*/ 112963 w 693313"/>
                  <a:gd name="connsiteY45" fmla="*/ 20759 h 71604"/>
                  <a:gd name="connsiteX46" fmla="*/ 104558 w 693313"/>
                  <a:gd name="connsiteY46" fmla="*/ 24452 h 71604"/>
                  <a:gd name="connsiteX47" fmla="*/ 101374 w 693313"/>
                  <a:gd name="connsiteY47" fmla="*/ 36041 h 71604"/>
                  <a:gd name="connsiteX48" fmla="*/ 104558 w 693313"/>
                  <a:gd name="connsiteY48" fmla="*/ 47630 h 71604"/>
                  <a:gd name="connsiteX49" fmla="*/ 112709 w 693313"/>
                  <a:gd name="connsiteY49" fmla="*/ 51324 h 71604"/>
                  <a:gd name="connsiteX50" fmla="*/ 119585 w 693313"/>
                  <a:gd name="connsiteY50" fmla="*/ 48776 h 71604"/>
                  <a:gd name="connsiteX51" fmla="*/ 122642 w 693313"/>
                  <a:gd name="connsiteY51" fmla="*/ 41135 h 71604"/>
                  <a:gd name="connsiteX52" fmla="*/ 122642 w 693313"/>
                  <a:gd name="connsiteY52" fmla="*/ 41135 h 71604"/>
                  <a:gd name="connsiteX53" fmla="*/ 122642 w 693313"/>
                  <a:gd name="connsiteY53" fmla="*/ 41135 h 71604"/>
                  <a:gd name="connsiteX54" fmla="*/ 122642 w 693313"/>
                  <a:gd name="connsiteY54" fmla="*/ 41135 h 71604"/>
                  <a:gd name="connsiteX55" fmla="*/ 139707 w 693313"/>
                  <a:gd name="connsiteY55" fmla="*/ 55526 h 71604"/>
                  <a:gd name="connsiteX56" fmla="*/ 139707 w 693313"/>
                  <a:gd name="connsiteY56" fmla="*/ 16047 h 71604"/>
                  <a:gd name="connsiteX57" fmla="*/ 145820 w 693313"/>
                  <a:gd name="connsiteY57" fmla="*/ 16047 h 71604"/>
                  <a:gd name="connsiteX58" fmla="*/ 145820 w 693313"/>
                  <a:gd name="connsiteY58" fmla="*/ 22032 h 71604"/>
                  <a:gd name="connsiteX59" fmla="*/ 150278 w 693313"/>
                  <a:gd name="connsiteY59" fmla="*/ 16429 h 71604"/>
                  <a:gd name="connsiteX60" fmla="*/ 154608 w 693313"/>
                  <a:gd name="connsiteY60" fmla="*/ 15028 h 71604"/>
                  <a:gd name="connsiteX61" fmla="*/ 161739 w 693313"/>
                  <a:gd name="connsiteY61" fmla="*/ 17320 h 71604"/>
                  <a:gd name="connsiteX62" fmla="*/ 159447 w 693313"/>
                  <a:gd name="connsiteY62" fmla="*/ 23433 h 71604"/>
                  <a:gd name="connsiteX63" fmla="*/ 154480 w 693313"/>
                  <a:gd name="connsiteY63" fmla="*/ 22032 h 71604"/>
                  <a:gd name="connsiteX64" fmla="*/ 150278 w 693313"/>
                  <a:gd name="connsiteY64" fmla="*/ 23433 h 71604"/>
                  <a:gd name="connsiteX65" fmla="*/ 147731 w 693313"/>
                  <a:gd name="connsiteY65" fmla="*/ 27126 h 71604"/>
                  <a:gd name="connsiteX66" fmla="*/ 146457 w 693313"/>
                  <a:gd name="connsiteY66" fmla="*/ 34768 h 71604"/>
                  <a:gd name="connsiteX67" fmla="*/ 146457 w 693313"/>
                  <a:gd name="connsiteY67" fmla="*/ 55526 h 71604"/>
                  <a:gd name="connsiteX68" fmla="*/ 139707 w 693313"/>
                  <a:gd name="connsiteY68" fmla="*/ 55526 h 71604"/>
                  <a:gd name="connsiteX69" fmla="*/ 139707 w 693313"/>
                  <a:gd name="connsiteY69" fmla="*/ 55526 h 71604"/>
                  <a:gd name="connsiteX70" fmla="*/ 139707 w 693313"/>
                  <a:gd name="connsiteY70" fmla="*/ 55526 h 71604"/>
                  <a:gd name="connsiteX71" fmla="*/ 167725 w 693313"/>
                  <a:gd name="connsiteY71" fmla="*/ 35786 h 71604"/>
                  <a:gd name="connsiteX72" fmla="*/ 174093 w 693313"/>
                  <a:gd name="connsiteY72" fmla="*/ 19612 h 71604"/>
                  <a:gd name="connsiteX73" fmla="*/ 186829 w 693313"/>
                  <a:gd name="connsiteY73" fmla="*/ 15028 h 71604"/>
                  <a:gd name="connsiteX74" fmla="*/ 200455 w 693313"/>
                  <a:gd name="connsiteY74" fmla="*/ 20377 h 71604"/>
                  <a:gd name="connsiteX75" fmla="*/ 205804 w 693313"/>
                  <a:gd name="connsiteY75" fmla="*/ 35277 h 71604"/>
                  <a:gd name="connsiteX76" fmla="*/ 203512 w 693313"/>
                  <a:gd name="connsiteY76" fmla="*/ 47121 h 71604"/>
                  <a:gd name="connsiteX77" fmla="*/ 196634 w 693313"/>
                  <a:gd name="connsiteY77" fmla="*/ 53998 h 71604"/>
                  <a:gd name="connsiteX78" fmla="*/ 186829 w 693313"/>
                  <a:gd name="connsiteY78" fmla="*/ 56545 h 71604"/>
                  <a:gd name="connsiteX79" fmla="*/ 173074 w 693313"/>
                  <a:gd name="connsiteY79" fmla="*/ 51324 h 71604"/>
                  <a:gd name="connsiteX80" fmla="*/ 167725 w 693313"/>
                  <a:gd name="connsiteY80" fmla="*/ 35786 h 71604"/>
                  <a:gd name="connsiteX81" fmla="*/ 167725 w 693313"/>
                  <a:gd name="connsiteY81" fmla="*/ 35786 h 71604"/>
                  <a:gd name="connsiteX82" fmla="*/ 167725 w 693313"/>
                  <a:gd name="connsiteY82" fmla="*/ 35786 h 71604"/>
                  <a:gd name="connsiteX83" fmla="*/ 167725 w 693313"/>
                  <a:gd name="connsiteY83" fmla="*/ 35786 h 71604"/>
                  <a:gd name="connsiteX84" fmla="*/ 174730 w 693313"/>
                  <a:gd name="connsiteY84" fmla="*/ 35786 h 71604"/>
                  <a:gd name="connsiteX85" fmla="*/ 178169 w 693313"/>
                  <a:gd name="connsiteY85" fmla="*/ 47121 h 71604"/>
                  <a:gd name="connsiteX86" fmla="*/ 186829 w 693313"/>
                  <a:gd name="connsiteY86" fmla="*/ 50941 h 71604"/>
                  <a:gd name="connsiteX87" fmla="*/ 195488 w 693313"/>
                  <a:gd name="connsiteY87" fmla="*/ 47121 h 71604"/>
                  <a:gd name="connsiteX88" fmla="*/ 198927 w 693313"/>
                  <a:gd name="connsiteY88" fmla="*/ 35532 h 71604"/>
                  <a:gd name="connsiteX89" fmla="*/ 195488 w 693313"/>
                  <a:gd name="connsiteY89" fmla="*/ 24325 h 71604"/>
                  <a:gd name="connsiteX90" fmla="*/ 186829 w 693313"/>
                  <a:gd name="connsiteY90" fmla="*/ 20504 h 71604"/>
                  <a:gd name="connsiteX91" fmla="*/ 178169 w 693313"/>
                  <a:gd name="connsiteY91" fmla="*/ 24325 h 71604"/>
                  <a:gd name="connsiteX92" fmla="*/ 174730 w 693313"/>
                  <a:gd name="connsiteY92" fmla="*/ 35786 h 71604"/>
                  <a:gd name="connsiteX93" fmla="*/ 174730 w 693313"/>
                  <a:gd name="connsiteY93" fmla="*/ 35786 h 71604"/>
                  <a:gd name="connsiteX94" fmla="*/ 174730 w 693313"/>
                  <a:gd name="connsiteY94" fmla="*/ 35786 h 71604"/>
                  <a:gd name="connsiteX95" fmla="*/ 174730 w 693313"/>
                  <a:gd name="connsiteY95" fmla="*/ 35786 h 71604"/>
                  <a:gd name="connsiteX96" fmla="*/ 216629 w 693313"/>
                  <a:gd name="connsiteY96" fmla="*/ 38079 h 71604"/>
                  <a:gd name="connsiteX97" fmla="*/ 223633 w 693313"/>
                  <a:gd name="connsiteY97" fmla="*/ 37315 h 71604"/>
                  <a:gd name="connsiteX98" fmla="*/ 225926 w 693313"/>
                  <a:gd name="connsiteY98" fmla="*/ 44192 h 71604"/>
                  <a:gd name="connsiteX99" fmla="*/ 231657 w 693313"/>
                  <a:gd name="connsiteY99" fmla="*/ 48394 h 71604"/>
                  <a:gd name="connsiteX100" fmla="*/ 240316 w 693313"/>
                  <a:gd name="connsiteY100" fmla="*/ 49923 h 71604"/>
                  <a:gd name="connsiteX101" fmla="*/ 247703 w 693313"/>
                  <a:gd name="connsiteY101" fmla="*/ 48649 h 71604"/>
                  <a:gd name="connsiteX102" fmla="*/ 252543 w 693313"/>
                  <a:gd name="connsiteY102" fmla="*/ 45338 h 71604"/>
                  <a:gd name="connsiteX103" fmla="*/ 254198 w 693313"/>
                  <a:gd name="connsiteY103" fmla="*/ 40626 h 71604"/>
                  <a:gd name="connsiteX104" fmla="*/ 252798 w 693313"/>
                  <a:gd name="connsiteY104" fmla="*/ 36041 h 71604"/>
                  <a:gd name="connsiteX105" fmla="*/ 247831 w 693313"/>
                  <a:gd name="connsiteY105" fmla="*/ 32985 h 71604"/>
                  <a:gd name="connsiteX106" fmla="*/ 237770 w 693313"/>
                  <a:gd name="connsiteY106" fmla="*/ 30438 h 71604"/>
                  <a:gd name="connsiteX107" fmla="*/ 226945 w 693313"/>
                  <a:gd name="connsiteY107" fmla="*/ 26872 h 71604"/>
                  <a:gd name="connsiteX108" fmla="*/ 220832 w 693313"/>
                  <a:gd name="connsiteY108" fmla="*/ 21777 h 71604"/>
                  <a:gd name="connsiteX109" fmla="*/ 218921 w 693313"/>
                  <a:gd name="connsiteY109" fmla="*/ 14900 h 71604"/>
                  <a:gd name="connsiteX110" fmla="*/ 221468 w 693313"/>
                  <a:gd name="connsiteY110" fmla="*/ 7259 h 71604"/>
                  <a:gd name="connsiteX111" fmla="*/ 228473 w 693313"/>
                  <a:gd name="connsiteY111" fmla="*/ 1910 h 71604"/>
                  <a:gd name="connsiteX112" fmla="*/ 238788 w 693313"/>
                  <a:gd name="connsiteY112" fmla="*/ 0 h 71604"/>
                  <a:gd name="connsiteX113" fmla="*/ 249868 w 693313"/>
                  <a:gd name="connsiteY113" fmla="*/ 1910 h 71604"/>
                  <a:gd name="connsiteX114" fmla="*/ 257255 w 693313"/>
                  <a:gd name="connsiteY114" fmla="*/ 7641 h 71604"/>
                  <a:gd name="connsiteX115" fmla="*/ 259929 w 693313"/>
                  <a:gd name="connsiteY115" fmla="*/ 16174 h 71604"/>
                  <a:gd name="connsiteX116" fmla="*/ 252798 w 693313"/>
                  <a:gd name="connsiteY116" fmla="*/ 16683 h 71604"/>
                  <a:gd name="connsiteX117" fmla="*/ 248850 w 693313"/>
                  <a:gd name="connsiteY117" fmla="*/ 9042 h 71604"/>
                  <a:gd name="connsiteX118" fmla="*/ 239171 w 693313"/>
                  <a:gd name="connsiteY118" fmla="*/ 6240 h 71604"/>
                  <a:gd name="connsiteX119" fmla="*/ 229364 w 693313"/>
                  <a:gd name="connsiteY119" fmla="*/ 8787 h 71604"/>
                  <a:gd name="connsiteX120" fmla="*/ 226308 w 693313"/>
                  <a:gd name="connsiteY120" fmla="*/ 14518 h 71604"/>
                  <a:gd name="connsiteX121" fmla="*/ 228473 w 693313"/>
                  <a:gd name="connsiteY121" fmla="*/ 19358 h 71604"/>
                  <a:gd name="connsiteX122" fmla="*/ 239807 w 693313"/>
                  <a:gd name="connsiteY122" fmla="*/ 23178 h 71604"/>
                  <a:gd name="connsiteX123" fmla="*/ 252161 w 693313"/>
                  <a:gd name="connsiteY123" fmla="*/ 26744 h 71604"/>
                  <a:gd name="connsiteX124" fmla="*/ 259293 w 693313"/>
                  <a:gd name="connsiteY124" fmla="*/ 32348 h 71604"/>
                  <a:gd name="connsiteX125" fmla="*/ 261585 w 693313"/>
                  <a:gd name="connsiteY125" fmla="*/ 40244 h 71604"/>
                  <a:gd name="connsiteX126" fmla="*/ 259038 w 693313"/>
                  <a:gd name="connsiteY126" fmla="*/ 48394 h 71604"/>
                  <a:gd name="connsiteX127" fmla="*/ 251651 w 693313"/>
                  <a:gd name="connsiteY127" fmla="*/ 54380 h 71604"/>
                  <a:gd name="connsiteX128" fmla="*/ 240826 w 693313"/>
                  <a:gd name="connsiteY128" fmla="*/ 56418 h 71604"/>
                  <a:gd name="connsiteX129" fmla="*/ 227836 w 693313"/>
                  <a:gd name="connsiteY129" fmla="*/ 54380 h 71604"/>
                  <a:gd name="connsiteX130" fmla="*/ 219685 w 693313"/>
                  <a:gd name="connsiteY130" fmla="*/ 47885 h 71604"/>
                  <a:gd name="connsiteX131" fmla="*/ 216629 w 693313"/>
                  <a:gd name="connsiteY131" fmla="*/ 38079 h 71604"/>
                  <a:gd name="connsiteX132" fmla="*/ 216629 w 693313"/>
                  <a:gd name="connsiteY132" fmla="*/ 38079 h 71604"/>
                  <a:gd name="connsiteX133" fmla="*/ 216629 w 693313"/>
                  <a:gd name="connsiteY133" fmla="*/ 38079 h 71604"/>
                  <a:gd name="connsiteX134" fmla="*/ 216629 w 693313"/>
                  <a:gd name="connsiteY134" fmla="*/ 38079 h 71604"/>
                  <a:gd name="connsiteX135" fmla="*/ 274702 w 693313"/>
                  <a:gd name="connsiteY135" fmla="*/ 70809 h 71604"/>
                  <a:gd name="connsiteX136" fmla="*/ 273938 w 693313"/>
                  <a:gd name="connsiteY136" fmla="*/ 64568 h 71604"/>
                  <a:gd name="connsiteX137" fmla="*/ 277886 w 693313"/>
                  <a:gd name="connsiteY137" fmla="*/ 65332 h 71604"/>
                  <a:gd name="connsiteX138" fmla="*/ 281580 w 693313"/>
                  <a:gd name="connsiteY138" fmla="*/ 64441 h 71604"/>
                  <a:gd name="connsiteX139" fmla="*/ 283745 w 693313"/>
                  <a:gd name="connsiteY139" fmla="*/ 62531 h 71604"/>
                  <a:gd name="connsiteX140" fmla="*/ 285909 w 693313"/>
                  <a:gd name="connsiteY140" fmla="*/ 57437 h 71604"/>
                  <a:gd name="connsiteX141" fmla="*/ 286419 w 693313"/>
                  <a:gd name="connsiteY141" fmla="*/ 55908 h 71604"/>
                  <a:gd name="connsiteX142" fmla="*/ 270882 w 693313"/>
                  <a:gd name="connsiteY142" fmla="*/ 16301 h 71604"/>
                  <a:gd name="connsiteX143" fmla="*/ 278523 w 693313"/>
                  <a:gd name="connsiteY143" fmla="*/ 16301 h 71604"/>
                  <a:gd name="connsiteX144" fmla="*/ 286928 w 693313"/>
                  <a:gd name="connsiteY144" fmla="*/ 39225 h 71604"/>
                  <a:gd name="connsiteX145" fmla="*/ 289857 w 693313"/>
                  <a:gd name="connsiteY145" fmla="*/ 48267 h 71604"/>
                  <a:gd name="connsiteX146" fmla="*/ 292787 w 693313"/>
                  <a:gd name="connsiteY146" fmla="*/ 39352 h 71604"/>
                  <a:gd name="connsiteX147" fmla="*/ 301701 w 693313"/>
                  <a:gd name="connsiteY147" fmla="*/ 16174 h 71604"/>
                  <a:gd name="connsiteX148" fmla="*/ 308579 w 693313"/>
                  <a:gd name="connsiteY148" fmla="*/ 16174 h 71604"/>
                  <a:gd name="connsiteX149" fmla="*/ 293041 w 693313"/>
                  <a:gd name="connsiteY149" fmla="*/ 56290 h 71604"/>
                  <a:gd name="connsiteX150" fmla="*/ 289093 w 693313"/>
                  <a:gd name="connsiteY150" fmla="*/ 65205 h 71604"/>
                  <a:gd name="connsiteX151" fmla="*/ 284890 w 693313"/>
                  <a:gd name="connsiteY151" fmla="*/ 70045 h 71604"/>
                  <a:gd name="connsiteX152" fmla="*/ 279160 w 693313"/>
                  <a:gd name="connsiteY152" fmla="*/ 71573 h 71604"/>
                  <a:gd name="connsiteX153" fmla="*/ 274702 w 693313"/>
                  <a:gd name="connsiteY153" fmla="*/ 70809 h 71604"/>
                  <a:gd name="connsiteX154" fmla="*/ 274702 w 693313"/>
                  <a:gd name="connsiteY154" fmla="*/ 70809 h 71604"/>
                  <a:gd name="connsiteX155" fmla="*/ 274702 w 693313"/>
                  <a:gd name="connsiteY155" fmla="*/ 70809 h 71604"/>
                  <a:gd name="connsiteX156" fmla="*/ 274702 w 693313"/>
                  <a:gd name="connsiteY156" fmla="*/ 70809 h 71604"/>
                  <a:gd name="connsiteX157" fmla="*/ 315965 w 693313"/>
                  <a:gd name="connsiteY157" fmla="*/ 43682 h 71604"/>
                  <a:gd name="connsiteX158" fmla="*/ 322842 w 693313"/>
                  <a:gd name="connsiteY158" fmla="*/ 42664 h 71604"/>
                  <a:gd name="connsiteX159" fmla="*/ 325899 w 693313"/>
                  <a:gd name="connsiteY159" fmla="*/ 48904 h 71604"/>
                  <a:gd name="connsiteX160" fmla="*/ 333285 w 693313"/>
                  <a:gd name="connsiteY160" fmla="*/ 50941 h 71604"/>
                  <a:gd name="connsiteX161" fmla="*/ 340417 w 693313"/>
                  <a:gd name="connsiteY161" fmla="*/ 49031 h 71604"/>
                  <a:gd name="connsiteX162" fmla="*/ 342582 w 693313"/>
                  <a:gd name="connsiteY162" fmla="*/ 44701 h 71604"/>
                  <a:gd name="connsiteX163" fmla="*/ 340671 w 693313"/>
                  <a:gd name="connsiteY163" fmla="*/ 41008 h 71604"/>
                  <a:gd name="connsiteX164" fmla="*/ 333667 w 693313"/>
                  <a:gd name="connsiteY164" fmla="*/ 38716 h 71604"/>
                  <a:gd name="connsiteX165" fmla="*/ 323096 w 693313"/>
                  <a:gd name="connsiteY165" fmla="*/ 35659 h 71604"/>
                  <a:gd name="connsiteX166" fmla="*/ 318639 w 693313"/>
                  <a:gd name="connsiteY166" fmla="*/ 31838 h 71604"/>
                  <a:gd name="connsiteX167" fmla="*/ 317239 w 693313"/>
                  <a:gd name="connsiteY167" fmla="*/ 26617 h 71604"/>
                  <a:gd name="connsiteX168" fmla="*/ 318512 w 693313"/>
                  <a:gd name="connsiteY168" fmla="*/ 21777 h 71604"/>
                  <a:gd name="connsiteX169" fmla="*/ 321951 w 693313"/>
                  <a:gd name="connsiteY169" fmla="*/ 17957 h 71604"/>
                  <a:gd name="connsiteX170" fmla="*/ 326280 w 693313"/>
                  <a:gd name="connsiteY170" fmla="*/ 16047 h 71604"/>
                  <a:gd name="connsiteX171" fmla="*/ 332139 w 693313"/>
                  <a:gd name="connsiteY171" fmla="*/ 15155 h 71604"/>
                  <a:gd name="connsiteX172" fmla="*/ 340545 w 693313"/>
                  <a:gd name="connsiteY172" fmla="*/ 16556 h 71604"/>
                  <a:gd name="connsiteX173" fmla="*/ 345893 w 693313"/>
                  <a:gd name="connsiteY173" fmla="*/ 20249 h 71604"/>
                  <a:gd name="connsiteX174" fmla="*/ 348186 w 693313"/>
                  <a:gd name="connsiteY174" fmla="*/ 26362 h 71604"/>
                  <a:gd name="connsiteX175" fmla="*/ 341563 w 693313"/>
                  <a:gd name="connsiteY175" fmla="*/ 27254 h 71604"/>
                  <a:gd name="connsiteX176" fmla="*/ 338889 w 693313"/>
                  <a:gd name="connsiteY176" fmla="*/ 22542 h 71604"/>
                  <a:gd name="connsiteX177" fmla="*/ 332521 w 693313"/>
                  <a:gd name="connsiteY177" fmla="*/ 20759 h 71604"/>
                  <a:gd name="connsiteX178" fmla="*/ 325899 w 693313"/>
                  <a:gd name="connsiteY178" fmla="*/ 22287 h 71604"/>
                  <a:gd name="connsiteX179" fmla="*/ 323734 w 693313"/>
                  <a:gd name="connsiteY179" fmla="*/ 25853 h 71604"/>
                  <a:gd name="connsiteX180" fmla="*/ 324625 w 693313"/>
                  <a:gd name="connsiteY180" fmla="*/ 28400 h 71604"/>
                  <a:gd name="connsiteX181" fmla="*/ 327299 w 693313"/>
                  <a:gd name="connsiteY181" fmla="*/ 30183 h 71604"/>
                  <a:gd name="connsiteX182" fmla="*/ 333413 w 693313"/>
                  <a:gd name="connsiteY182" fmla="*/ 31966 h 71604"/>
                  <a:gd name="connsiteX183" fmla="*/ 343474 w 693313"/>
                  <a:gd name="connsiteY183" fmla="*/ 35022 h 71604"/>
                  <a:gd name="connsiteX184" fmla="*/ 348186 w 693313"/>
                  <a:gd name="connsiteY184" fmla="*/ 38588 h 71604"/>
                  <a:gd name="connsiteX185" fmla="*/ 349841 w 693313"/>
                  <a:gd name="connsiteY185" fmla="*/ 44319 h 71604"/>
                  <a:gd name="connsiteX186" fmla="*/ 347931 w 693313"/>
                  <a:gd name="connsiteY186" fmla="*/ 50559 h 71604"/>
                  <a:gd name="connsiteX187" fmla="*/ 342073 w 693313"/>
                  <a:gd name="connsiteY187" fmla="*/ 55144 h 71604"/>
                  <a:gd name="connsiteX188" fmla="*/ 333667 w 693313"/>
                  <a:gd name="connsiteY188" fmla="*/ 56672 h 71604"/>
                  <a:gd name="connsiteX189" fmla="*/ 321442 w 693313"/>
                  <a:gd name="connsiteY189" fmla="*/ 53616 h 71604"/>
                  <a:gd name="connsiteX190" fmla="*/ 315965 w 693313"/>
                  <a:gd name="connsiteY190" fmla="*/ 43682 h 71604"/>
                  <a:gd name="connsiteX191" fmla="*/ 315965 w 693313"/>
                  <a:gd name="connsiteY191" fmla="*/ 43682 h 71604"/>
                  <a:gd name="connsiteX192" fmla="*/ 315965 w 693313"/>
                  <a:gd name="connsiteY192" fmla="*/ 43682 h 71604"/>
                  <a:gd name="connsiteX193" fmla="*/ 315965 w 693313"/>
                  <a:gd name="connsiteY193" fmla="*/ 43682 h 71604"/>
                  <a:gd name="connsiteX194" fmla="*/ 377477 w 693313"/>
                  <a:gd name="connsiteY194" fmla="*/ 49668 h 71604"/>
                  <a:gd name="connsiteX195" fmla="*/ 378368 w 693313"/>
                  <a:gd name="connsiteY195" fmla="*/ 55654 h 71604"/>
                  <a:gd name="connsiteX196" fmla="*/ 373147 w 693313"/>
                  <a:gd name="connsiteY196" fmla="*/ 56163 h 71604"/>
                  <a:gd name="connsiteX197" fmla="*/ 367416 w 693313"/>
                  <a:gd name="connsiteY197" fmla="*/ 54889 h 71604"/>
                  <a:gd name="connsiteX198" fmla="*/ 364486 w 693313"/>
                  <a:gd name="connsiteY198" fmla="*/ 51833 h 71604"/>
                  <a:gd name="connsiteX199" fmla="*/ 363596 w 693313"/>
                  <a:gd name="connsiteY199" fmla="*/ 43937 h 71604"/>
                  <a:gd name="connsiteX200" fmla="*/ 363596 w 693313"/>
                  <a:gd name="connsiteY200" fmla="*/ 21013 h 71604"/>
                  <a:gd name="connsiteX201" fmla="*/ 358501 w 693313"/>
                  <a:gd name="connsiteY201" fmla="*/ 21013 h 71604"/>
                  <a:gd name="connsiteX202" fmla="*/ 358501 w 693313"/>
                  <a:gd name="connsiteY202" fmla="*/ 15919 h 71604"/>
                  <a:gd name="connsiteX203" fmla="*/ 363468 w 693313"/>
                  <a:gd name="connsiteY203" fmla="*/ 15919 h 71604"/>
                  <a:gd name="connsiteX204" fmla="*/ 363468 w 693313"/>
                  <a:gd name="connsiteY204" fmla="*/ 5986 h 71604"/>
                  <a:gd name="connsiteX205" fmla="*/ 370345 w 693313"/>
                  <a:gd name="connsiteY205" fmla="*/ 1910 h 71604"/>
                  <a:gd name="connsiteX206" fmla="*/ 370345 w 693313"/>
                  <a:gd name="connsiteY206" fmla="*/ 15792 h 71604"/>
                  <a:gd name="connsiteX207" fmla="*/ 377349 w 693313"/>
                  <a:gd name="connsiteY207" fmla="*/ 15792 h 71604"/>
                  <a:gd name="connsiteX208" fmla="*/ 377349 w 693313"/>
                  <a:gd name="connsiteY208" fmla="*/ 20886 h 71604"/>
                  <a:gd name="connsiteX209" fmla="*/ 370345 w 693313"/>
                  <a:gd name="connsiteY209" fmla="*/ 20886 h 71604"/>
                  <a:gd name="connsiteX210" fmla="*/ 370345 w 693313"/>
                  <a:gd name="connsiteY210" fmla="*/ 44064 h 71604"/>
                  <a:gd name="connsiteX211" fmla="*/ 370727 w 693313"/>
                  <a:gd name="connsiteY211" fmla="*/ 47758 h 71604"/>
                  <a:gd name="connsiteX212" fmla="*/ 372001 w 693313"/>
                  <a:gd name="connsiteY212" fmla="*/ 49031 h 71604"/>
                  <a:gd name="connsiteX213" fmla="*/ 374293 w 693313"/>
                  <a:gd name="connsiteY213" fmla="*/ 49541 h 71604"/>
                  <a:gd name="connsiteX214" fmla="*/ 377477 w 693313"/>
                  <a:gd name="connsiteY214" fmla="*/ 49668 h 71604"/>
                  <a:gd name="connsiteX215" fmla="*/ 377477 w 693313"/>
                  <a:gd name="connsiteY215" fmla="*/ 49668 h 71604"/>
                  <a:gd name="connsiteX216" fmla="*/ 377477 w 693313"/>
                  <a:gd name="connsiteY216" fmla="*/ 49668 h 71604"/>
                  <a:gd name="connsiteX217" fmla="*/ 377477 w 693313"/>
                  <a:gd name="connsiteY217" fmla="*/ 49668 h 71604"/>
                  <a:gd name="connsiteX218" fmla="*/ 416447 w 693313"/>
                  <a:gd name="connsiteY218" fmla="*/ 42918 h 71604"/>
                  <a:gd name="connsiteX219" fmla="*/ 423451 w 693313"/>
                  <a:gd name="connsiteY219" fmla="*/ 43810 h 71604"/>
                  <a:gd name="connsiteX220" fmla="*/ 417339 w 693313"/>
                  <a:gd name="connsiteY220" fmla="*/ 53234 h 71604"/>
                  <a:gd name="connsiteX221" fmla="*/ 405622 w 693313"/>
                  <a:gd name="connsiteY221" fmla="*/ 56545 h 71604"/>
                  <a:gd name="connsiteX222" fmla="*/ 391359 w 693313"/>
                  <a:gd name="connsiteY222" fmla="*/ 51324 h 71604"/>
                  <a:gd name="connsiteX223" fmla="*/ 386137 w 693313"/>
                  <a:gd name="connsiteY223" fmla="*/ 36296 h 71604"/>
                  <a:gd name="connsiteX224" fmla="*/ 391359 w 693313"/>
                  <a:gd name="connsiteY224" fmla="*/ 20759 h 71604"/>
                  <a:gd name="connsiteX225" fmla="*/ 405112 w 693313"/>
                  <a:gd name="connsiteY225" fmla="*/ 15155 h 71604"/>
                  <a:gd name="connsiteX226" fmla="*/ 418358 w 693313"/>
                  <a:gd name="connsiteY226" fmla="*/ 20504 h 71604"/>
                  <a:gd name="connsiteX227" fmla="*/ 423579 w 693313"/>
                  <a:gd name="connsiteY227" fmla="*/ 35659 h 71604"/>
                  <a:gd name="connsiteX228" fmla="*/ 423325 w 693313"/>
                  <a:gd name="connsiteY228" fmla="*/ 37569 h 71604"/>
                  <a:gd name="connsiteX229" fmla="*/ 393014 w 693313"/>
                  <a:gd name="connsiteY229" fmla="*/ 37569 h 71604"/>
                  <a:gd name="connsiteX230" fmla="*/ 396962 w 693313"/>
                  <a:gd name="connsiteY230" fmla="*/ 47503 h 71604"/>
                  <a:gd name="connsiteX231" fmla="*/ 405367 w 693313"/>
                  <a:gd name="connsiteY231" fmla="*/ 51069 h 71604"/>
                  <a:gd name="connsiteX232" fmla="*/ 411735 w 693313"/>
                  <a:gd name="connsiteY232" fmla="*/ 49159 h 71604"/>
                  <a:gd name="connsiteX233" fmla="*/ 416447 w 693313"/>
                  <a:gd name="connsiteY233" fmla="*/ 42918 h 71604"/>
                  <a:gd name="connsiteX234" fmla="*/ 416447 w 693313"/>
                  <a:gd name="connsiteY234" fmla="*/ 42918 h 71604"/>
                  <a:gd name="connsiteX235" fmla="*/ 416447 w 693313"/>
                  <a:gd name="connsiteY235" fmla="*/ 42918 h 71604"/>
                  <a:gd name="connsiteX236" fmla="*/ 416447 w 693313"/>
                  <a:gd name="connsiteY236" fmla="*/ 42918 h 71604"/>
                  <a:gd name="connsiteX237" fmla="*/ 393778 w 693313"/>
                  <a:gd name="connsiteY237" fmla="*/ 32093 h 71604"/>
                  <a:gd name="connsiteX238" fmla="*/ 416447 w 693313"/>
                  <a:gd name="connsiteY238" fmla="*/ 32093 h 71604"/>
                  <a:gd name="connsiteX239" fmla="*/ 413900 w 693313"/>
                  <a:gd name="connsiteY239" fmla="*/ 24579 h 71604"/>
                  <a:gd name="connsiteX240" fmla="*/ 405240 w 693313"/>
                  <a:gd name="connsiteY240" fmla="*/ 20759 h 71604"/>
                  <a:gd name="connsiteX241" fmla="*/ 397344 w 693313"/>
                  <a:gd name="connsiteY241" fmla="*/ 23815 h 71604"/>
                  <a:gd name="connsiteX242" fmla="*/ 393778 w 693313"/>
                  <a:gd name="connsiteY242" fmla="*/ 32093 h 71604"/>
                  <a:gd name="connsiteX243" fmla="*/ 393778 w 693313"/>
                  <a:gd name="connsiteY243" fmla="*/ 32093 h 71604"/>
                  <a:gd name="connsiteX244" fmla="*/ 393778 w 693313"/>
                  <a:gd name="connsiteY244" fmla="*/ 32093 h 71604"/>
                  <a:gd name="connsiteX245" fmla="*/ 393778 w 693313"/>
                  <a:gd name="connsiteY245" fmla="*/ 32093 h 71604"/>
                  <a:gd name="connsiteX246" fmla="*/ 436569 w 693313"/>
                  <a:gd name="connsiteY246" fmla="*/ 55526 h 71604"/>
                  <a:gd name="connsiteX247" fmla="*/ 436569 w 693313"/>
                  <a:gd name="connsiteY247" fmla="*/ 16047 h 71604"/>
                  <a:gd name="connsiteX248" fmla="*/ 442682 w 693313"/>
                  <a:gd name="connsiteY248" fmla="*/ 16047 h 71604"/>
                  <a:gd name="connsiteX249" fmla="*/ 442682 w 693313"/>
                  <a:gd name="connsiteY249" fmla="*/ 21395 h 71604"/>
                  <a:gd name="connsiteX250" fmla="*/ 447904 w 693313"/>
                  <a:gd name="connsiteY250" fmla="*/ 16811 h 71604"/>
                  <a:gd name="connsiteX251" fmla="*/ 455036 w 693313"/>
                  <a:gd name="connsiteY251" fmla="*/ 14900 h 71604"/>
                  <a:gd name="connsiteX252" fmla="*/ 462421 w 693313"/>
                  <a:gd name="connsiteY252" fmla="*/ 16811 h 71604"/>
                  <a:gd name="connsiteX253" fmla="*/ 466624 w 693313"/>
                  <a:gd name="connsiteY253" fmla="*/ 21905 h 71604"/>
                  <a:gd name="connsiteX254" fmla="*/ 479232 w 693313"/>
                  <a:gd name="connsiteY254" fmla="*/ 14900 h 71604"/>
                  <a:gd name="connsiteX255" fmla="*/ 488530 w 693313"/>
                  <a:gd name="connsiteY255" fmla="*/ 18212 h 71604"/>
                  <a:gd name="connsiteX256" fmla="*/ 491713 w 693313"/>
                  <a:gd name="connsiteY256" fmla="*/ 28273 h 71604"/>
                  <a:gd name="connsiteX257" fmla="*/ 491713 w 693313"/>
                  <a:gd name="connsiteY257" fmla="*/ 55272 h 71604"/>
                  <a:gd name="connsiteX258" fmla="*/ 484836 w 693313"/>
                  <a:gd name="connsiteY258" fmla="*/ 55272 h 71604"/>
                  <a:gd name="connsiteX259" fmla="*/ 484836 w 693313"/>
                  <a:gd name="connsiteY259" fmla="*/ 30310 h 71604"/>
                  <a:gd name="connsiteX260" fmla="*/ 484072 w 693313"/>
                  <a:gd name="connsiteY260" fmla="*/ 24579 h 71604"/>
                  <a:gd name="connsiteX261" fmla="*/ 481780 w 693313"/>
                  <a:gd name="connsiteY261" fmla="*/ 21777 h 71604"/>
                  <a:gd name="connsiteX262" fmla="*/ 477450 w 693313"/>
                  <a:gd name="connsiteY262" fmla="*/ 20759 h 71604"/>
                  <a:gd name="connsiteX263" fmla="*/ 470445 w 693313"/>
                  <a:gd name="connsiteY263" fmla="*/ 23560 h 71604"/>
                  <a:gd name="connsiteX264" fmla="*/ 467516 w 693313"/>
                  <a:gd name="connsiteY264" fmla="*/ 32348 h 71604"/>
                  <a:gd name="connsiteX265" fmla="*/ 467516 w 693313"/>
                  <a:gd name="connsiteY265" fmla="*/ 55399 h 71604"/>
                  <a:gd name="connsiteX266" fmla="*/ 460639 w 693313"/>
                  <a:gd name="connsiteY266" fmla="*/ 55399 h 71604"/>
                  <a:gd name="connsiteX267" fmla="*/ 460639 w 693313"/>
                  <a:gd name="connsiteY267" fmla="*/ 29673 h 71604"/>
                  <a:gd name="connsiteX268" fmla="*/ 458856 w 693313"/>
                  <a:gd name="connsiteY268" fmla="*/ 22796 h 71604"/>
                  <a:gd name="connsiteX269" fmla="*/ 453252 w 693313"/>
                  <a:gd name="connsiteY269" fmla="*/ 20759 h 71604"/>
                  <a:gd name="connsiteX270" fmla="*/ 447904 w 693313"/>
                  <a:gd name="connsiteY270" fmla="*/ 22160 h 71604"/>
                  <a:gd name="connsiteX271" fmla="*/ 444465 w 693313"/>
                  <a:gd name="connsiteY271" fmla="*/ 26490 h 71604"/>
                  <a:gd name="connsiteX272" fmla="*/ 443192 w 693313"/>
                  <a:gd name="connsiteY272" fmla="*/ 34895 h 71604"/>
                  <a:gd name="connsiteX273" fmla="*/ 443192 w 693313"/>
                  <a:gd name="connsiteY273" fmla="*/ 55399 h 71604"/>
                  <a:gd name="connsiteX274" fmla="*/ 436569 w 693313"/>
                  <a:gd name="connsiteY274" fmla="*/ 55399 h 71604"/>
                  <a:gd name="connsiteX275" fmla="*/ 436569 w 693313"/>
                  <a:gd name="connsiteY275" fmla="*/ 55526 h 71604"/>
                  <a:gd name="connsiteX276" fmla="*/ 436569 w 693313"/>
                  <a:gd name="connsiteY276" fmla="*/ 55526 h 71604"/>
                  <a:gd name="connsiteX277" fmla="*/ 503557 w 693313"/>
                  <a:gd name="connsiteY277" fmla="*/ 43682 h 71604"/>
                  <a:gd name="connsiteX278" fmla="*/ 510434 w 693313"/>
                  <a:gd name="connsiteY278" fmla="*/ 42664 h 71604"/>
                  <a:gd name="connsiteX279" fmla="*/ 513618 w 693313"/>
                  <a:gd name="connsiteY279" fmla="*/ 48904 h 71604"/>
                  <a:gd name="connsiteX280" fmla="*/ 521005 w 693313"/>
                  <a:gd name="connsiteY280" fmla="*/ 50941 h 71604"/>
                  <a:gd name="connsiteX281" fmla="*/ 528009 w 693313"/>
                  <a:gd name="connsiteY281" fmla="*/ 49031 h 71604"/>
                  <a:gd name="connsiteX282" fmla="*/ 530301 w 693313"/>
                  <a:gd name="connsiteY282" fmla="*/ 44701 h 71604"/>
                  <a:gd name="connsiteX283" fmla="*/ 528136 w 693313"/>
                  <a:gd name="connsiteY283" fmla="*/ 41008 h 71604"/>
                  <a:gd name="connsiteX284" fmla="*/ 521132 w 693313"/>
                  <a:gd name="connsiteY284" fmla="*/ 38716 h 71604"/>
                  <a:gd name="connsiteX285" fmla="*/ 510562 w 693313"/>
                  <a:gd name="connsiteY285" fmla="*/ 35659 h 71604"/>
                  <a:gd name="connsiteX286" fmla="*/ 506231 w 693313"/>
                  <a:gd name="connsiteY286" fmla="*/ 31838 h 71604"/>
                  <a:gd name="connsiteX287" fmla="*/ 504576 w 693313"/>
                  <a:gd name="connsiteY287" fmla="*/ 26617 h 71604"/>
                  <a:gd name="connsiteX288" fmla="*/ 505850 w 693313"/>
                  <a:gd name="connsiteY288" fmla="*/ 21777 h 71604"/>
                  <a:gd name="connsiteX289" fmla="*/ 509288 w 693313"/>
                  <a:gd name="connsiteY289" fmla="*/ 17957 h 71604"/>
                  <a:gd name="connsiteX290" fmla="*/ 513618 w 693313"/>
                  <a:gd name="connsiteY290" fmla="*/ 16047 h 71604"/>
                  <a:gd name="connsiteX291" fmla="*/ 519731 w 693313"/>
                  <a:gd name="connsiteY291" fmla="*/ 15155 h 71604"/>
                  <a:gd name="connsiteX292" fmla="*/ 528136 w 693313"/>
                  <a:gd name="connsiteY292" fmla="*/ 16556 h 71604"/>
                  <a:gd name="connsiteX293" fmla="*/ 533358 w 693313"/>
                  <a:gd name="connsiteY293" fmla="*/ 20249 h 71604"/>
                  <a:gd name="connsiteX294" fmla="*/ 535905 w 693313"/>
                  <a:gd name="connsiteY294" fmla="*/ 26362 h 71604"/>
                  <a:gd name="connsiteX295" fmla="*/ 529028 w 693313"/>
                  <a:gd name="connsiteY295" fmla="*/ 27254 h 71604"/>
                  <a:gd name="connsiteX296" fmla="*/ 526353 w 693313"/>
                  <a:gd name="connsiteY296" fmla="*/ 22542 h 71604"/>
                  <a:gd name="connsiteX297" fmla="*/ 519986 w 693313"/>
                  <a:gd name="connsiteY297" fmla="*/ 20759 h 71604"/>
                  <a:gd name="connsiteX298" fmla="*/ 513363 w 693313"/>
                  <a:gd name="connsiteY298" fmla="*/ 22287 h 71604"/>
                  <a:gd name="connsiteX299" fmla="*/ 511198 w 693313"/>
                  <a:gd name="connsiteY299" fmla="*/ 25853 h 71604"/>
                  <a:gd name="connsiteX300" fmla="*/ 512090 w 693313"/>
                  <a:gd name="connsiteY300" fmla="*/ 28400 h 71604"/>
                  <a:gd name="connsiteX301" fmla="*/ 514764 w 693313"/>
                  <a:gd name="connsiteY301" fmla="*/ 30183 h 71604"/>
                  <a:gd name="connsiteX302" fmla="*/ 520877 w 693313"/>
                  <a:gd name="connsiteY302" fmla="*/ 31966 h 71604"/>
                  <a:gd name="connsiteX303" fmla="*/ 531193 w 693313"/>
                  <a:gd name="connsiteY303" fmla="*/ 35022 h 71604"/>
                  <a:gd name="connsiteX304" fmla="*/ 535650 w 693313"/>
                  <a:gd name="connsiteY304" fmla="*/ 38588 h 71604"/>
                  <a:gd name="connsiteX305" fmla="*/ 537306 w 693313"/>
                  <a:gd name="connsiteY305" fmla="*/ 44319 h 71604"/>
                  <a:gd name="connsiteX306" fmla="*/ 535396 w 693313"/>
                  <a:gd name="connsiteY306" fmla="*/ 50559 h 71604"/>
                  <a:gd name="connsiteX307" fmla="*/ 529665 w 693313"/>
                  <a:gd name="connsiteY307" fmla="*/ 55144 h 71604"/>
                  <a:gd name="connsiteX308" fmla="*/ 521005 w 693313"/>
                  <a:gd name="connsiteY308" fmla="*/ 56672 h 71604"/>
                  <a:gd name="connsiteX309" fmla="*/ 508778 w 693313"/>
                  <a:gd name="connsiteY309" fmla="*/ 53616 h 71604"/>
                  <a:gd name="connsiteX310" fmla="*/ 503557 w 693313"/>
                  <a:gd name="connsiteY310" fmla="*/ 43682 h 71604"/>
                  <a:gd name="connsiteX311" fmla="*/ 503557 w 693313"/>
                  <a:gd name="connsiteY311" fmla="*/ 43682 h 71604"/>
                  <a:gd name="connsiteX312" fmla="*/ 503557 w 693313"/>
                  <a:gd name="connsiteY312" fmla="*/ 43682 h 71604"/>
                  <a:gd name="connsiteX313" fmla="*/ 503557 w 693313"/>
                  <a:gd name="connsiteY313" fmla="*/ 43682 h 71604"/>
                  <a:gd name="connsiteX314" fmla="*/ 555263 w 693313"/>
                  <a:gd name="connsiteY314" fmla="*/ 55526 h 71604"/>
                  <a:gd name="connsiteX315" fmla="*/ 555263 w 693313"/>
                  <a:gd name="connsiteY315" fmla="*/ 47885 h 71604"/>
                  <a:gd name="connsiteX316" fmla="*/ 562904 w 693313"/>
                  <a:gd name="connsiteY316" fmla="*/ 47885 h 71604"/>
                  <a:gd name="connsiteX317" fmla="*/ 562904 w 693313"/>
                  <a:gd name="connsiteY317" fmla="*/ 55526 h 71604"/>
                  <a:gd name="connsiteX318" fmla="*/ 561503 w 693313"/>
                  <a:gd name="connsiteY318" fmla="*/ 62403 h 71604"/>
                  <a:gd name="connsiteX319" fmla="*/ 556664 w 693313"/>
                  <a:gd name="connsiteY319" fmla="*/ 66479 h 71604"/>
                  <a:gd name="connsiteX320" fmla="*/ 554753 w 693313"/>
                  <a:gd name="connsiteY320" fmla="*/ 63677 h 71604"/>
                  <a:gd name="connsiteX321" fmla="*/ 557937 w 693313"/>
                  <a:gd name="connsiteY321" fmla="*/ 60875 h 71604"/>
                  <a:gd name="connsiteX322" fmla="*/ 558956 w 693313"/>
                  <a:gd name="connsiteY322" fmla="*/ 55654 h 71604"/>
                  <a:gd name="connsiteX323" fmla="*/ 555263 w 693313"/>
                  <a:gd name="connsiteY323" fmla="*/ 55526 h 71604"/>
                  <a:gd name="connsiteX324" fmla="*/ 555263 w 693313"/>
                  <a:gd name="connsiteY324" fmla="*/ 55526 h 71604"/>
                  <a:gd name="connsiteX325" fmla="*/ 555263 w 693313"/>
                  <a:gd name="connsiteY325" fmla="*/ 55526 h 71604"/>
                  <a:gd name="connsiteX326" fmla="*/ 573092 w 693313"/>
                  <a:gd name="connsiteY326" fmla="*/ 55526 h 71604"/>
                  <a:gd name="connsiteX327" fmla="*/ 573092 w 693313"/>
                  <a:gd name="connsiteY327" fmla="*/ 891 h 71604"/>
                  <a:gd name="connsiteX328" fmla="*/ 580734 w 693313"/>
                  <a:gd name="connsiteY328" fmla="*/ 891 h 71604"/>
                  <a:gd name="connsiteX329" fmla="*/ 580734 w 693313"/>
                  <a:gd name="connsiteY329" fmla="*/ 55526 h 71604"/>
                  <a:gd name="connsiteX330" fmla="*/ 573092 w 693313"/>
                  <a:gd name="connsiteY330" fmla="*/ 55526 h 71604"/>
                  <a:gd name="connsiteX331" fmla="*/ 573092 w 693313"/>
                  <a:gd name="connsiteY331" fmla="*/ 55526 h 71604"/>
                  <a:gd name="connsiteX332" fmla="*/ 573092 w 693313"/>
                  <a:gd name="connsiteY332" fmla="*/ 55526 h 71604"/>
                  <a:gd name="connsiteX333" fmla="*/ 597162 w 693313"/>
                  <a:gd name="connsiteY333" fmla="*/ 55526 h 71604"/>
                  <a:gd name="connsiteX334" fmla="*/ 597162 w 693313"/>
                  <a:gd name="connsiteY334" fmla="*/ 16047 h 71604"/>
                  <a:gd name="connsiteX335" fmla="*/ 603530 w 693313"/>
                  <a:gd name="connsiteY335" fmla="*/ 16047 h 71604"/>
                  <a:gd name="connsiteX336" fmla="*/ 603530 w 693313"/>
                  <a:gd name="connsiteY336" fmla="*/ 21650 h 71604"/>
                  <a:gd name="connsiteX337" fmla="*/ 616520 w 693313"/>
                  <a:gd name="connsiteY337" fmla="*/ 15028 h 71604"/>
                  <a:gd name="connsiteX338" fmla="*/ 623143 w 693313"/>
                  <a:gd name="connsiteY338" fmla="*/ 16429 h 71604"/>
                  <a:gd name="connsiteX339" fmla="*/ 627855 w 693313"/>
                  <a:gd name="connsiteY339" fmla="*/ 19740 h 71604"/>
                  <a:gd name="connsiteX340" fmla="*/ 630019 w 693313"/>
                  <a:gd name="connsiteY340" fmla="*/ 24579 h 71604"/>
                  <a:gd name="connsiteX341" fmla="*/ 630401 w 693313"/>
                  <a:gd name="connsiteY341" fmla="*/ 31202 h 71604"/>
                  <a:gd name="connsiteX342" fmla="*/ 630401 w 693313"/>
                  <a:gd name="connsiteY342" fmla="*/ 55526 h 71604"/>
                  <a:gd name="connsiteX343" fmla="*/ 623524 w 693313"/>
                  <a:gd name="connsiteY343" fmla="*/ 55526 h 71604"/>
                  <a:gd name="connsiteX344" fmla="*/ 623524 w 693313"/>
                  <a:gd name="connsiteY344" fmla="*/ 31456 h 71604"/>
                  <a:gd name="connsiteX345" fmla="*/ 622633 w 693313"/>
                  <a:gd name="connsiteY345" fmla="*/ 25343 h 71604"/>
                  <a:gd name="connsiteX346" fmla="*/ 619704 w 693313"/>
                  <a:gd name="connsiteY346" fmla="*/ 22287 h 71604"/>
                  <a:gd name="connsiteX347" fmla="*/ 614992 w 693313"/>
                  <a:gd name="connsiteY347" fmla="*/ 21013 h 71604"/>
                  <a:gd name="connsiteX348" fmla="*/ 607350 w 693313"/>
                  <a:gd name="connsiteY348" fmla="*/ 23560 h 71604"/>
                  <a:gd name="connsiteX349" fmla="*/ 604166 w 693313"/>
                  <a:gd name="connsiteY349" fmla="*/ 33876 h 71604"/>
                  <a:gd name="connsiteX350" fmla="*/ 604166 w 693313"/>
                  <a:gd name="connsiteY350" fmla="*/ 55526 h 71604"/>
                  <a:gd name="connsiteX351" fmla="*/ 597162 w 693313"/>
                  <a:gd name="connsiteY351" fmla="*/ 55526 h 71604"/>
                  <a:gd name="connsiteX352" fmla="*/ 597162 w 693313"/>
                  <a:gd name="connsiteY352" fmla="*/ 55526 h 71604"/>
                  <a:gd name="connsiteX353" fmla="*/ 597162 w 693313"/>
                  <a:gd name="connsiteY353" fmla="*/ 55526 h 71604"/>
                  <a:gd name="connsiteX354" fmla="*/ 671664 w 693313"/>
                  <a:gd name="connsiteY354" fmla="*/ 41135 h 71604"/>
                  <a:gd name="connsiteX355" fmla="*/ 678541 w 693313"/>
                  <a:gd name="connsiteY355" fmla="*/ 42027 h 71604"/>
                  <a:gd name="connsiteX356" fmla="*/ 672810 w 693313"/>
                  <a:gd name="connsiteY356" fmla="*/ 52724 h 71604"/>
                  <a:gd name="connsiteX357" fmla="*/ 661730 w 693313"/>
                  <a:gd name="connsiteY357" fmla="*/ 56545 h 71604"/>
                  <a:gd name="connsiteX358" fmla="*/ 648231 w 693313"/>
                  <a:gd name="connsiteY358" fmla="*/ 51324 h 71604"/>
                  <a:gd name="connsiteX359" fmla="*/ 643264 w 693313"/>
                  <a:gd name="connsiteY359" fmla="*/ 36168 h 71604"/>
                  <a:gd name="connsiteX360" fmla="*/ 645430 w 693313"/>
                  <a:gd name="connsiteY360" fmla="*/ 24834 h 71604"/>
                  <a:gd name="connsiteX361" fmla="*/ 652051 w 693313"/>
                  <a:gd name="connsiteY361" fmla="*/ 17702 h 71604"/>
                  <a:gd name="connsiteX362" fmla="*/ 661730 w 693313"/>
                  <a:gd name="connsiteY362" fmla="*/ 15155 h 71604"/>
                  <a:gd name="connsiteX363" fmla="*/ 672555 w 693313"/>
                  <a:gd name="connsiteY363" fmla="*/ 18466 h 71604"/>
                  <a:gd name="connsiteX364" fmla="*/ 677905 w 693313"/>
                  <a:gd name="connsiteY364" fmla="*/ 27763 h 71604"/>
                  <a:gd name="connsiteX365" fmla="*/ 671282 w 693313"/>
                  <a:gd name="connsiteY365" fmla="*/ 28782 h 71604"/>
                  <a:gd name="connsiteX366" fmla="*/ 667843 w 693313"/>
                  <a:gd name="connsiteY366" fmla="*/ 22669 h 71604"/>
                  <a:gd name="connsiteX367" fmla="*/ 661985 w 693313"/>
                  <a:gd name="connsiteY367" fmla="*/ 20759 h 71604"/>
                  <a:gd name="connsiteX368" fmla="*/ 653580 w 693313"/>
                  <a:gd name="connsiteY368" fmla="*/ 24452 h 71604"/>
                  <a:gd name="connsiteX369" fmla="*/ 650396 w 693313"/>
                  <a:gd name="connsiteY369" fmla="*/ 36041 h 71604"/>
                  <a:gd name="connsiteX370" fmla="*/ 653580 w 693313"/>
                  <a:gd name="connsiteY370" fmla="*/ 47630 h 71604"/>
                  <a:gd name="connsiteX371" fmla="*/ 661730 w 693313"/>
                  <a:gd name="connsiteY371" fmla="*/ 51324 h 71604"/>
                  <a:gd name="connsiteX372" fmla="*/ 668607 w 693313"/>
                  <a:gd name="connsiteY372" fmla="*/ 48776 h 71604"/>
                  <a:gd name="connsiteX373" fmla="*/ 671664 w 693313"/>
                  <a:gd name="connsiteY373" fmla="*/ 41135 h 71604"/>
                  <a:gd name="connsiteX374" fmla="*/ 671664 w 693313"/>
                  <a:gd name="connsiteY374" fmla="*/ 41135 h 71604"/>
                  <a:gd name="connsiteX375" fmla="*/ 671664 w 693313"/>
                  <a:gd name="connsiteY375" fmla="*/ 41135 h 71604"/>
                  <a:gd name="connsiteX376" fmla="*/ 671664 w 693313"/>
                  <a:gd name="connsiteY376" fmla="*/ 41135 h 71604"/>
                  <a:gd name="connsiteX377" fmla="*/ 685673 w 693313"/>
                  <a:gd name="connsiteY377" fmla="*/ 55526 h 71604"/>
                  <a:gd name="connsiteX378" fmla="*/ 685673 w 693313"/>
                  <a:gd name="connsiteY378" fmla="*/ 47885 h 71604"/>
                  <a:gd name="connsiteX379" fmla="*/ 693314 w 693313"/>
                  <a:gd name="connsiteY379" fmla="*/ 47885 h 71604"/>
                  <a:gd name="connsiteX380" fmla="*/ 693314 w 693313"/>
                  <a:gd name="connsiteY380" fmla="*/ 55526 h 71604"/>
                  <a:gd name="connsiteX381" fmla="*/ 685673 w 693313"/>
                  <a:gd name="connsiteY381" fmla="*/ 55526 h 71604"/>
                  <a:gd name="connsiteX382" fmla="*/ 685673 w 693313"/>
                  <a:gd name="connsiteY382" fmla="*/ 55526 h 71604"/>
                  <a:gd name="connsiteX383" fmla="*/ 685673 w 693313"/>
                  <a:gd name="connsiteY383" fmla="*/ 55526 h 7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</a:cxnLst>
                <a:rect l="l" t="t" r="r" b="b"/>
                <a:pathLst>
                  <a:path w="693313" h="71604">
                    <a:moveTo>
                      <a:pt x="0" y="55526"/>
                    </a:moveTo>
                    <a:lnTo>
                      <a:pt x="0" y="891"/>
                    </a:lnTo>
                    <a:lnTo>
                      <a:pt x="11080" y="891"/>
                    </a:lnTo>
                    <a:lnTo>
                      <a:pt x="24325" y="39607"/>
                    </a:lnTo>
                    <a:cubicBezTo>
                      <a:pt x="25598" y="43173"/>
                      <a:pt x="26490" y="45847"/>
                      <a:pt x="26999" y="47630"/>
                    </a:cubicBezTo>
                    <a:cubicBezTo>
                      <a:pt x="27764" y="45720"/>
                      <a:pt x="28655" y="42791"/>
                      <a:pt x="30056" y="38843"/>
                    </a:cubicBezTo>
                    <a:lnTo>
                      <a:pt x="43556" y="764"/>
                    </a:lnTo>
                    <a:lnTo>
                      <a:pt x="53616" y="764"/>
                    </a:lnTo>
                    <a:lnTo>
                      <a:pt x="53616" y="55399"/>
                    </a:lnTo>
                    <a:lnTo>
                      <a:pt x="46484" y="55399"/>
                    </a:lnTo>
                    <a:lnTo>
                      <a:pt x="46484" y="9679"/>
                    </a:lnTo>
                    <a:lnTo>
                      <a:pt x="30183" y="55399"/>
                    </a:lnTo>
                    <a:lnTo>
                      <a:pt x="23306" y="55399"/>
                    </a:lnTo>
                    <a:lnTo>
                      <a:pt x="7132" y="8915"/>
                    </a:lnTo>
                    <a:lnTo>
                      <a:pt x="7132" y="55399"/>
                    </a:lnTo>
                    <a:lnTo>
                      <a:pt x="0" y="55399"/>
                    </a:lnTo>
                    <a:lnTo>
                      <a:pt x="0" y="55526"/>
                    </a:lnTo>
                    <a:lnTo>
                      <a:pt x="0" y="55526"/>
                    </a:lnTo>
                    <a:close/>
                    <a:moveTo>
                      <a:pt x="72083" y="8533"/>
                    </a:moveTo>
                    <a:lnTo>
                      <a:pt x="72083" y="891"/>
                    </a:lnTo>
                    <a:lnTo>
                      <a:pt x="79087" y="891"/>
                    </a:lnTo>
                    <a:lnTo>
                      <a:pt x="79087" y="8533"/>
                    </a:lnTo>
                    <a:lnTo>
                      <a:pt x="72083" y="8533"/>
                    </a:lnTo>
                    <a:lnTo>
                      <a:pt x="72083" y="8533"/>
                    </a:lnTo>
                    <a:lnTo>
                      <a:pt x="72083" y="8533"/>
                    </a:lnTo>
                    <a:close/>
                    <a:moveTo>
                      <a:pt x="72083" y="55526"/>
                    </a:moveTo>
                    <a:lnTo>
                      <a:pt x="72083" y="16047"/>
                    </a:lnTo>
                    <a:lnTo>
                      <a:pt x="79087" y="16047"/>
                    </a:lnTo>
                    <a:lnTo>
                      <a:pt x="79087" y="55526"/>
                    </a:lnTo>
                    <a:lnTo>
                      <a:pt x="72083" y="55526"/>
                    </a:lnTo>
                    <a:lnTo>
                      <a:pt x="72083" y="55526"/>
                    </a:lnTo>
                    <a:lnTo>
                      <a:pt x="72083" y="55526"/>
                    </a:lnTo>
                    <a:close/>
                    <a:moveTo>
                      <a:pt x="122642" y="41135"/>
                    </a:moveTo>
                    <a:lnTo>
                      <a:pt x="129519" y="42027"/>
                    </a:lnTo>
                    <a:cubicBezTo>
                      <a:pt x="128755" y="46611"/>
                      <a:pt x="126845" y="50050"/>
                      <a:pt x="123788" y="52724"/>
                    </a:cubicBezTo>
                    <a:cubicBezTo>
                      <a:pt x="120732" y="55399"/>
                      <a:pt x="116911" y="56545"/>
                      <a:pt x="112709" y="56545"/>
                    </a:cubicBezTo>
                    <a:cubicBezTo>
                      <a:pt x="107105" y="56545"/>
                      <a:pt x="102647" y="54762"/>
                      <a:pt x="99209" y="51324"/>
                    </a:cubicBezTo>
                    <a:cubicBezTo>
                      <a:pt x="95770" y="47758"/>
                      <a:pt x="94242" y="42791"/>
                      <a:pt x="94242" y="36168"/>
                    </a:cubicBezTo>
                    <a:cubicBezTo>
                      <a:pt x="94242" y="31838"/>
                      <a:pt x="95006" y="28145"/>
                      <a:pt x="96407" y="24834"/>
                    </a:cubicBezTo>
                    <a:cubicBezTo>
                      <a:pt x="97808" y="21777"/>
                      <a:pt x="100101" y="19230"/>
                      <a:pt x="103030" y="17702"/>
                    </a:cubicBezTo>
                    <a:cubicBezTo>
                      <a:pt x="105958" y="16174"/>
                      <a:pt x="109142" y="15155"/>
                      <a:pt x="112709" y="15155"/>
                    </a:cubicBezTo>
                    <a:cubicBezTo>
                      <a:pt x="117166" y="15155"/>
                      <a:pt x="120859" y="16429"/>
                      <a:pt x="123533" y="18466"/>
                    </a:cubicBezTo>
                    <a:cubicBezTo>
                      <a:pt x="126463" y="20759"/>
                      <a:pt x="128245" y="23688"/>
                      <a:pt x="128882" y="27763"/>
                    </a:cubicBezTo>
                    <a:lnTo>
                      <a:pt x="122260" y="28782"/>
                    </a:lnTo>
                    <a:cubicBezTo>
                      <a:pt x="121750" y="26235"/>
                      <a:pt x="120477" y="24070"/>
                      <a:pt x="118821" y="22669"/>
                    </a:cubicBezTo>
                    <a:cubicBezTo>
                      <a:pt x="117166" y="21395"/>
                      <a:pt x="115128" y="20759"/>
                      <a:pt x="112963" y="20759"/>
                    </a:cubicBezTo>
                    <a:cubicBezTo>
                      <a:pt x="109525" y="20759"/>
                      <a:pt x="106595" y="22032"/>
                      <a:pt x="104558" y="24452"/>
                    </a:cubicBezTo>
                    <a:cubicBezTo>
                      <a:pt x="102393" y="26872"/>
                      <a:pt x="101374" y="30692"/>
                      <a:pt x="101374" y="36041"/>
                    </a:cubicBezTo>
                    <a:cubicBezTo>
                      <a:pt x="101374" y="41390"/>
                      <a:pt x="102393" y="45083"/>
                      <a:pt x="104558" y="47630"/>
                    </a:cubicBezTo>
                    <a:cubicBezTo>
                      <a:pt x="106468" y="50177"/>
                      <a:pt x="109397" y="51324"/>
                      <a:pt x="112709" y="51324"/>
                    </a:cubicBezTo>
                    <a:cubicBezTo>
                      <a:pt x="115382" y="51324"/>
                      <a:pt x="117676" y="50432"/>
                      <a:pt x="119585" y="48776"/>
                    </a:cubicBezTo>
                    <a:cubicBezTo>
                      <a:pt x="120986" y="47121"/>
                      <a:pt x="122260" y="44446"/>
                      <a:pt x="122642" y="41135"/>
                    </a:cubicBezTo>
                    <a:lnTo>
                      <a:pt x="122642" y="41135"/>
                    </a:lnTo>
                    <a:lnTo>
                      <a:pt x="122642" y="41135"/>
                    </a:lnTo>
                    <a:lnTo>
                      <a:pt x="122642" y="41135"/>
                    </a:lnTo>
                    <a:close/>
                    <a:moveTo>
                      <a:pt x="139707" y="55526"/>
                    </a:moveTo>
                    <a:lnTo>
                      <a:pt x="139707" y="16047"/>
                    </a:lnTo>
                    <a:lnTo>
                      <a:pt x="145820" y="16047"/>
                    </a:lnTo>
                    <a:lnTo>
                      <a:pt x="145820" y="22032"/>
                    </a:lnTo>
                    <a:cubicBezTo>
                      <a:pt x="147476" y="19230"/>
                      <a:pt x="148877" y="17320"/>
                      <a:pt x="150278" y="16429"/>
                    </a:cubicBezTo>
                    <a:cubicBezTo>
                      <a:pt x="151551" y="15537"/>
                      <a:pt x="152952" y="15028"/>
                      <a:pt x="154608" y="15028"/>
                    </a:cubicBezTo>
                    <a:cubicBezTo>
                      <a:pt x="156900" y="15028"/>
                      <a:pt x="159447" y="15792"/>
                      <a:pt x="161739" y="17320"/>
                    </a:cubicBezTo>
                    <a:lnTo>
                      <a:pt x="159447" y="23433"/>
                    </a:lnTo>
                    <a:cubicBezTo>
                      <a:pt x="157664" y="22542"/>
                      <a:pt x="156008" y="22032"/>
                      <a:pt x="154480" y="22032"/>
                    </a:cubicBezTo>
                    <a:cubicBezTo>
                      <a:pt x="152825" y="22032"/>
                      <a:pt x="151551" y="22542"/>
                      <a:pt x="150278" y="23433"/>
                    </a:cubicBezTo>
                    <a:cubicBezTo>
                      <a:pt x="149004" y="24325"/>
                      <a:pt x="148112" y="25471"/>
                      <a:pt x="147731" y="27126"/>
                    </a:cubicBezTo>
                    <a:cubicBezTo>
                      <a:pt x="146839" y="29419"/>
                      <a:pt x="146457" y="31966"/>
                      <a:pt x="146457" y="34768"/>
                    </a:cubicBezTo>
                    <a:lnTo>
                      <a:pt x="146457" y="55526"/>
                    </a:lnTo>
                    <a:lnTo>
                      <a:pt x="139707" y="55526"/>
                    </a:lnTo>
                    <a:lnTo>
                      <a:pt x="139707" y="55526"/>
                    </a:lnTo>
                    <a:lnTo>
                      <a:pt x="139707" y="55526"/>
                    </a:lnTo>
                    <a:close/>
                    <a:moveTo>
                      <a:pt x="167725" y="35786"/>
                    </a:moveTo>
                    <a:cubicBezTo>
                      <a:pt x="167725" y="28400"/>
                      <a:pt x="169635" y="23051"/>
                      <a:pt x="174093" y="19612"/>
                    </a:cubicBezTo>
                    <a:cubicBezTo>
                      <a:pt x="177531" y="16556"/>
                      <a:pt x="181734" y="15028"/>
                      <a:pt x="186829" y="15028"/>
                    </a:cubicBezTo>
                    <a:cubicBezTo>
                      <a:pt x="192432" y="15028"/>
                      <a:pt x="197144" y="16938"/>
                      <a:pt x="200455" y="20377"/>
                    </a:cubicBezTo>
                    <a:cubicBezTo>
                      <a:pt x="204148" y="23942"/>
                      <a:pt x="205804" y="28909"/>
                      <a:pt x="205804" y="35277"/>
                    </a:cubicBezTo>
                    <a:cubicBezTo>
                      <a:pt x="205804" y="40371"/>
                      <a:pt x="205040" y="44319"/>
                      <a:pt x="203512" y="47121"/>
                    </a:cubicBezTo>
                    <a:cubicBezTo>
                      <a:pt x="201856" y="50177"/>
                      <a:pt x="199564" y="52342"/>
                      <a:pt x="196634" y="53998"/>
                    </a:cubicBezTo>
                    <a:cubicBezTo>
                      <a:pt x="193578" y="55781"/>
                      <a:pt x="190267" y="56545"/>
                      <a:pt x="186829" y="56545"/>
                    </a:cubicBezTo>
                    <a:cubicBezTo>
                      <a:pt x="181097" y="56545"/>
                      <a:pt x="176513" y="54762"/>
                      <a:pt x="173074" y="51324"/>
                    </a:cubicBezTo>
                    <a:cubicBezTo>
                      <a:pt x="169381" y="47630"/>
                      <a:pt x="167725" y="42536"/>
                      <a:pt x="167725" y="35786"/>
                    </a:cubicBezTo>
                    <a:lnTo>
                      <a:pt x="167725" y="35786"/>
                    </a:lnTo>
                    <a:lnTo>
                      <a:pt x="167725" y="35786"/>
                    </a:lnTo>
                    <a:lnTo>
                      <a:pt x="167725" y="35786"/>
                    </a:lnTo>
                    <a:close/>
                    <a:moveTo>
                      <a:pt x="174730" y="35786"/>
                    </a:moveTo>
                    <a:cubicBezTo>
                      <a:pt x="174730" y="40881"/>
                      <a:pt x="176003" y="44701"/>
                      <a:pt x="178169" y="47121"/>
                    </a:cubicBezTo>
                    <a:cubicBezTo>
                      <a:pt x="180461" y="49668"/>
                      <a:pt x="183390" y="50941"/>
                      <a:pt x="186829" y="50941"/>
                    </a:cubicBezTo>
                    <a:cubicBezTo>
                      <a:pt x="190267" y="50941"/>
                      <a:pt x="193196" y="49541"/>
                      <a:pt x="195488" y="47121"/>
                    </a:cubicBezTo>
                    <a:cubicBezTo>
                      <a:pt x="197653" y="44574"/>
                      <a:pt x="198927" y="40626"/>
                      <a:pt x="198927" y="35532"/>
                    </a:cubicBezTo>
                    <a:cubicBezTo>
                      <a:pt x="198927" y="30692"/>
                      <a:pt x="197653" y="26744"/>
                      <a:pt x="195488" y="24325"/>
                    </a:cubicBezTo>
                    <a:cubicBezTo>
                      <a:pt x="193196" y="21777"/>
                      <a:pt x="190267" y="20504"/>
                      <a:pt x="186829" y="20504"/>
                    </a:cubicBezTo>
                    <a:cubicBezTo>
                      <a:pt x="183390" y="20504"/>
                      <a:pt x="180461" y="21777"/>
                      <a:pt x="178169" y="24325"/>
                    </a:cubicBezTo>
                    <a:cubicBezTo>
                      <a:pt x="176003" y="26999"/>
                      <a:pt x="174730" y="30820"/>
                      <a:pt x="174730" y="35786"/>
                    </a:cubicBezTo>
                    <a:lnTo>
                      <a:pt x="174730" y="35786"/>
                    </a:lnTo>
                    <a:lnTo>
                      <a:pt x="174730" y="35786"/>
                    </a:lnTo>
                    <a:lnTo>
                      <a:pt x="174730" y="35786"/>
                    </a:lnTo>
                    <a:close/>
                    <a:moveTo>
                      <a:pt x="216629" y="38079"/>
                    </a:moveTo>
                    <a:lnTo>
                      <a:pt x="223633" y="37315"/>
                    </a:lnTo>
                    <a:cubicBezTo>
                      <a:pt x="224016" y="40116"/>
                      <a:pt x="224652" y="42409"/>
                      <a:pt x="225926" y="44192"/>
                    </a:cubicBezTo>
                    <a:cubicBezTo>
                      <a:pt x="227199" y="45975"/>
                      <a:pt x="228983" y="47248"/>
                      <a:pt x="231657" y="48394"/>
                    </a:cubicBezTo>
                    <a:cubicBezTo>
                      <a:pt x="234204" y="49413"/>
                      <a:pt x="237006" y="49923"/>
                      <a:pt x="240316" y="49923"/>
                    </a:cubicBezTo>
                    <a:cubicBezTo>
                      <a:pt x="242991" y="49923"/>
                      <a:pt x="245538" y="49668"/>
                      <a:pt x="247703" y="48649"/>
                    </a:cubicBezTo>
                    <a:cubicBezTo>
                      <a:pt x="249996" y="47885"/>
                      <a:pt x="251651" y="46739"/>
                      <a:pt x="252543" y="45338"/>
                    </a:cubicBezTo>
                    <a:cubicBezTo>
                      <a:pt x="253562" y="43937"/>
                      <a:pt x="254198" y="42281"/>
                      <a:pt x="254198" y="40626"/>
                    </a:cubicBezTo>
                    <a:cubicBezTo>
                      <a:pt x="254198" y="38843"/>
                      <a:pt x="253817" y="37569"/>
                      <a:pt x="252798" y="36041"/>
                    </a:cubicBezTo>
                    <a:cubicBezTo>
                      <a:pt x="251779" y="34768"/>
                      <a:pt x="250123" y="33749"/>
                      <a:pt x="247831" y="32985"/>
                    </a:cubicBezTo>
                    <a:cubicBezTo>
                      <a:pt x="246175" y="32475"/>
                      <a:pt x="242991" y="31584"/>
                      <a:pt x="237770" y="30438"/>
                    </a:cubicBezTo>
                    <a:cubicBezTo>
                      <a:pt x="232548" y="29164"/>
                      <a:pt x="228983" y="27890"/>
                      <a:pt x="226945" y="26872"/>
                    </a:cubicBezTo>
                    <a:cubicBezTo>
                      <a:pt x="224271" y="25471"/>
                      <a:pt x="222105" y="23815"/>
                      <a:pt x="220832" y="21777"/>
                    </a:cubicBezTo>
                    <a:cubicBezTo>
                      <a:pt x="219559" y="19867"/>
                      <a:pt x="218921" y="17575"/>
                      <a:pt x="218921" y="14900"/>
                    </a:cubicBezTo>
                    <a:cubicBezTo>
                      <a:pt x="218921" y="12099"/>
                      <a:pt x="219813" y="9679"/>
                      <a:pt x="221468" y="7259"/>
                    </a:cubicBezTo>
                    <a:cubicBezTo>
                      <a:pt x="223124" y="4712"/>
                      <a:pt x="225416" y="3056"/>
                      <a:pt x="228473" y="1910"/>
                    </a:cubicBezTo>
                    <a:cubicBezTo>
                      <a:pt x="231530" y="637"/>
                      <a:pt x="234840" y="0"/>
                      <a:pt x="238788" y="0"/>
                    </a:cubicBezTo>
                    <a:cubicBezTo>
                      <a:pt x="243119" y="0"/>
                      <a:pt x="246684" y="764"/>
                      <a:pt x="249868" y="1910"/>
                    </a:cubicBezTo>
                    <a:cubicBezTo>
                      <a:pt x="252925" y="3311"/>
                      <a:pt x="255472" y="5222"/>
                      <a:pt x="257255" y="7641"/>
                    </a:cubicBezTo>
                    <a:cubicBezTo>
                      <a:pt x="258910" y="10188"/>
                      <a:pt x="259802" y="12990"/>
                      <a:pt x="259929" y="16174"/>
                    </a:cubicBezTo>
                    <a:lnTo>
                      <a:pt x="252798" y="16683"/>
                    </a:lnTo>
                    <a:cubicBezTo>
                      <a:pt x="252415" y="13372"/>
                      <a:pt x="251142" y="10698"/>
                      <a:pt x="248850" y="9042"/>
                    </a:cubicBezTo>
                    <a:cubicBezTo>
                      <a:pt x="246684" y="7132"/>
                      <a:pt x="243500" y="6240"/>
                      <a:pt x="239171" y="6240"/>
                    </a:cubicBezTo>
                    <a:cubicBezTo>
                      <a:pt x="234714" y="6240"/>
                      <a:pt x="231530" y="7132"/>
                      <a:pt x="229364" y="8787"/>
                    </a:cubicBezTo>
                    <a:cubicBezTo>
                      <a:pt x="227454" y="10316"/>
                      <a:pt x="226308" y="12353"/>
                      <a:pt x="226308" y="14518"/>
                    </a:cubicBezTo>
                    <a:cubicBezTo>
                      <a:pt x="226308" y="16556"/>
                      <a:pt x="227072" y="18212"/>
                      <a:pt x="228473" y="19358"/>
                    </a:cubicBezTo>
                    <a:cubicBezTo>
                      <a:pt x="229874" y="20631"/>
                      <a:pt x="233695" y="21905"/>
                      <a:pt x="239807" y="23178"/>
                    </a:cubicBezTo>
                    <a:cubicBezTo>
                      <a:pt x="245666" y="24579"/>
                      <a:pt x="249868" y="25725"/>
                      <a:pt x="252161" y="26744"/>
                    </a:cubicBezTo>
                    <a:cubicBezTo>
                      <a:pt x="255345" y="28273"/>
                      <a:pt x="257891" y="30055"/>
                      <a:pt x="259293" y="32348"/>
                    </a:cubicBezTo>
                    <a:cubicBezTo>
                      <a:pt x="260949" y="34640"/>
                      <a:pt x="261585" y="37187"/>
                      <a:pt x="261585" y="40244"/>
                    </a:cubicBezTo>
                    <a:cubicBezTo>
                      <a:pt x="261585" y="43046"/>
                      <a:pt x="260694" y="45847"/>
                      <a:pt x="259038" y="48394"/>
                    </a:cubicBezTo>
                    <a:cubicBezTo>
                      <a:pt x="257255" y="50941"/>
                      <a:pt x="254835" y="52979"/>
                      <a:pt x="251651" y="54380"/>
                    </a:cubicBezTo>
                    <a:cubicBezTo>
                      <a:pt x="248467" y="55781"/>
                      <a:pt x="244774" y="56418"/>
                      <a:pt x="240826" y="56418"/>
                    </a:cubicBezTo>
                    <a:cubicBezTo>
                      <a:pt x="235604" y="56418"/>
                      <a:pt x="231530" y="55654"/>
                      <a:pt x="227836" y="54380"/>
                    </a:cubicBezTo>
                    <a:cubicBezTo>
                      <a:pt x="224397" y="52979"/>
                      <a:pt x="221723" y="50687"/>
                      <a:pt x="219685" y="47885"/>
                    </a:cubicBezTo>
                    <a:cubicBezTo>
                      <a:pt x="217903" y="44956"/>
                      <a:pt x="216756" y="41899"/>
                      <a:pt x="216629" y="38079"/>
                    </a:cubicBezTo>
                    <a:lnTo>
                      <a:pt x="216629" y="38079"/>
                    </a:lnTo>
                    <a:lnTo>
                      <a:pt x="216629" y="38079"/>
                    </a:lnTo>
                    <a:lnTo>
                      <a:pt x="216629" y="38079"/>
                    </a:lnTo>
                    <a:close/>
                    <a:moveTo>
                      <a:pt x="274702" y="70809"/>
                    </a:moveTo>
                    <a:lnTo>
                      <a:pt x="273938" y="64568"/>
                    </a:lnTo>
                    <a:cubicBezTo>
                      <a:pt x="275594" y="65078"/>
                      <a:pt x="276868" y="65332"/>
                      <a:pt x="277886" y="65332"/>
                    </a:cubicBezTo>
                    <a:cubicBezTo>
                      <a:pt x="279542" y="65332"/>
                      <a:pt x="280816" y="65078"/>
                      <a:pt x="281580" y="64441"/>
                    </a:cubicBezTo>
                    <a:cubicBezTo>
                      <a:pt x="282471" y="64186"/>
                      <a:pt x="283235" y="63422"/>
                      <a:pt x="283745" y="62531"/>
                    </a:cubicBezTo>
                    <a:cubicBezTo>
                      <a:pt x="284254" y="61767"/>
                      <a:pt x="285018" y="59984"/>
                      <a:pt x="285909" y="57437"/>
                    </a:cubicBezTo>
                    <a:cubicBezTo>
                      <a:pt x="286164" y="57182"/>
                      <a:pt x="286292" y="56545"/>
                      <a:pt x="286419" y="55908"/>
                    </a:cubicBezTo>
                    <a:lnTo>
                      <a:pt x="270882" y="16301"/>
                    </a:lnTo>
                    <a:lnTo>
                      <a:pt x="278523" y="16301"/>
                    </a:lnTo>
                    <a:lnTo>
                      <a:pt x="286928" y="39225"/>
                    </a:lnTo>
                    <a:cubicBezTo>
                      <a:pt x="287947" y="42027"/>
                      <a:pt x="289093" y="45211"/>
                      <a:pt x="289857" y="48267"/>
                    </a:cubicBezTo>
                    <a:cubicBezTo>
                      <a:pt x="290749" y="45211"/>
                      <a:pt x="291640" y="42154"/>
                      <a:pt x="292787" y="39352"/>
                    </a:cubicBezTo>
                    <a:lnTo>
                      <a:pt x="301701" y="16174"/>
                    </a:lnTo>
                    <a:lnTo>
                      <a:pt x="308579" y="16174"/>
                    </a:lnTo>
                    <a:lnTo>
                      <a:pt x="293041" y="56290"/>
                    </a:lnTo>
                    <a:cubicBezTo>
                      <a:pt x="291385" y="60620"/>
                      <a:pt x="289985" y="63677"/>
                      <a:pt x="289093" y="65205"/>
                    </a:cubicBezTo>
                    <a:cubicBezTo>
                      <a:pt x="287820" y="67497"/>
                      <a:pt x="286546" y="69026"/>
                      <a:pt x="284890" y="70045"/>
                    </a:cubicBezTo>
                    <a:cubicBezTo>
                      <a:pt x="283235" y="71063"/>
                      <a:pt x="281197" y="71573"/>
                      <a:pt x="279160" y="71573"/>
                    </a:cubicBezTo>
                    <a:cubicBezTo>
                      <a:pt x="277886" y="71700"/>
                      <a:pt x="276485" y="71445"/>
                      <a:pt x="274702" y="70809"/>
                    </a:cubicBezTo>
                    <a:lnTo>
                      <a:pt x="274702" y="70809"/>
                    </a:lnTo>
                    <a:lnTo>
                      <a:pt x="274702" y="70809"/>
                    </a:lnTo>
                    <a:lnTo>
                      <a:pt x="274702" y="70809"/>
                    </a:lnTo>
                    <a:close/>
                    <a:moveTo>
                      <a:pt x="315965" y="43682"/>
                    </a:moveTo>
                    <a:lnTo>
                      <a:pt x="322842" y="42664"/>
                    </a:lnTo>
                    <a:cubicBezTo>
                      <a:pt x="323224" y="45465"/>
                      <a:pt x="324243" y="47376"/>
                      <a:pt x="325899" y="48904"/>
                    </a:cubicBezTo>
                    <a:cubicBezTo>
                      <a:pt x="327682" y="50305"/>
                      <a:pt x="330229" y="50941"/>
                      <a:pt x="333285" y="50941"/>
                    </a:cubicBezTo>
                    <a:cubicBezTo>
                      <a:pt x="336469" y="50941"/>
                      <a:pt x="338889" y="50177"/>
                      <a:pt x="340417" y="49031"/>
                    </a:cubicBezTo>
                    <a:cubicBezTo>
                      <a:pt x="341818" y="47758"/>
                      <a:pt x="342582" y="46229"/>
                      <a:pt x="342582" y="44701"/>
                    </a:cubicBezTo>
                    <a:cubicBezTo>
                      <a:pt x="342582" y="43173"/>
                      <a:pt x="342073" y="41899"/>
                      <a:pt x="340671" y="41008"/>
                    </a:cubicBezTo>
                    <a:cubicBezTo>
                      <a:pt x="339781" y="40498"/>
                      <a:pt x="337487" y="39607"/>
                      <a:pt x="333667" y="38716"/>
                    </a:cubicBezTo>
                    <a:cubicBezTo>
                      <a:pt x="328700" y="37442"/>
                      <a:pt x="325007" y="36423"/>
                      <a:pt x="323096" y="35659"/>
                    </a:cubicBezTo>
                    <a:cubicBezTo>
                      <a:pt x="321187" y="34640"/>
                      <a:pt x="319658" y="33367"/>
                      <a:pt x="318639" y="31838"/>
                    </a:cubicBezTo>
                    <a:cubicBezTo>
                      <a:pt x="317748" y="30310"/>
                      <a:pt x="317239" y="28527"/>
                      <a:pt x="317239" y="26617"/>
                    </a:cubicBezTo>
                    <a:cubicBezTo>
                      <a:pt x="317239" y="24834"/>
                      <a:pt x="317620" y="23051"/>
                      <a:pt x="318512" y="21777"/>
                    </a:cubicBezTo>
                    <a:cubicBezTo>
                      <a:pt x="319403" y="20249"/>
                      <a:pt x="320423" y="18976"/>
                      <a:pt x="321951" y="17957"/>
                    </a:cubicBezTo>
                    <a:cubicBezTo>
                      <a:pt x="322970" y="17193"/>
                      <a:pt x="324498" y="16556"/>
                      <a:pt x="326280" y="16047"/>
                    </a:cubicBezTo>
                    <a:cubicBezTo>
                      <a:pt x="328191" y="15537"/>
                      <a:pt x="330229" y="15155"/>
                      <a:pt x="332139" y="15155"/>
                    </a:cubicBezTo>
                    <a:cubicBezTo>
                      <a:pt x="335323" y="15155"/>
                      <a:pt x="338252" y="15665"/>
                      <a:pt x="340545" y="16556"/>
                    </a:cubicBezTo>
                    <a:cubicBezTo>
                      <a:pt x="343091" y="17447"/>
                      <a:pt x="344874" y="18594"/>
                      <a:pt x="345893" y="20249"/>
                    </a:cubicBezTo>
                    <a:cubicBezTo>
                      <a:pt x="347166" y="21777"/>
                      <a:pt x="347803" y="23815"/>
                      <a:pt x="348186" y="26362"/>
                    </a:cubicBezTo>
                    <a:lnTo>
                      <a:pt x="341563" y="27254"/>
                    </a:lnTo>
                    <a:cubicBezTo>
                      <a:pt x="341181" y="25216"/>
                      <a:pt x="340290" y="23560"/>
                      <a:pt x="338889" y="22542"/>
                    </a:cubicBezTo>
                    <a:cubicBezTo>
                      <a:pt x="337487" y="21268"/>
                      <a:pt x="335195" y="20759"/>
                      <a:pt x="332521" y="20759"/>
                    </a:cubicBezTo>
                    <a:cubicBezTo>
                      <a:pt x="329464" y="20759"/>
                      <a:pt x="327172" y="21268"/>
                      <a:pt x="325899" y="22287"/>
                    </a:cubicBezTo>
                    <a:cubicBezTo>
                      <a:pt x="324498" y="23306"/>
                      <a:pt x="323734" y="24325"/>
                      <a:pt x="323734" y="25853"/>
                    </a:cubicBezTo>
                    <a:cubicBezTo>
                      <a:pt x="323734" y="26744"/>
                      <a:pt x="324115" y="27636"/>
                      <a:pt x="324625" y="28400"/>
                    </a:cubicBezTo>
                    <a:cubicBezTo>
                      <a:pt x="325135" y="29164"/>
                      <a:pt x="326026" y="29673"/>
                      <a:pt x="327299" y="30183"/>
                    </a:cubicBezTo>
                    <a:cubicBezTo>
                      <a:pt x="327809" y="30438"/>
                      <a:pt x="329974" y="31074"/>
                      <a:pt x="333413" y="31966"/>
                    </a:cubicBezTo>
                    <a:cubicBezTo>
                      <a:pt x="338252" y="33239"/>
                      <a:pt x="341690" y="34258"/>
                      <a:pt x="343474" y="35022"/>
                    </a:cubicBezTo>
                    <a:cubicBezTo>
                      <a:pt x="345383" y="35786"/>
                      <a:pt x="347166" y="36933"/>
                      <a:pt x="348186" y="38588"/>
                    </a:cubicBezTo>
                    <a:cubicBezTo>
                      <a:pt x="349205" y="40116"/>
                      <a:pt x="349841" y="41899"/>
                      <a:pt x="349841" y="44319"/>
                    </a:cubicBezTo>
                    <a:cubicBezTo>
                      <a:pt x="349841" y="46357"/>
                      <a:pt x="349077" y="48522"/>
                      <a:pt x="347931" y="50559"/>
                    </a:cubicBezTo>
                    <a:cubicBezTo>
                      <a:pt x="346530" y="52470"/>
                      <a:pt x="344493" y="54125"/>
                      <a:pt x="342073" y="55144"/>
                    </a:cubicBezTo>
                    <a:cubicBezTo>
                      <a:pt x="339526" y="56163"/>
                      <a:pt x="336723" y="56672"/>
                      <a:pt x="333667" y="56672"/>
                    </a:cubicBezTo>
                    <a:cubicBezTo>
                      <a:pt x="328318" y="56672"/>
                      <a:pt x="324370" y="55654"/>
                      <a:pt x="321442" y="53616"/>
                    </a:cubicBezTo>
                    <a:cubicBezTo>
                      <a:pt x="318512" y="51196"/>
                      <a:pt x="316729" y="47885"/>
                      <a:pt x="315965" y="43682"/>
                    </a:cubicBezTo>
                    <a:lnTo>
                      <a:pt x="315965" y="43682"/>
                    </a:lnTo>
                    <a:lnTo>
                      <a:pt x="315965" y="43682"/>
                    </a:lnTo>
                    <a:lnTo>
                      <a:pt x="315965" y="43682"/>
                    </a:lnTo>
                    <a:close/>
                    <a:moveTo>
                      <a:pt x="377477" y="49668"/>
                    </a:moveTo>
                    <a:lnTo>
                      <a:pt x="378368" y="55654"/>
                    </a:lnTo>
                    <a:cubicBezTo>
                      <a:pt x="376458" y="55908"/>
                      <a:pt x="374675" y="56163"/>
                      <a:pt x="373147" y="56163"/>
                    </a:cubicBezTo>
                    <a:cubicBezTo>
                      <a:pt x="370600" y="56163"/>
                      <a:pt x="368689" y="55908"/>
                      <a:pt x="367416" y="54889"/>
                    </a:cubicBezTo>
                    <a:cubicBezTo>
                      <a:pt x="366015" y="54125"/>
                      <a:pt x="365124" y="53107"/>
                      <a:pt x="364486" y="51833"/>
                    </a:cubicBezTo>
                    <a:cubicBezTo>
                      <a:pt x="363722" y="50559"/>
                      <a:pt x="363596" y="48012"/>
                      <a:pt x="363596" y="43937"/>
                    </a:cubicBezTo>
                    <a:lnTo>
                      <a:pt x="363596" y="21013"/>
                    </a:lnTo>
                    <a:lnTo>
                      <a:pt x="358501" y="21013"/>
                    </a:lnTo>
                    <a:lnTo>
                      <a:pt x="358501" y="15919"/>
                    </a:lnTo>
                    <a:lnTo>
                      <a:pt x="363468" y="15919"/>
                    </a:lnTo>
                    <a:lnTo>
                      <a:pt x="363468" y="5986"/>
                    </a:lnTo>
                    <a:lnTo>
                      <a:pt x="370345" y="1910"/>
                    </a:lnTo>
                    <a:lnTo>
                      <a:pt x="370345" y="15792"/>
                    </a:lnTo>
                    <a:lnTo>
                      <a:pt x="377349" y="15792"/>
                    </a:lnTo>
                    <a:lnTo>
                      <a:pt x="377349" y="20886"/>
                    </a:lnTo>
                    <a:lnTo>
                      <a:pt x="370345" y="20886"/>
                    </a:lnTo>
                    <a:lnTo>
                      <a:pt x="370345" y="44064"/>
                    </a:lnTo>
                    <a:cubicBezTo>
                      <a:pt x="370345" y="45975"/>
                      <a:pt x="370600" y="47121"/>
                      <a:pt x="370727" y="47758"/>
                    </a:cubicBezTo>
                    <a:cubicBezTo>
                      <a:pt x="370982" y="48267"/>
                      <a:pt x="371491" y="48776"/>
                      <a:pt x="372001" y="49031"/>
                    </a:cubicBezTo>
                    <a:cubicBezTo>
                      <a:pt x="372510" y="49286"/>
                      <a:pt x="373274" y="49541"/>
                      <a:pt x="374293" y="49541"/>
                    </a:cubicBezTo>
                    <a:cubicBezTo>
                      <a:pt x="375057" y="49923"/>
                      <a:pt x="376076" y="49923"/>
                      <a:pt x="377477" y="49668"/>
                    </a:cubicBezTo>
                    <a:lnTo>
                      <a:pt x="377477" y="49668"/>
                    </a:lnTo>
                    <a:lnTo>
                      <a:pt x="377477" y="49668"/>
                    </a:lnTo>
                    <a:lnTo>
                      <a:pt x="377477" y="49668"/>
                    </a:lnTo>
                    <a:close/>
                    <a:moveTo>
                      <a:pt x="416447" y="42918"/>
                    </a:moveTo>
                    <a:lnTo>
                      <a:pt x="423451" y="43810"/>
                    </a:lnTo>
                    <a:cubicBezTo>
                      <a:pt x="422433" y="47885"/>
                      <a:pt x="420395" y="50941"/>
                      <a:pt x="417339" y="53234"/>
                    </a:cubicBezTo>
                    <a:cubicBezTo>
                      <a:pt x="414282" y="55526"/>
                      <a:pt x="410334" y="56545"/>
                      <a:pt x="405622" y="56545"/>
                    </a:cubicBezTo>
                    <a:cubicBezTo>
                      <a:pt x="399764" y="56545"/>
                      <a:pt x="394797" y="54762"/>
                      <a:pt x="391359" y="51324"/>
                    </a:cubicBezTo>
                    <a:cubicBezTo>
                      <a:pt x="387665" y="47630"/>
                      <a:pt x="386137" y="42791"/>
                      <a:pt x="386137" y="36296"/>
                    </a:cubicBezTo>
                    <a:cubicBezTo>
                      <a:pt x="386137" y="29673"/>
                      <a:pt x="387920" y="24452"/>
                      <a:pt x="391359" y="20759"/>
                    </a:cubicBezTo>
                    <a:cubicBezTo>
                      <a:pt x="395052" y="17065"/>
                      <a:pt x="399509" y="15155"/>
                      <a:pt x="405112" y="15155"/>
                    </a:cubicBezTo>
                    <a:cubicBezTo>
                      <a:pt x="410462" y="15155"/>
                      <a:pt x="414919" y="17065"/>
                      <a:pt x="418358" y="20504"/>
                    </a:cubicBezTo>
                    <a:cubicBezTo>
                      <a:pt x="421796" y="24197"/>
                      <a:pt x="423579" y="29291"/>
                      <a:pt x="423579" y="35659"/>
                    </a:cubicBezTo>
                    <a:cubicBezTo>
                      <a:pt x="423579" y="36168"/>
                      <a:pt x="423579" y="36678"/>
                      <a:pt x="423325" y="37569"/>
                    </a:cubicBezTo>
                    <a:lnTo>
                      <a:pt x="393014" y="37569"/>
                    </a:lnTo>
                    <a:cubicBezTo>
                      <a:pt x="393396" y="41899"/>
                      <a:pt x="394670" y="45211"/>
                      <a:pt x="396962" y="47503"/>
                    </a:cubicBezTo>
                    <a:cubicBezTo>
                      <a:pt x="399127" y="49795"/>
                      <a:pt x="401928" y="51069"/>
                      <a:pt x="405367" y="51069"/>
                    </a:cubicBezTo>
                    <a:cubicBezTo>
                      <a:pt x="407914" y="51069"/>
                      <a:pt x="410079" y="50305"/>
                      <a:pt x="411735" y="49159"/>
                    </a:cubicBezTo>
                    <a:cubicBezTo>
                      <a:pt x="413900" y="47758"/>
                      <a:pt x="415301" y="45720"/>
                      <a:pt x="416447" y="42918"/>
                    </a:cubicBezTo>
                    <a:lnTo>
                      <a:pt x="416447" y="42918"/>
                    </a:lnTo>
                    <a:lnTo>
                      <a:pt x="416447" y="42918"/>
                    </a:lnTo>
                    <a:lnTo>
                      <a:pt x="416447" y="42918"/>
                    </a:lnTo>
                    <a:close/>
                    <a:moveTo>
                      <a:pt x="393778" y="32093"/>
                    </a:moveTo>
                    <a:lnTo>
                      <a:pt x="416447" y="32093"/>
                    </a:lnTo>
                    <a:cubicBezTo>
                      <a:pt x="416065" y="28782"/>
                      <a:pt x="415428" y="26362"/>
                      <a:pt x="413900" y="24579"/>
                    </a:cubicBezTo>
                    <a:cubicBezTo>
                      <a:pt x="411607" y="22032"/>
                      <a:pt x="408679" y="20759"/>
                      <a:pt x="405240" y="20759"/>
                    </a:cubicBezTo>
                    <a:cubicBezTo>
                      <a:pt x="402056" y="20759"/>
                      <a:pt x="399509" y="21777"/>
                      <a:pt x="397344" y="23815"/>
                    </a:cubicBezTo>
                    <a:cubicBezTo>
                      <a:pt x="395179" y="25725"/>
                      <a:pt x="394033" y="28527"/>
                      <a:pt x="393778" y="32093"/>
                    </a:cubicBezTo>
                    <a:lnTo>
                      <a:pt x="393778" y="32093"/>
                    </a:lnTo>
                    <a:lnTo>
                      <a:pt x="393778" y="32093"/>
                    </a:lnTo>
                    <a:lnTo>
                      <a:pt x="393778" y="32093"/>
                    </a:lnTo>
                    <a:close/>
                    <a:moveTo>
                      <a:pt x="436569" y="55526"/>
                    </a:moveTo>
                    <a:lnTo>
                      <a:pt x="436569" y="16047"/>
                    </a:lnTo>
                    <a:lnTo>
                      <a:pt x="442682" y="16047"/>
                    </a:lnTo>
                    <a:lnTo>
                      <a:pt x="442682" y="21395"/>
                    </a:lnTo>
                    <a:cubicBezTo>
                      <a:pt x="443956" y="19485"/>
                      <a:pt x="445738" y="17830"/>
                      <a:pt x="447904" y="16811"/>
                    </a:cubicBezTo>
                    <a:cubicBezTo>
                      <a:pt x="449814" y="15537"/>
                      <a:pt x="452361" y="14900"/>
                      <a:pt x="455036" y="14900"/>
                    </a:cubicBezTo>
                    <a:cubicBezTo>
                      <a:pt x="458092" y="14900"/>
                      <a:pt x="460639" y="15665"/>
                      <a:pt x="462421" y="16811"/>
                    </a:cubicBezTo>
                    <a:cubicBezTo>
                      <a:pt x="464332" y="18084"/>
                      <a:pt x="465860" y="19867"/>
                      <a:pt x="466624" y="21905"/>
                    </a:cubicBezTo>
                    <a:cubicBezTo>
                      <a:pt x="469808" y="17320"/>
                      <a:pt x="474011" y="14900"/>
                      <a:pt x="479232" y="14900"/>
                    </a:cubicBezTo>
                    <a:cubicBezTo>
                      <a:pt x="483180" y="14900"/>
                      <a:pt x="486364" y="16174"/>
                      <a:pt x="488530" y="18212"/>
                    </a:cubicBezTo>
                    <a:cubicBezTo>
                      <a:pt x="490694" y="20504"/>
                      <a:pt x="491713" y="23815"/>
                      <a:pt x="491713" y="28273"/>
                    </a:cubicBezTo>
                    <a:lnTo>
                      <a:pt x="491713" y="55272"/>
                    </a:lnTo>
                    <a:lnTo>
                      <a:pt x="484836" y="55272"/>
                    </a:lnTo>
                    <a:lnTo>
                      <a:pt x="484836" y="30310"/>
                    </a:lnTo>
                    <a:cubicBezTo>
                      <a:pt x="484836" y="27763"/>
                      <a:pt x="484582" y="25725"/>
                      <a:pt x="484072" y="24579"/>
                    </a:cubicBezTo>
                    <a:cubicBezTo>
                      <a:pt x="483690" y="23306"/>
                      <a:pt x="482799" y="22542"/>
                      <a:pt x="481780" y="21777"/>
                    </a:cubicBezTo>
                    <a:cubicBezTo>
                      <a:pt x="480506" y="21013"/>
                      <a:pt x="479105" y="20759"/>
                      <a:pt x="477450" y="20759"/>
                    </a:cubicBezTo>
                    <a:cubicBezTo>
                      <a:pt x="474520" y="20759"/>
                      <a:pt x="472228" y="21650"/>
                      <a:pt x="470445" y="23560"/>
                    </a:cubicBezTo>
                    <a:cubicBezTo>
                      <a:pt x="468535" y="25343"/>
                      <a:pt x="467516" y="28273"/>
                      <a:pt x="467516" y="32348"/>
                    </a:cubicBezTo>
                    <a:lnTo>
                      <a:pt x="467516" y="55399"/>
                    </a:lnTo>
                    <a:lnTo>
                      <a:pt x="460639" y="55399"/>
                    </a:lnTo>
                    <a:lnTo>
                      <a:pt x="460639" y="29673"/>
                    </a:lnTo>
                    <a:cubicBezTo>
                      <a:pt x="460639" y="26617"/>
                      <a:pt x="459875" y="24452"/>
                      <a:pt x="458856" y="22796"/>
                    </a:cubicBezTo>
                    <a:cubicBezTo>
                      <a:pt x="457837" y="21395"/>
                      <a:pt x="455927" y="20759"/>
                      <a:pt x="453252" y="20759"/>
                    </a:cubicBezTo>
                    <a:cubicBezTo>
                      <a:pt x="451469" y="20759"/>
                      <a:pt x="449559" y="21013"/>
                      <a:pt x="447904" y="22160"/>
                    </a:cubicBezTo>
                    <a:cubicBezTo>
                      <a:pt x="446248" y="23178"/>
                      <a:pt x="445229" y="24707"/>
                      <a:pt x="444465" y="26490"/>
                    </a:cubicBezTo>
                    <a:cubicBezTo>
                      <a:pt x="443573" y="28400"/>
                      <a:pt x="443192" y="31202"/>
                      <a:pt x="443192" y="34895"/>
                    </a:cubicBezTo>
                    <a:lnTo>
                      <a:pt x="443192" y="55399"/>
                    </a:lnTo>
                    <a:lnTo>
                      <a:pt x="436569" y="55399"/>
                    </a:lnTo>
                    <a:lnTo>
                      <a:pt x="436569" y="55526"/>
                    </a:lnTo>
                    <a:lnTo>
                      <a:pt x="436569" y="55526"/>
                    </a:lnTo>
                    <a:close/>
                    <a:moveTo>
                      <a:pt x="503557" y="43682"/>
                    </a:moveTo>
                    <a:lnTo>
                      <a:pt x="510434" y="42664"/>
                    </a:lnTo>
                    <a:cubicBezTo>
                      <a:pt x="510817" y="45465"/>
                      <a:pt x="511835" y="47376"/>
                      <a:pt x="513618" y="48904"/>
                    </a:cubicBezTo>
                    <a:cubicBezTo>
                      <a:pt x="515274" y="50305"/>
                      <a:pt x="517821" y="50941"/>
                      <a:pt x="521005" y="50941"/>
                    </a:cubicBezTo>
                    <a:cubicBezTo>
                      <a:pt x="524061" y="50941"/>
                      <a:pt x="526353" y="50177"/>
                      <a:pt x="528009" y="49031"/>
                    </a:cubicBezTo>
                    <a:cubicBezTo>
                      <a:pt x="529410" y="47758"/>
                      <a:pt x="530301" y="46229"/>
                      <a:pt x="530301" y="44701"/>
                    </a:cubicBezTo>
                    <a:cubicBezTo>
                      <a:pt x="530301" y="43173"/>
                      <a:pt x="529537" y="41899"/>
                      <a:pt x="528136" y="41008"/>
                    </a:cubicBezTo>
                    <a:cubicBezTo>
                      <a:pt x="527245" y="40498"/>
                      <a:pt x="524953" y="39607"/>
                      <a:pt x="521132" y="38716"/>
                    </a:cubicBezTo>
                    <a:cubicBezTo>
                      <a:pt x="516165" y="37442"/>
                      <a:pt x="512472" y="36423"/>
                      <a:pt x="510562" y="35659"/>
                    </a:cubicBezTo>
                    <a:cubicBezTo>
                      <a:pt x="508778" y="34640"/>
                      <a:pt x="507123" y="33367"/>
                      <a:pt x="506231" y="31838"/>
                    </a:cubicBezTo>
                    <a:cubicBezTo>
                      <a:pt x="505213" y="30310"/>
                      <a:pt x="504576" y="28527"/>
                      <a:pt x="504576" y="26617"/>
                    </a:cubicBezTo>
                    <a:cubicBezTo>
                      <a:pt x="504576" y="24834"/>
                      <a:pt x="505085" y="23051"/>
                      <a:pt x="505850" y="21777"/>
                    </a:cubicBezTo>
                    <a:cubicBezTo>
                      <a:pt x="506741" y="20249"/>
                      <a:pt x="507759" y="18976"/>
                      <a:pt x="509288" y="17957"/>
                    </a:cubicBezTo>
                    <a:cubicBezTo>
                      <a:pt x="510307" y="17193"/>
                      <a:pt x="511835" y="16556"/>
                      <a:pt x="513618" y="16047"/>
                    </a:cubicBezTo>
                    <a:cubicBezTo>
                      <a:pt x="515529" y="15537"/>
                      <a:pt x="517566" y="15155"/>
                      <a:pt x="519731" y="15155"/>
                    </a:cubicBezTo>
                    <a:cubicBezTo>
                      <a:pt x="522788" y="15155"/>
                      <a:pt x="525589" y="15665"/>
                      <a:pt x="528136" y="16556"/>
                    </a:cubicBezTo>
                    <a:cubicBezTo>
                      <a:pt x="530429" y="17447"/>
                      <a:pt x="532339" y="18594"/>
                      <a:pt x="533358" y="20249"/>
                    </a:cubicBezTo>
                    <a:cubicBezTo>
                      <a:pt x="534632" y="21777"/>
                      <a:pt x="535268" y="23815"/>
                      <a:pt x="535905" y="26362"/>
                    </a:cubicBezTo>
                    <a:lnTo>
                      <a:pt x="529028" y="27254"/>
                    </a:lnTo>
                    <a:cubicBezTo>
                      <a:pt x="528646" y="25216"/>
                      <a:pt x="527754" y="23560"/>
                      <a:pt x="526353" y="22542"/>
                    </a:cubicBezTo>
                    <a:cubicBezTo>
                      <a:pt x="524953" y="21268"/>
                      <a:pt x="522660" y="20759"/>
                      <a:pt x="519986" y="20759"/>
                    </a:cubicBezTo>
                    <a:cubicBezTo>
                      <a:pt x="516929" y="20759"/>
                      <a:pt x="514637" y="21268"/>
                      <a:pt x="513363" y="22287"/>
                    </a:cubicBezTo>
                    <a:cubicBezTo>
                      <a:pt x="511962" y="23306"/>
                      <a:pt x="511198" y="24325"/>
                      <a:pt x="511198" y="25853"/>
                    </a:cubicBezTo>
                    <a:cubicBezTo>
                      <a:pt x="511198" y="26744"/>
                      <a:pt x="511581" y="27636"/>
                      <a:pt x="512090" y="28400"/>
                    </a:cubicBezTo>
                    <a:cubicBezTo>
                      <a:pt x="512599" y="29164"/>
                      <a:pt x="513490" y="29673"/>
                      <a:pt x="514764" y="30183"/>
                    </a:cubicBezTo>
                    <a:cubicBezTo>
                      <a:pt x="515529" y="30438"/>
                      <a:pt x="517438" y="31074"/>
                      <a:pt x="520877" y="31966"/>
                    </a:cubicBezTo>
                    <a:cubicBezTo>
                      <a:pt x="525717" y="33239"/>
                      <a:pt x="529156" y="34258"/>
                      <a:pt x="531193" y="35022"/>
                    </a:cubicBezTo>
                    <a:cubicBezTo>
                      <a:pt x="532976" y="35786"/>
                      <a:pt x="534632" y="36933"/>
                      <a:pt x="535650" y="38588"/>
                    </a:cubicBezTo>
                    <a:cubicBezTo>
                      <a:pt x="536669" y="40116"/>
                      <a:pt x="537306" y="41899"/>
                      <a:pt x="537306" y="44319"/>
                    </a:cubicBezTo>
                    <a:cubicBezTo>
                      <a:pt x="537306" y="46357"/>
                      <a:pt x="536541" y="48522"/>
                      <a:pt x="535396" y="50559"/>
                    </a:cubicBezTo>
                    <a:cubicBezTo>
                      <a:pt x="533995" y="52470"/>
                      <a:pt x="532212" y="54125"/>
                      <a:pt x="529665" y="55144"/>
                    </a:cubicBezTo>
                    <a:cubicBezTo>
                      <a:pt x="526990" y="56163"/>
                      <a:pt x="524316" y="56672"/>
                      <a:pt x="521005" y="56672"/>
                    </a:cubicBezTo>
                    <a:cubicBezTo>
                      <a:pt x="515656" y="56672"/>
                      <a:pt x="511708" y="55654"/>
                      <a:pt x="508778" y="53616"/>
                    </a:cubicBezTo>
                    <a:cubicBezTo>
                      <a:pt x="506105" y="51196"/>
                      <a:pt x="504194" y="47885"/>
                      <a:pt x="503557" y="43682"/>
                    </a:cubicBezTo>
                    <a:lnTo>
                      <a:pt x="503557" y="43682"/>
                    </a:lnTo>
                    <a:lnTo>
                      <a:pt x="503557" y="43682"/>
                    </a:lnTo>
                    <a:lnTo>
                      <a:pt x="503557" y="43682"/>
                    </a:lnTo>
                    <a:close/>
                    <a:moveTo>
                      <a:pt x="555263" y="55526"/>
                    </a:moveTo>
                    <a:lnTo>
                      <a:pt x="555263" y="47885"/>
                    </a:lnTo>
                    <a:lnTo>
                      <a:pt x="562904" y="47885"/>
                    </a:lnTo>
                    <a:lnTo>
                      <a:pt x="562904" y="55526"/>
                    </a:lnTo>
                    <a:cubicBezTo>
                      <a:pt x="562904" y="58328"/>
                      <a:pt x="562522" y="60620"/>
                      <a:pt x="561503" y="62403"/>
                    </a:cubicBezTo>
                    <a:cubicBezTo>
                      <a:pt x="560484" y="64186"/>
                      <a:pt x="558828" y="65460"/>
                      <a:pt x="556664" y="66479"/>
                    </a:cubicBezTo>
                    <a:lnTo>
                      <a:pt x="554753" y="63677"/>
                    </a:lnTo>
                    <a:cubicBezTo>
                      <a:pt x="556154" y="62913"/>
                      <a:pt x="557300" y="62149"/>
                      <a:pt x="557937" y="60875"/>
                    </a:cubicBezTo>
                    <a:cubicBezTo>
                      <a:pt x="558701" y="59602"/>
                      <a:pt x="558956" y="57819"/>
                      <a:pt x="558956" y="55654"/>
                    </a:cubicBezTo>
                    <a:lnTo>
                      <a:pt x="555263" y="55526"/>
                    </a:lnTo>
                    <a:lnTo>
                      <a:pt x="555263" y="55526"/>
                    </a:lnTo>
                    <a:lnTo>
                      <a:pt x="555263" y="55526"/>
                    </a:lnTo>
                    <a:close/>
                    <a:moveTo>
                      <a:pt x="573092" y="55526"/>
                    </a:moveTo>
                    <a:lnTo>
                      <a:pt x="573092" y="891"/>
                    </a:lnTo>
                    <a:lnTo>
                      <a:pt x="580734" y="891"/>
                    </a:lnTo>
                    <a:lnTo>
                      <a:pt x="580734" y="55526"/>
                    </a:lnTo>
                    <a:lnTo>
                      <a:pt x="573092" y="55526"/>
                    </a:lnTo>
                    <a:lnTo>
                      <a:pt x="573092" y="55526"/>
                    </a:lnTo>
                    <a:lnTo>
                      <a:pt x="573092" y="55526"/>
                    </a:lnTo>
                    <a:close/>
                    <a:moveTo>
                      <a:pt x="597162" y="55526"/>
                    </a:moveTo>
                    <a:lnTo>
                      <a:pt x="597162" y="16047"/>
                    </a:lnTo>
                    <a:lnTo>
                      <a:pt x="603530" y="16047"/>
                    </a:lnTo>
                    <a:lnTo>
                      <a:pt x="603530" y="21650"/>
                    </a:lnTo>
                    <a:cubicBezTo>
                      <a:pt x="606459" y="17320"/>
                      <a:pt x="610661" y="15028"/>
                      <a:pt x="616520" y="15028"/>
                    </a:cubicBezTo>
                    <a:cubicBezTo>
                      <a:pt x="618812" y="15028"/>
                      <a:pt x="621232" y="15537"/>
                      <a:pt x="623143" y="16429"/>
                    </a:cubicBezTo>
                    <a:cubicBezTo>
                      <a:pt x="625307" y="17320"/>
                      <a:pt x="626836" y="18339"/>
                      <a:pt x="627855" y="19740"/>
                    </a:cubicBezTo>
                    <a:cubicBezTo>
                      <a:pt x="628873" y="21141"/>
                      <a:pt x="629637" y="22796"/>
                      <a:pt x="630019" y="24579"/>
                    </a:cubicBezTo>
                    <a:cubicBezTo>
                      <a:pt x="630274" y="25980"/>
                      <a:pt x="630401" y="28145"/>
                      <a:pt x="630401" y="31202"/>
                    </a:cubicBezTo>
                    <a:lnTo>
                      <a:pt x="630401" y="55526"/>
                    </a:lnTo>
                    <a:lnTo>
                      <a:pt x="623524" y="55526"/>
                    </a:lnTo>
                    <a:lnTo>
                      <a:pt x="623524" y="31456"/>
                    </a:lnTo>
                    <a:cubicBezTo>
                      <a:pt x="623524" y="28909"/>
                      <a:pt x="623143" y="26744"/>
                      <a:pt x="622633" y="25343"/>
                    </a:cubicBezTo>
                    <a:cubicBezTo>
                      <a:pt x="622124" y="23942"/>
                      <a:pt x="621232" y="22796"/>
                      <a:pt x="619704" y="22287"/>
                    </a:cubicBezTo>
                    <a:cubicBezTo>
                      <a:pt x="618430" y="21395"/>
                      <a:pt x="616775" y="21013"/>
                      <a:pt x="614992" y="21013"/>
                    </a:cubicBezTo>
                    <a:cubicBezTo>
                      <a:pt x="611935" y="21013"/>
                      <a:pt x="609388" y="21905"/>
                      <a:pt x="607350" y="23560"/>
                    </a:cubicBezTo>
                    <a:cubicBezTo>
                      <a:pt x="605185" y="25471"/>
                      <a:pt x="604166" y="28782"/>
                      <a:pt x="604166" y="33876"/>
                    </a:cubicBezTo>
                    <a:lnTo>
                      <a:pt x="604166" y="55526"/>
                    </a:lnTo>
                    <a:lnTo>
                      <a:pt x="597162" y="55526"/>
                    </a:lnTo>
                    <a:lnTo>
                      <a:pt x="597162" y="55526"/>
                    </a:lnTo>
                    <a:lnTo>
                      <a:pt x="597162" y="55526"/>
                    </a:lnTo>
                    <a:close/>
                    <a:moveTo>
                      <a:pt x="671664" y="41135"/>
                    </a:moveTo>
                    <a:lnTo>
                      <a:pt x="678541" y="42027"/>
                    </a:lnTo>
                    <a:cubicBezTo>
                      <a:pt x="677777" y="46611"/>
                      <a:pt x="675867" y="50050"/>
                      <a:pt x="672810" y="52724"/>
                    </a:cubicBezTo>
                    <a:cubicBezTo>
                      <a:pt x="669754" y="55272"/>
                      <a:pt x="665933" y="56545"/>
                      <a:pt x="661730" y="56545"/>
                    </a:cubicBezTo>
                    <a:cubicBezTo>
                      <a:pt x="656127" y="56545"/>
                      <a:pt x="651670" y="54762"/>
                      <a:pt x="648231" y="51324"/>
                    </a:cubicBezTo>
                    <a:cubicBezTo>
                      <a:pt x="644792" y="47758"/>
                      <a:pt x="643264" y="42791"/>
                      <a:pt x="643264" y="36168"/>
                    </a:cubicBezTo>
                    <a:cubicBezTo>
                      <a:pt x="643264" y="31838"/>
                      <a:pt x="644028" y="28145"/>
                      <a:pt x="645430" y="24834"/>
                    </a:cubicBezTo>
                    <a:cubicBezTo>
                      <a:pt x="646830" y="21777"/>
                      <a:pt x="649123" y="19230"/>
                      <a:pt x="652051" y="17702"/>
                    </a:cubicBezTo>
                    <a:cubicBezTo>
                      <a:pt x="654981" y="16174"/>
                      <a:pt x="658165" y="15155"/>
                      <a:pt x="661730" y="15155"/>
                    </a:cubicBezTo>
                    <a:cubicBezTo>
                      <a:pt x="666061" y="15155"/>
                      <a:pt x="669881" y="16429"/>
                      <a:pt x="672555" y="18466"/>
                    </a:cubicBezTo>
                    <a:cubicBezTo>
                      <a:pt x="675485" y="20759"/>
                      <a:pt x="677268" y="23688"/>
                      <a:pt x="677905" y="27763"/>
                    </a:cubicBezTo>
                    <a:lnTo>
                      <a:pt x="671282" y="28782"/>
                    </a:lnTo>
                    <a:cubicBezTo>
                      <a:pt x="670518" y="26235"/>
                      <a:pt x="669499" y="24070"/>
                      <a:pt x="667843" y="22669"/>
                    </a:cubicBezTo>
                    <a:cubicBezTo>
                      <a:pt x="666188" y="21395"/>
                      <a:pt x="664150" y="20759"/>
                      <a:pt x="661985" y="20759"/>
                    </a:cubicBezTo>
                    <a:cubicBezTo>
                      <a:pt x="658547" y="20759"/>
                      <a:pt x="655618" y="22032"/>
                      <a:pt x="653580" y="24452"/>
                    </a:cubicBezTo>
                    <a:cubicBezTo>
                      <a:pt x="651415" y="26999"/>
                      <a:pt x="650396" y="30692"/>
                      <a:pt x="650396" y="36041"/>
                    </a:cubicBezTo>
                    <a:cubicBezTo>
                      <a:pt x="650396" y="41390"/>
                      <a:pt x="651415" y="45083"/>
                      <a:pt x="653580" y="47630"/>
                    </a:cubicBezTo>
                    <a:cubicBezTo>
                      <a:pt x="655490" y="50177"/>
                      <a:pt x="658292" y="51324"/>
                      <a:pt x="661730" y="51324"/>
                    </a:cubicBezTo>
                    <a:cubicBezTo>
                      <a:pt x="664405" y="51324"/>
                      <a:pt x="666697" y="50432"/>
                      <a:pt x="668607" y="48776"/>
                    </a:cubicBezTo>
                    <a:cubicBezTo>
                      <a:pt x="670135" y="47121"/>
                      <a:pt x="671409" y="44446"/>
                      <a:pt x="671664" y="41135"/>
                    </a:cubicBezTo>
                    <a:lnTo>
                      <a:pt x="671664" y="41135"/>
                    </a:lnTo>
                    <a:lnTo>
                      <a:pt x="671664" y="41135"/>
                    </a:lnTo>
                    <a:lnTo>
                      <a:pt x="671664" y="41135"/>
                    </a:lnTo>
                    <a:close/>
                    <a:moveTo>
                      <a:pt x="685673" y="55526"/>
                    </a:moveTo>
                    <a:lnTo>
                      <a:pt x="685673" y="47885"/>
                    </a:lnTo>
                    <a:lnTo>
                      <a:pt x="693314" y="47885"/>
                    </a:lnTo>
                    <a:lnTo>
                      <a:pt x="693314" y="55526"/>
                    </a:lnTo>
                    <a:lnTo>
                      <a:pt x="685673" y="55526"/>
                    </a:lnTo>
                    <a:lnTo>
                      <a:pt x="685673" y="55526"/>
                    </a:lnTo>
                    <a:lnTo>
                      <a:pt x="685673" y="55526"/>
                    </a:lnTo>
                    <a:close/>
                  </a:path>
                </a:pathLst>
              </a:custGeom>
              <a:solidFill>
                <a:srgbClr val="FFFFFF"/>
              </a:solidFill>
              <a:ln w="127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aphicFrame>
        <p:nvGraphicFramePr>
          <p:cNvPr id="12" name="图示 11">
            <a:extLst>
              <a:ext uri="{FF2B5EF4-FFF2-40B4-BE49-F238E27FC236}">
                <a16:creationId xmlns:a16="http://schemas.microsoft.com/office/drawing/2014/main" id="{BE94A00E-67AC-B298-C650-87AEBDF058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311805"/>
              </p:ext>
            </p:extLst>
          </p:nvPr>
        </p:nvGraphicFramePr>
        <p:xfrm>
          <a:off x="-1033489" y="305318"/>
          <a:ext cx="6659563" cy="4282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</p:spTree>
    <p:extLst>
      <p:ext uri="{BB962C8B-B14F-4D97-AF65-F5344CB8AC3E}">
        <p14:creationId xmlns:p14="http://schemas.microsoft.com/office/powerpoint/2010/main" val="2369114579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21CD6E-8515-B704-8669-2C81ACD2D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623DE36-C481-4E51-FDF9-74614B661DB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0" y="10881"/>
            <a:ext cx="9140307" cy="5143500"/>
          </a:xfrm>
          <a:prstGeom prst="rect">
            <a:avLst/>
          </a:prstGeom>
          <a:ln>
            <a:solidFill>
              <a:srgbClr val="E9F0F3"/>
            </a:solidFill>
          </a:ln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4D381371-8AB8-B3E2-51EB-26043621A6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76539" cy="514285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11553FF0-0E5D-E6EA-A818-84E6C0508806}"/>
              </a:ext>
            </a:extLst>
          </p:cNvPr>
          <p:cNvSpPr txBox="1"/>
          <p:nvPr/>
        </p:nvSpPr>
        <p:spPr>
          <a:xfrm>
            <a:off x="5559933" y="2290582"/>
            <a:ext cx="1896980" cy="561692"/>
          </a:xfrm>
          <a:prstGeom prst="rect">
            <a:avLst/>
          </a:prstGeom>
          <a:noFill/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spAutoFit/>
          </a:bodyPr>
          <a:lstStyle>
            <a:defPPr>
              <a:defRPr lang="zh-CN"/>
            </a:defPPr>
            <a:lvl1pPr algn="ctr" defTabSz="914400">
              <a:defRPr sz="1400"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zh-CN" altLang="en-US" sz="3200" dirty="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主要客户 </a:t>
            </a:r>
          </a:p>
        </p:txBody>
      </p:sp>
    </p:spTree>
    <p:extLst>
      <p:ext uri="{BB962C8B-B14F-4D97-AF65-F5344CB8AC3E}">
        <p14:creationId xmlns:p14="http://schemas.microsoft.com/office/powerpoint/2010/main" val="36413379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82" name="标题 1">
            <a:extLst>
              <a:ext uri="{FF2B5EF4-FFF2-40B4-BE49-F238E27FC236}">
                <a16:creationId xmlns:a16="http://schemas.microsoft.com/office/drawing/2014/main" id="{D6B8AA67-AFAA-4F59-B38A-D6CFF7F6A7F2}"/>
              </a:ext>
            </a:extLst>
          </p:cNvPr>
          <p:cNvSpPr txBox="1"/>
          <p:nvPr/>
        </p:nvSpPr>
        <p:spPr>
          <a:xfrm>
            <a:off x="-1" y="0"/>
            <a:ext cx="8533765" cy="431800"/>
          </a:xfrm>
          <a:prstGeom prst="rect">
            <a:avLst/>
          </a:prstGeom>
        </p:spPr>
        <p:txBody>
          <a:bodyPr vert="horz" wrap="square" lIns="91440" tIns="45720" rIns="91440" bIns="45720" anchor="ctr" anchorCtr="0"/>
          <a:lstStyle>
            <a:lvl1pPr lvl="0" algn="ctr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lvl="1" algn="ctr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lvl="2" algn="ctr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lvl="3" algn="ctr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lvl="4" algn="ctr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457200" lvl="5" algn="ctr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914400" lvl="6" algn="ctr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1371600" lvl="7" algn="ctr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1828800" lvl="8" algn="ctr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algn="l"/>
            <a:r>
              <a:rPr lang="zh-CN" altLang="en-US" sz="2300" dirty="0">
                <a:solidFill>
                  <a:schemeClr val="accent1"/>
                </a:solidFill>
                <a:latin typeface="+mj-ea"/>
                <a:ea typeface="+mj-ea"/>
                <a:sym typeface="思源黑体 CN Light" panose="020B0300000000000000" pitchFamily="34" charset="-122"/>
              </a:rPr>
              <a:t>  磁性传感器、有感马达驱动产品线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05450748-E36C-58AA-CA42-223CBCDF56A5}"/>
              </a:ext>
            </a:extLst>
          </p:cNvPr>
          <p:cNvGrpSpPr/>
          <p:nvPr/>
        </p:nvGrpSpPr>
        <p:grpSpPr>
          <a:xfrm>
            <a:off x="7303751" y="1100822"/>
            <a:ext cx="1628910" cy="3296285"/>
            <a:chOff x="7158878" y="1100822"/>
            <a:chExt cx="1628910" cy="3296285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772D23B1-B604-59DD-DF02-3CB925B81B7D}"/>
                </a:ext>
              </a:extLst>
            </p:cNvPr>
            <p:cNvSpPr/>
            <p:nvPr/>
          </p:nvSpPr>
          <p:spPr>
            <a:xfrm>
              <a:off x="7163896" y="1100822"/>
              <a:ext cx="1620000" cy="3296285"/>
            </a:xfrm>
            <a:prstGeom prst="roundRect">
              <a:avLst>
                <a:gd name="adj" fmla="val 3696"/>
              </a:avLst>
            </a:prstGeom>
            <a:solidFill>
              <a:schemeClr val="accent1"/>
            </a:solidFill>
            <a:ln w="6350">
              <a:solidFill>
                <a:schemeClr val="lt1"/>
              </a:solidFill>
              <a:prstDash val="solid"/>
            </a:ln>
          </p:spPr>
          <p:txBody>
            <a:bodyPr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71B0EE46-05D4-B2ED-8C05-1F44E1AA2964}"/>
                </a:ext>
              </a:extLst>
            </p:cNvPr>
            <p:cNvSpPr/>
            <p:nvPr/>
          </p:nvSpPr>
          <p:spPr>
            <a:xfrm>
              <a:off x="7181896" y="1994902"/>
              <a:ext cx="1584000" cy="2387600"/>
            </a:xfrm>
            <a:prstGeom prst="roundRect">
              <a:avLst>
                <a:gd name="adj" fmla="val 3580"/>
              </a:avLst>
            </a:prstGeom>
            <a:solidFill>
              <a:schemeClr val="bg1"/>
            </a:solidFill>
            <a:ln>
              <a:noFill/>
            </a:ln>
            <a:effectLst/>
          </p:spPr>
          <p:txBody>
            <a:bodyPr anchor="ctr"/>
            <a:lstStyle/>
            <a:p>
              <a:pPr marL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zh-CN" altLang="en-US" sz="1800" b="0" i="0" u="none" strike="noStrike" kern="1200" spc="0" baseline="0">
                <a:ln>
                  <a:noFill/>
                </a:ln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001F8057-30B3-C2B7-1D41-BE67F79BDA70}"/>
                </a:ext>
              </a:extLst>
            </p:cNvPr>
            <p:cNvSpPr txBox="1"/>
            <p:nvPr/>
          </p:nvSpPr>
          <p:spPr>
            <a:xfrm>
              <a:off x="7163057" y="1330972"/>
              <a:ext cx="162473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思源黑体 CN Normal" panose="020B0400000000000000" pitchFamily="34" charset="-122"/>
                </a:rPr>
                <a:t>Other 传感器</a:t>
              </a:r>
              <a:r>
                <a:rPr lang="en-US" altLang="zh-CN" sz="14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思源黑体 CN Normal" panose="020B0400000000000000" pitchFamily="34" charset="-122"/>
                </a:rPr>
                <a:t> </a:t>
              </a:r>
              <a:endParaRPr lang="zh-CN" altLang="en-US" sz="1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endParaRPr>
            </a:p>
          </p:txBody>
        </p: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2F301BC-6B1E-8CF5-01C4-D375AD3622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7332946" y="2190211"/>
              <a:ext cx="452183" cy="50538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0">
              <a:extLst>
                <a:ext uri="{FF2B5EF4-FFF2-40B4-BE49-F238E27FC236}">
                  <a16:creationId xmlns:a16="http://schemas.microsoft.com/office/drawing/2014/main" id="{CF36C4BB-B2DF-D0F6-D82B-9E09785050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>
            <a:xfrm>
              <a:off x="7977614" y="2200815"/>
              <a:ext cx="636901" cy="523673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0E301979-9DF4-6DB1-02BD-F371D71BB21B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7158878" y="2763887"/>
              <a:ext cx="1584000" cy="11878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numCol="1">
              <a:spAutoFit/>
            </a:bodyPr>
            <a:lstStyle>
              <a:lvl1pPr marL="285750" lvl="0" indent="-285750">
                <a:defRPr sz="3200"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1pPr>
              <a:lvl2pPr lvl="1">
                <a:defRPr sz="2800"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2pPr>
              <a:lvl3pPr lvl="2">
                <a:defRPr sz="2400"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3pPr>
              <a:lvl4pPr lvl="3">
                <a:defRPr sz="2000"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4pPr>
              <a:lvl5pPr lvl="4">
                <a:defRPr sz="2000"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5pPr>
              <a:lvl6pPr lvl="5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6pPr>
              <a:lvl7pPr lvl="6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7pPr>
              <a:lvl8pPr lvl="7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8pPr>
              <a:lvl9pPr lvl="8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9pPr>
            </a:lstStyle>
            <a:p>
              <a:pPr marL="180975" indent="-180975" algn="l">
                <a:lnSpc>
                  <a:spcPct val="150000"/>
                </a:lnSpc>
                <a:buClrTx/>
                <a:buSzTx/>
                <a:buFont typeface="Arial" panose="020B0604020202020204" pitchFamily="34" charset="0"/>
                <a:buChar char="•"/>
              </a:pPr>
              <a:r>
                <a:rPr lang="zh-CN" altLang="en-US" sz="1000" dirty="0">
                  <a:latin typeface="思源黑体 CN Normal" panose="020B0400000000000000" pitchFamily="34" charset="-122"/>
                  <a:ea typeface="思源黑体 CN Normal" panose="020B0400000000000000" pitchFamily="34" charset="-122"/>
                  <a:sym typeface="思源黑体 CN Normal" panose="020B0400000000000000" pitchFamily="34" charset="-122"/>
                </a:rPr>
                <a:t>高速编码器</a:t>
              </a:r>
              <a:endParaRPr lang="en-US" altLang="zh-CN" sz="1000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endParaRPr>
            </a:p>
            <a:p>
              <a:pPr marL="180975" marR="0" lvl="0" indent="-180975" algn="l" defTabSz="914400" rtl="0">
                <a:lnSpc>
                  <a:spcPct val="150000"/>
                </a:lnSpc>
                <a:buClrTx/>
                <a:buSzTx/>
                <a:buFont typeface="Arial" panose="020B0604020202020204" pitchFamily="34" charset="0"/>
                <a:buChar char="•"/>
              </a:pPr>
              <a:r>
                <a:rPr lang="zh-CN" altLang="en-US" sz="1000" dirty="0">
                  <a:latin typeface="思源黑体 CN Normal" panose="020B0400000000000000" pitchFamily="34" charset="-122"/>
                  <a:ea typeface="思源黑体 CN Normal" panose="020B0400000000000000" pitchFamily="34" charset="-122"/>
                  <a:sym typeface="思源黑体 CN Normal" panose="020B0400000000000000" pitchFamily="34" charset="-122"/>
                </a:rPr>
                <a:t>电子罗盘</a:t>
              </a:r>
              <a:r>
                <a:rPr lang="en-US" altLang="zh-CN" sz="1000" dirty="0">
                  <a:latin typeface="思源黑体 CN Normal" panose="020B0400000000000000" pitchFamily="34" charset="-122"/>
                  <a:ea typeface="思源黑体 CN Normal" panose="020B0400000000000000" pitchFamily="34" charset="-122"/>
                  <a:sym typeface="思源黑体 CN Normal" panose="020B0400000000000000" pitchFamily="34" charset="-122"/>
                </a:rPr>
                <a:t> </a:t>
              </a:r>
            </a:p>
            <a:p>
              <a:pPr marL="180975" marR="0" lvl="0" indent="-180975" algn="l" defTabSz="914400" rtl="0">
                <a:lnSpc>
                  <a:spcPct val="150000"/>
                </a:lnSpc>
                <a:buClrTx/>
                <a:buSzTx/>
                <a:buFont typeface="Arial" panose="020B0604020202020204" pitchFamily="34" charset="0"/>
                <a:buChar char="•"/>
              </a:pPr>
              <a:r>
                <a:rPr lang="zh-CN" altLang="en-US" sz="1000" dirty="0">
                  <a:latin typeface="思源黑体 CN Normal" panose="020B0400000000000000" pitchFamily="34" charset="-122"/>
                  <a:ea typeface="思源黑体 CN Normal" panose="020B0400000000000000" pitchFamily="34" charset="-122"/>
                  <a:sym typeface="思源黑体 CN Normal" panose="020B0400000000000000" pitchFamily="34" charset="-122"/>
                </a:rPr>
                <a:t>角度传感器</a:t>
              </a:r>
              <a:endParaRPr lang="en-US" altLang="zh-CN" sz="1000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endParaRPr>
            </a:p>
            <a:p>
              <a:pPr marL="180975" marR="0" lvl="0" indent="-180975" algn="l" defTabSz="914400" rtl="0">
                <a:lnSpc>
                  <a:spcPct val="150000"/>
                </a:lnSpc>
                <a:buClrTx/>
                <a:buSzTx/>
                <a:buFont typeface="Arial" panose="020B0604020202020204" pitchFamily="34" charset="0"/>
                <a:buChar char="•"/>
              </a:pPr>
              <a:r>
                <a:rPr lang="zh-CN" altLang="en-US" sz="1000" dirty="0">
                  <a:latin typeface="思源黑体 CN Normal" panose="020B0400000000000000" pitchFamily="34" charset="-122"/>
                  <a:ea typeface="思源黑体 CN Normal" panose="020B0400000000000000" pitchFamily="34" charset="-122"/>
                  <a:sym typeface="思源黑体 CN Normal" panose="020B0400000000000000" pitchFamily="34" charset="-122"/>
                </a:rPr>
                <a:t>线性位移传感器</a:t>
              </a:r>
              <a:endParaRPr lang="en-US" altLang="zh-CN" sz="1000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endParaRPr>
            </a:p>
            <a:p>
              <a:pPr marL="180975" marR="0" lvl="0" indent="-180975" algn="l" defTabSz="914400" rtl="0">
                <a:lnSpc>
                  <a:spcPct val="120000"/>
                </a:lnSpc>
                <a:buClrTx/>
                <a:buSzTx/>
                <a:buFont typeface="Arial" panose="020B0604020202020204" pitchFamily="34" charset="0"/>
                <a:buChar char="•"/>
              </a:pPr>
              <a:endParaRPr lang="en-US" altLang="zh-CN" sz="1000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292AD780-25F9-8EAB-EE02-DFC747975961}"/>
              </a:ext>
            </a:extLst>
          </p:cNvPr>
          <p:cNvGrpSpPr/>
          <p:nvPr/>
        </p:nvGrpSpPr>
        <p:grpSpPr>
          <a:xfrm>
            <a:off x="174102" y="1100767"/>
            <a:ext cx="1623888" cy="3296132"/>
            <a:chOff x="174102" y="1100767"/>
            <a:chExt cx="1623888" cy="3296132"/>
          </a:xfrm>
        </p:grpSpPr>
        <p:sp>
          <p:nvSpPr>
            <p:cNvPr id="33" name="矩形: 圆角 32">
              <a:extLst>
                <a:ext uri="{FF2B5EF4-FFF2-40B4-BE49-F238E27FC236}">
                  <a16:creationId xmlns:a16="http://schemas.microsoft.com/office/drawing/2014/main" id="{9660927C-FEE5-A107-36FE-6B7EC78C37FC}"/>
                </a:ext>
              </a:extLst>
            </p:cNvPr>
            <p:cNvSpPr/>
            <p:nvPr/>
          </p:nvSpPr>
          <p:spPr>
            <a:xfrm>
              <a:off x="177989" y="1100767"/>
              <a:ext cx="1620000" cy="3296132"/>
            </a:xfrm>
            <a:prstGeom prst="roundRect">
              <a:avLst>
                <a:gd name="adj" fmla="val 3696"/>
              </a:avLst>
            </a:prstGeom>
            <a:solidFill>
              <a:schemeClr val="accent1"/>
            </a:solidFill>
            <a:ln w="6350">
              <a:solidFill>
                <a:schemeClr val="lt1"/>
              </a:solidFill>
              <a:prstDash val="solid"/>
            </a:ln>
          </p:spPr>
          <p:txBody>
            <a:bodyPr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36" name="矩形: 圆角 35">
              <a:extLst>
                <a:ext uri="{FF2B5EF4-FFF2-40B4-BE49-F238E27FC236}">
                  <a16:creationId xmlns:a16="http://schemas.microsoft.com/office/drawing/2014/main" id="{CBB85722-BE2D-BE6B-EB9B-3B7A87A88759}"/>
                </a:ext>
              </a:extLst>
            </p:cNvPr>
            <p:cNvSpPr/>
            <p:nvPr/>
          </p:nvSpPr>
          <p:spPr>
            <a:xfrm>
              <a:off x="211339" y="1995094"/>
              <a:ext cx="1568650" cy="2387605"/>
            </a:xfrm>
            <a:prstGeom prst="roundRect">
              <a:avLst>
                <a:gd name="adj" fmla="val 3580"/>
              </a:avLst>
            </a:prstGeom>
            <a:solidFill>
              <a:schemeClr val="bg1"/>
            </a:solidFill>
            <a:ln>
              <a:noFill/>
            </a:ln>
            <a:effectLst/>
          </p:spPr>
          <p:txBody>
            <a:bodyPr anchor="ctr"/>
            <a:lstStyle/>
            <a:p>
              <a:pPr marL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zh-CN" altLang="en-US" sz="1800" b="0" i="0" u="none" strike="noStrike" kern="1200" spc="0" baseline="0">
                <a:ln>
                  <a:noFill/>
                </a:ln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D2041B1B-A9A5-C1CC-C9D9-79149C1000D8}"/>
                </a:ext>
              </a:extLst>
            </p:cNvPr>
            <p:cNvSpPr txBox="1"/>
            <p:nvPr/>
          </p:nvSpPr>
          <p:spPr>
            <a:xfrm>
              <a:off x="182686" y="1310293"/>
              <a:ext cx="1615304" cy="3491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思源黑体 CN Normal" panose="020B0400000000000000" pitchFamily="34" charset="-122"/>
                </a:rPr>
                <a:t>电流传感器</a:t>
              </a:r>
            </a:p>
          </p:txBody>
        </p:sp>
        <p:pic>
          <p:nvPicPr>
            <p:cNvPr id="38" name="Picture 68">
              <a:extLst>
                <a:ext uri="{FF2B5EF4-FFF2-40B4-BE49-F238E27FC236}">
                  <a16:creationId xmlns:a16="http://schemas.microsoft.com/office/drawing/2014/main" id="{61775D17-1D0A-65ED-3F6F-211AE76F48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>
            <a:xfrm>
              <a:off x="869613" y="2249031"/>
              <a:ext cx="782298" cy="495362"/>
            </a:xfrm>
            <a:prstGeom prst="rect">
              <a:avLst/>
            </a:prstGeom>
            <a:solidFill>
              <a:srgbClr val="1972EB"/>
            </a:solidFill>
            <a:ln w="19050"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图片 2">
              <a:extLst>
                <a:ext uri="{FF2B5EF4-FFF2-40B4-BE49-F238E27FC236}">
                  <a16:creationId xmlns:a16="http://schemas.microsoft.com/office/drawing/2014/main" id="{28B44326-4BA7-D806-A454-607C64AAB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>
            <a:xfrm>
              <a:off x="308311" y="2227905"/>
              <a:ext cx="482277" cy="463584"/>
            </a:xfrm>
            <a:prstGeom prst="rect">
              <a:avLst/>
            </a:prstGeom>
            <a:solidFill>
              <a:srgbClr val="1972EB"/>
            </a:solidFill>
            <a:ln w="19050"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2BA0041C-351D-71F7-EC86-7B06A1EF7801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174102" y="2737217"/>
              <a:ext cx="1623695" cy="7609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marL="285750" lvl="0" indent="-285750">
                <a:defRPr sz="3200"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1pPr>
              <a:lvl2pPr lvl="1">
                <a:defRPr sz="2800"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2pPr>
              <a:lvl3pPr lvl="2">
                <a:defRPr sz="2400"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3pPr>
              <a:lvl4pPr lvl="3">
                <a:defRPr sz="2000"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4pPr>
              <a:lvl5pPr lvl="4">
                <a:defRPr sz="2000"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5pPr>
              <a:lvl6pPr lvl="5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6pPr>
              <a:lvl7pPr lvl="6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7pPr>
              <a:lvl8pPr lvl="7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8pPr>
              <a:lvl9pPr lvl="8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9pPr>
            </a:lstStyle>
            <a:p>
              <a:pPr marL="180975" marR="0" lvl="0" indent="-180975" algn="l" defTabSz="914400" rtl="0">
                <a:lnSpc>
                  <a:spcPct val="150000"/>
                </a:lnSpc>
                <a:buClrTx/>
                <a:buSzTx/>
                <a:buFont typeface="Arial" panose="020B0604020202020204" pitchFamily="34" charset="0"/>
                <a:buChar char="•"/>
              </a:pPr>
              <a:r>
                <a:rPr lang="zh-CN" altLang="en-US" sz="1000" dirty="0">
                  <a:latin typeface="思源黑体 CN Normal" panose="020B0400000000000000" pitchFamily="34" charset="-122"/>
                  <a:ea typeface="思源黑体 CN Normal" panose="020B0400000000000000" pitchFamily="34" charset="-122"/>
                  <a:sym typeface="思源黑体 CN Normal" panose="020B0400000000000000" pitchFamily="34" charset="-122"/>
                </a:rPr>
                <a:t>低成本</a:t>
              </a:r>
              <a:r>
                <a:rPr lang="en-US" altLang="zh-CN" sz="1000" dirty="0">
                  <a:latin typeface="思源黑体 CN Normal" panose="020B0400000000000000" pitchFamily="34" charset="-122"/>
                  <a:ea typeface="思源黑体 CN Normal" panose="020B0400000000000000" pitchFamily="34" charset="-122"/>
                  <a:sym typeface="思源黑体 CN Normal" panose="020B0400000000000000" pitchFamily="34" charset="-122"/>
                </a:rPr>
                <a:t> : CC690X</a:t>
              </a:r>
              <a:endParaRPr kumimoji="0" lang="en-US" altLang="zh-CN" sz="1000" b="0" i="0" u="none" strike="noStrike" kern="1200" cap="none" spc="0" normalizeH="0" baseline="0" dirty="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endParaRPr>
            </a:p>
            <a:p>
              <a:pPr marL="180975" marR="0" lvl="0" indent="-180975" algn="l" defTabSz="914400" rtl="0">
                <a:lnSpc>
                  <a:spcPct val="150000"/>
                </a:lnSpc>
                <a:buClrTx/>
                <a:buSzTx/>
                <a:buFont typeface="Arial" panose="020B0604020202020204" pitchFamily="34" charset="0"/>
                <a:buChar char="•"/>
              </a:pPr>
              <a:r>
                <a:rPr lang="zh-CN" altLang="en-US" sz="1000" dirty="0">
                  <a:latin typeface="思源黑体 CN Normal" panose="020B0400000000000000" pitchFamily="34" charset="-122"/>
                  <a:ea typeface="思源黑体 CN Normal" panose="020B0400000000000000" pitchFamily="34" charset="-122"/>
                  <a:sym typeface="思源黑体 CN Normal" panose="020B0400000000000000" pitchFamily="34" charset="-122"/>
                </a:rPr>
                <a:t>高性能</a:t>
              </a:r>
              <a:r>
                <a:rPr lang="en-US" altLang="zh-CN" sz="1000" dirty="0">
                  <a:latin typeface="思源黑体 CN Normal" panose="020B0400000000000000" pitchFamily="34" charset="-122"/>
                  <a:ea typeface="思源黑体 CN Normal" panose="020B0400000000000000" pitchFamily="34" charset="-122"/>
                  <a:sym typeface="思源黑体 CN Normal" panose="020B0400000000000000" pitchFamily="34" charset="-122"/>
                </a:rPr>
                <a:t>: CC692X</a:t>
              </a:r>
              <a:endParaRPr kumimoji="0" lang="en-US" altLang="zh-CN" sz="1000" b="0" i="0" u="none" strike="noStrike" kern="1200" cap="none" spc="0" normalizeH="0" baseline="0" dirty="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endParaRPr>
            </a:p>
            <a:p>
              <a:pPr marL="180975" marR="0" lvl="0" indent="-180975" algn="l" defTabSz="914400" rtl="0">
                <a:lnSpc>
                  <a:spcPct val="150000"/>
                </a:lnSpc>
                <a:buClrTx/>
                <a:buSzTx/>
                <a:buFont typeface="Arial" panose="020B0604020202020204" pitchFamily="34" charset="0"/>
                <a:buChar char="•"/>
              </a:pPr>
              <a:r>
                <a:rPr lang="zh-CN" altLang="en-US" sz="1000" dirty="0">
                  <a:latin typeface="思源黑体 CN Normal" panose="020B0400000000000000" pitchFamily="34" charset="-122"/>
                  <a:ea typeface="思源黑体 CN Normal" panose="020B0400000000000000" pitchFamily="34" charset="-122"/>
                  <a:sym typeface="思源黑体 CN Normal" panose="020B0400000000000000" pitchFamily="34" charset="-122"/>
                </a:rPr>
                <a:t>电流范围</a:t>
              </a:r>
              <a:r>
                <a:rPr lang="en-US" altLang="zh-CN" sz="1000" dirty="0">
                  <a:latin typeface="思源黑体 CN Normal" panose="020B0400000000000000" pitchFamily="34" charset="-122"/>
                  <a:ea typeface="思源黑体 CN Normal" panose="020B0400000000000000" pitchFamily="34" charset="-122"/>
                  <a:sym typeface="思源黑体 CN Normal" panose="020B0400000000000000" pitchFamily="34" charset="-122"/>
                </a:rPr>
                <a:t>: 5~1200A</a:t>
              </a:r>
            </a:p>
          </p:txBody>
        </p:sp>
        <p:sp>
          <p:nvSpPr>
            <p:cNvPr id="41" name="星形: 五角 40">
              <a:extLst>
                <a:ext uri="{FF2B5EF4-FFF2-40B4-BE49-F238E27FC236}">
                  <a16:creationId xmlns:a16="http://schemas.microsoft.com/office/drawing/2014/main" id="{EE2ACE72-7E36-741C-B5D2-4C8CA2F09EB3}"/>
                </a:ext>
              </a:extLst>
            </p:cNvPr>
            <p:cNvSpPr/>
            <p:nvPr/>
          </p:nvSpPr>
          <p:spPr>
            <a:xfrm>
              <a:off x="1491203" y="1423659"/>
              <a:ext cx="131905" cy="150101"/>
            </a:xfrm>
            <a:prstGeom prst="star5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212E835C-EC14-C2C9-8752-E5DFB00CF64D}"/>
              </a:ext>
            </a:extLst>
          </p:cNvPr>
          <p:cNvGrpSpPr/>
          <p:nvPr/>
        </p:nvGrpSpPr>
        <p:grpSpPr>
          <a:xfrm>
            <a:off x="1948029" y="1100767"/>
            <a:ext cx="1620000" cy="3296132"/>
            <a:chOff x="1841106" y="1100767"/>
            <a:chExt cx="1620000" cy="3296132"/>
          </a:xfrm>
        </p:grpSpPr>
        <p:sp>
          <p:nvSpPr>
            <p:cNvPr id="43" name="矩形: 圆角 42">
              <a:extLst>
                <a:ext uri="{FF2B5EF4-FFF2-40B4-BE49-F238E27FC236}">
                  <a16:creationId xmlns:a16="http://schemas.microsoft.com/office/drawing/2014/main" id="{06F926AD-A515-778B-38C4-78E41CAC2EDB}"/>
                </a:ext>
              </a:extLst>
            </p:cNvPr>
            <p:cNvSpPr/>
            <p:nvPr/>
          </p:nvSpPr>
          <p:spPr>
            <a:xfrm>
              <a:off x="1841106" y="1100767"/>
              <a:ext cx="1620000" cy="3296132"/>
            </a:xfrm>
            <a:prstGeom prst="roundRect">
              <a:avLst>
                <a:gd name="adj" fmla="val 3696"/>
              </a:avLst>
            </a:prstGeom>
            <a:solidFill>
              <a:schemeClr val="accent2"/>
            </a:solidFill>
            <a:ln w="6350">
              <a:solidFill>
                <a:schemeClr val="lt1"/>
              </a:solidFill>
              <a:prstDash val="solid"/>
            </a:ln>
          </p:spPr>
          <p:txBody>
            <a:bodyPr anchor="ctr"/>
            <a:lstStyle/>
            <a:p>
              <a:pPr algn="ctr"/>
              <a:r>
                <a:rPr lang="en-US" altLang="zh-CN">
                  <a:solidFill>
                    <a:schemeClr val="l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sym typeface="思源黑体 CN Normal" panose="020B0400000000000000" pitchFamily="34" charset="-122"/>
                </a:rPr>
                <a:t>v</a:t>
              </a:r>
              <a:endParaRPr lang="zh-CN" altLang="en-US">
                <a:solidFill>
                  <a:schemeClr val="l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44" name="矩形: 圆角 43">
              <a:extLst>
                <a:ext uri="{FF2B5EF4-FFF2-40B4-BE49-F238E27FC236}">
                  <a16:creationId xmlns:a16="http://schemas.microsoft.com/office/drawing/2014/main" id="{98A34131-DFEF-03CC-A6CC-A12AA377C814}"/>
                </a:ext>
              </a:extLst>
            </p:cNvPr>
            <p:cNvSpPr/>
            <p:nvPr/>
          </p:nvSpPr>
          <p:spPr>
            <a:xfrm>
              <a:off x="1882089" y="1995094"/>
              <a:ext cx="1561015" cy="2387605"/>
            </a:xfrm>
            <a:prstGeom prst="roundRect">
              <a:avLst>
                <a:gd name="adj" fmla="val 3580"/>
              </a:avLst>
            </a:prstGeom>
            <a:solidFill>
              <a:schemeClr val="bg1"/>
            </a:solidFill>
            <a:ln>
              <a:noFill/>
            </a:ln>
            <a:effectLst/>
          </p:spPr>
          <p:txBody>
            <a:bodyPr anchor="ctr"/>
            <a:lstStyle/>
            <a:p>
              <a:pPr marL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zh-CN" altLang="en-US" sz="1800" b="0" i="0" u="none" strike="noStrike" kern="1200" spc="0" baseline="0">
                <a:ln>
                  <a:noFill/>
                </a:ln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F3B1FEAB-C22F-AE9D-B348-C125802C5A09}"/>
                </a:ext>
              </a:extLst>
            </p:cNvPr>
            <p:cNvSpPr txBox="1"/>
            <p:nvPr/>
          </p:nvSpPr>
          <p:spPr>
            <a:xfrm>
              <a:off x="1845802" y="1310293"/>
              <a:ext cx="1615304" cy="3491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  <a:buClrTx/>
                <a:buSzTx/>
                <a:buFontTx/>
              </a:pPr>
              <a:r>
                <a:rPr lang="zh-CN" altLang="en-US" sz="14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思源黑体 CN Normal" panose="020B0400000000000000" pitchFamily="34" charset="-122"/>
                </a:rPr>
                <a:t>线性霍尔 </a:t>
              </a:r>
            </a:p>
          </p:txBody>
        </p: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E3DC3ED8-A5AE-C7E4-B4F9-31A7355E6B42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1854082" y="2737295"/>
              <a:ext cx="1589024" cy="7609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marL="285750" lvl="0" indent="-285750">
                <a:defRPr sz="3200"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1pPr>
              <a:lvl2pPr lvl="1">
                <a:defRPr sz="2800"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2pPr>
              <a:lvl3pPr lvl="2">
                <a:defRPr sz="2400"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3pPr>
              <a:lvl4pPr lvl="3">
                <a:defRPr sz="2000"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4pPr>
              <a:lvl5pPr lvl="4">
                <a:defRPr sz="2000"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5pPr>
              <a:lvl6pPr lvl="5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6pPr>
              <a:lvl7pPr lvl="6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7pPr>
              <a:lvl8pPr lvl="7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8pPr>
              <a:lvl9pPr lvl="8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9pPr>
            </a:lstStyle>
            <a:p>
              <a:pPr marL="180975" indent="-180975" algn="l">
                <a:lnSpc>
                  <a:spcPct val="150000"/>
                </a:lnSpc>
                <a:buClrTx/>
                <a:buSzTx/>
                <a:buFont typeface="Arial" panose="020B0604020202020204" pitchFamily="34" charset="0"/>
                <a:buChar char="•"/>
              </a:pPr>
              <a:r>
                <a:rPr lang="zh-CN" altLang="en-US" sz="1000" dirty="0">
                  <a:latin typeface="思源黑体 CN Normal" panose="020B0400000000000000" pitchFamily="34" charset="-122"/>
                  <a:ea typeface="思源黑体 CN Normal" panose="020B0400000000000000" pitchFamily="34" charset="-122"/>
                  <a:sym typeface="思源黑体 CN Normal" panose="020B0400000000000000" pitchFamily="34" charset="-122"/>
                </a:rPr>
                <a:t>固定增益</a:t>
              </a:r>
              <a:r>
                <a:rPr lang="en-US" altLang="zh-CN" sz="1000" dirty="0">
                  <a:latin typeface="思源黑体 CN Normal" panose="020B0400000000000000" pitchFamily="34" charset="-122"/>
                  <a:ea typeface="思源黑体 CN Normal" panose="020B0400000000000000" pitchFamily="34" charset="-122"/>
                  <a:sym typeface="思源黑体 CN Normal" panose="020B0400000000000000" pitchFamily="34" charset="-122"/>
                </a:rPr>
                <a:t>: CC650X</a:t>
              </a:r>
            </a:p>
            <a:p>
              <a:pPr marL="180975" indent="-180975" algn="l">
                <a:lnSpc>
                  <a:spcPct val="150000"/>
                </a:lnSpc>
                <a:buClrTx/>
                <a:buSzTx/>
                <a:buFont typeface="Arial" panose="020B0604020202020204" pitchFamily="34" charset="0"/>
                <a:buChar char="•"/>
              </a:pPr>
              <a:r>
                <a:rPr lang="zh-CN" altLang="en-US" sz="1000" dirty="0">
                  <a:latin typeface="思源黑体 CN Normal" panose="020B0400000000000000" pitchFamily="34" charset="-122"/>
                  <a:ea typeface="思源黑体 CN Normal" panose="020B0400000000000000" pitchFamily="34" charset="-122"/>
                  <a:sym typeface="思源黑体 CN Normal" panose="020B0400000000000000" pitchFamily="34" charset="-122"/>
                </a:rPr>
                <a:t>可编程</a:t>
              </a:r>
              <a:r>
                <a:rPr lang="en-US" altLang="zh-CN" sz="1000" dirty="0">
                  <a:latin typeface="思源黑体 CN Normal" panose="020B0400000000000000" pitchFamily="34" charset="-122"/>
                  <a:ea typeface="思源黑体 CN Normal" panose="020B0400000000000000" pitchFamily="34" charset="-122"/>
                  <a:sym typeface="思源黑体 CN Normal" panose="020B0400000000000000" pitchFamily="34" charset="-122"/>
                </a:rPr>
                <a:t> : CC653X</a:t>
              </a:r>
            </a:p>
            <a:p>
              <a:pPr marL="180975" indent="-180975" algn="l">
                <a:lnSpc>
                  <a:spcPct val="150000"/>
                </a:lnSpc>
                <a:buClrTx/>
                <a:buSzTx/>
                <a:buFont typeface="Arial" panose="020B0604020202020204" pitchFamily="34" charset="0"/>
                <a:buChar char="•"/>
              </a:pPr>
              <a:r>
                <a:rPr lang="zh-CN" altLang="en-US" sz="1000" dirty="0">
                  <a:latin typeface="思源黑体 CN Normal" panose="020B0400000000000000" pitchFamily="34" charset="-122"/>
                  <a:ea typeface="思源黑体 CN Normal" panose="020B0400000000000000" pitchFamily="34" charset="-122"/>
                  <a:sym typeface="思源黑体 CN Normal" panose="020B0400000000000000" pitchFamily="34" charset="-122"/>
                </a:rPr>
                <a:t>车规级线性霍尔</a:t>
              </a:r>
              <a:r>
                <a:rPr lang="en-US" altLang="zh-CN" sz="1000" dirty="0">
                  <a:latin typeface="思源黑体 CN Normal" panose="020B0400000000000000" pitchFamily="34" charset="-122"/>
                  <a:ea typeface="思源黑体 CN Normal" panose="020B0400000000000000" pitchFamily="34" charset="-122"/>
                  <a:sym typeface="思源黑体 CN Normal" panose="020B0400000000000000" pitchFamily="34" charset="-122"/>
                </a:rPr>
                <a:t> IC</a:t>
              </a:r>
            </a:p>
          </p:txBody>
        </p:sp>
        <p:pic>
          <p:nvPicPr>
            <p:cNvPr id="47" name="Picture 5">
              <a:extLst>
                <a:ext uri="{FF2B5EF4-FFF2-40B4-BE49-F238E27FC236}">
                  <a16:creationId xmlns:a16="http://schemas.microsoft.com/office/drawing/2014/main" id="{38825BB4-5008-A656-80B7-CB5D3E5E71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 l="7643" r="3814"/>
            <a:stretch>
              <a:fillRect/>
            </a:stretch>
          </p:blipFill>
          <p:spPr>
            <a:xfrm rot="16200000">
              <a:off x="2328683" y="1727567"/>
              <a:ext cx="576169" cy="1364615"/>
            </a:xfrm>
            <a:prstGeom prst="rect">
              <a:avLst/>
            </a:prstGeom>
            <a:solidFill>
              <a:srgbClr val="1972EB"/>
            </a:solidFill>
            <a:ln w="19050"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星形: 五角 47">
              <a:extLst>
                <a:ext uri="{FF2B5EF4-FFF2-40B4-BE49-F238E27FC236}">
                  <a16:creationId xmlns:a16="http://schemas.microsoft.com/office/drawing/2014/main" id="{52546EA4-2CC1-1100-6423-0D61F7C2AD9C}"/>
                </a:ext>
              </a:extLst>
            </p:cNvPr>
            <p:cNvSpPr/>
            <p:nvPr/>
          </p:nvSpPr>
          <p:spPr>
            <a:xfrm>
              <a:off x="3076061" y="1426928"/>
              <a:ext cx="131905" cy="150101"/>
            </a:xfrm>
            <a:prstGeom prst="star5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176F6860-9988-764D-03FD-C4906D8B44C3}"/>
              </a:ext>
            </a:extLst>
          </p:cNvPr>
          <p:cNvGrpSpPr/>
          <p:nvPr/>
        </p:nvGrpSpPr>
        <p:grpSpPr>
          <a:xfrm>
            <a:off x="3718068" y="1100767"/>
            <a:ext cx="1665605" cy="3296132"/>
            <a:chOff x="3569298" y="1100767"/>
            <a:chExt cx="1665605" cy="3296132"/>
          </a:xfrm>
        </p:grpSpPr>
        <p:sp>
          <p:nvSpPr>
            <p:cNvPr id="50" name="矩形: 圆角 49">
              <a:extLst>
                <a:ext uri="{FF2B5EF4-FFF2-40B4-BE49-F238E27FC236}">
                  <a16:creationId xmlns:a16="http://schemas.microsoft.com/office/drawing/2014/main" id="{693FBA13-13CD-034B-F6CD-E6FFE2027D9D}"/>
                </a:ext>
              </a:extLst>
            </p:cNvPr>
            <p:cNvSpPr/>
            <p:nvPr/>
          </p:nvSpPr>
          <p:spPr>
            <a:xfrm>
              <a:off x="3569543" y="1100767"/>
              <a:ext cx="1620000" cy="3296132"/>
            </a:xfrm>
            <a:prstGeom prst="roundRect">
              <a:avLst>
                <a:gd name="adj" fmla="val 3696"/>
              </a:avLst>
            </a:prstGeom>
            <a:solidFill>
              <a:schemeClr val="accent1"/>
            </a:solidFill>
            <a:ln w="6350">
              <a:solidFill>
                <a:schemeClr val="lt1"/>
              </a:solidFill>
              <a:prstDash val="solid"/>
            </a:ln>
          </p:spPr>
          <p:txBody>
            <a:bodyPr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51" name="矩形: 圆角 50">
              <a:extLst>
                <a:ext uri="{FF2B5EF4-FFF2-40B4-BE49-F238E27FC236}">
                  <a16:creationId xmlns:a16="http://schemas.microsoft.com/office/drawing/2014/main" id="{642B9B54-4D19-86C7-9A02-778017DEBC8E}"/>
                </a:ext>
              </a:extLst>
            </p:cNvPr>
            <p:cNvSpPr/>
            <p:nvPr/>
          </p:nvSpPr>
          <p:spPr>
            <a:xfrm>
              <a:off x="3587543" y="1995094"/>
              <a:ext cx="1584000" cy="2387605"/>
            </a:xfrm>
            <a:prstGeom prst="roundRect">
              <a:avLst>
                <a:gd name="adj" fmla="val 3580"/>
              </a:avLst>
            </a:prstGeom>
            <a:solidFill>
              <a:schemeClr val="bg1"/>
            </a:solidFill>
            <a:ln>
              <a:noFill/>
            </a:ln>
            <a:effectLst/>
          </p:spPr>
          <p:txBody>
            <a:bodyPr anchor="ctr"/>
            <a:lstStyle/>
            <a:p>
              <a:pPr marL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zh-CN" altLang="en-US" sz="1800" b="0" i="0" u="none" strike="noStrike" kern="1200" spc="0" baseline="0">
                <a:ln>
                  <a:noFill/>
                </a:ln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34DEC8E9-AD3A-46BD-9415-204C3A8157ED}"/>
                </a:ext>
              </a:extLst>
            </p:cNvPr>
            <p:cNvSpPr txBox="1"/>
            <p:nvPr/>
          </p:nvSpPr>
          <p:spPr>
            <a:xfrm>
              <a:off x="3574240" y="1330972"/>
              <a:ext cx="161141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思源黑体 CN Normal" panose="020B0400000000000000" pitchFamily="34" charset="-122"/>
                </a:rPr>
                <a:t>霍尔开关  </a:t>
              </a:r>
            </a:p>
          </p:txBody>
        </p: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D2322EAB-95B6-99DC-2CD9-29C5B187BEA5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3569298" y="2737217"/>
              <a:ext cx="1665605" cy="122257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marL="285750" lvl="0" indent="-285750">
                <a:defRPr sz="3200"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1pPr>
              <a:lvl2pPr lvl="1">
                <a:defRPr sz="2800"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2pPr>
              <a:lvl3pPr lvl="2">
                <a:defRPr sz="2400"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3pPr>
              <a:lvl4pPr lvl="3">
                <a:defRPr sz="2000"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4pPr>
              <a:lvl5pPr lvl="4">
                <a:defRPr sz="2000"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5pPr>
              <a:lvl6pPr lvl="5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6pPr>
              <a:lvl7pPr lvl="6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7pPr>
              <a:lvl8pPr lvl="7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8pPr>
              <a:lvl9pPr lvl="8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9pPr>
            </a:lstStyle>
            <a:p>
              <a:pPr marL="85725" marR="0" lvl="0" indent="-85725" algn="l" defTabSz="914400" rtl="0">
                <a:lnSpc>
                  <a:spcPct val="150000"/>
                </a:lnSpc>
                <a:buClrTx/>
                <a:buSzTx/>
                <a:buFont typeface="Arial" panose="020B0604020202020204" pitchFamily="34" charset="0"/>
                <a:buChar char="•"/>
              </a:pPr>
              <a:r>
                <a:rPr lang="zh-CN" altLang="en-US" sz="1000" dirty="0">
                  <a:latin typeface="思源黑体 CN Normal" panose="020B0400000000000000" pitchFamily="34" charset="-122"/>
                  <a:ea typeface="思源黑体 CN Normal" panose="020B0400000000000000" pitchFamily="34" charset="-122"/>
                  <a:sym typeface="思源黑体 CN Normal" panose="020B0400000000000000" pitchFamily="34" charset="-122"/>
                </a:rPr>
                <a:t>单极</a:t>
              </a:r>
              <a:r>
                <a:rPr lang="en-US" altLang="zh-CN" sz="1000" dirty="0">
                  <a:latin typeface="思源黑体 CN Normal" panose="020B0400000000000000" pitchFamily="34" charset="-122"/>
                  <a:ea typeface="思源黑体 CN Normal" panose="020B0400000000000000" pitchFamily="34" charset="-122"/>
                  <a:sym typeface="思源黑体 CN Normal" panose="020B0400000000000000" pitchFamily="34" charset="-122"/>
                </a:rPr>
                <a:t>/</a:t>
              </a:r>
              <a:r>
                <a:rPr lang="zh-CN" altLang="en-US" sz="1000" dirty="0">
                  <a:latin typeface="思源黑体 CN Normal" panose="020B0400000000000000" pitchFamily="34" charset="-122"/>
                  <a:ea typeface="思源黑体 CN Normal" panose="020B0400000000000000" pitchFamily="34" charset="-122"/>
                  <a:sym typeface="思源黑体 CN Normal" panose="020B0400000000000000" pitchFamily="34" charset="-122"/>
                </a:rPr>
                <a:t>双极</a:t>
              </a:r>
              <a:r>
                <a:rPr lang="en-US" altLang="zh-CN" sz="1000" dirty="0">
                  <a:latin typeface="思源黑体 CN Normal" panose="020B0400000000000000" pitchFamily="34" charset="-122"/>
                  <a:ea typeface="思源黑体 CN Normal" panose="020B0400000000000000" pitchFamily="34" charset="-122"/>
                  <a:sym typeface="思源黑体 CN Normal" panose="020B0400000000000000" pitchFamily="34" charset="-122"/>
                </a:rPr>
                <a:t>/</a:t>
              </a:r>
              <a:r>
                <a:rPr lang="zh-CN" altLang="en-US" sz="1000" dirty="0">
                  <a:latin typeface="思源黑体 CN Normal" panose="020B0400000000000000" pitchFamily="34" charset="-122"/>
                  <a:ea typeface="思源黑体 CN Normal" panose="020B0400000000000000" pitchFamily="34" charset="-122"/>
                  <a:sym typeface="思源黑体 CN Normal" panose="020B0400000000000000" pitchFamily="34" charset="-122"/>
                </a:rPr>
                <a:t>全极开关</a:t>
              </a:r>
              <a:endParaRPr kumimoji="0" lang="en-US" altLang="zh-CN" sz="1000" b="0" i="0" u="none" strike="noStrike" kern="1200" cap="none" spc="0" normalizeH="0" baseline="0" dirty="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endParaRPr>
            </a:p>
            <a:p>
              <a:pPr marL="85725" marR="0" lvl="0" indent="-85725" algn="l" defTabSz="914400" rtl="0">
                <a:lnSpc>
                  <a:spcPct val="150000"/>
                </a:lnSpc>
                <a:buClrTx/>
                <a:buSzTx/>
                <a:buFont typeface="Arial" panose="020B0604020202020204" pitchFamily="34" charset="0"/>
                <a:buChar char="•"/>
              </a:pPr>
              <a:r>
                <a:rPr lang="zh-CN" altLang="en-US" sz="1000" dirty="0">
                  <a:latin typeface="思源黑体 CN Normal" panose="020B0400000000000000" pitchFamily="34" charset="-122"/>
                  <a:ea typeface="思源黑体 CN Normal" panose="020B0400000000000000" pitchFamily="34" charset="-122"/>
                  <a:sym typeface="思源黑体 CN Normal" panose="020B0400000000000000" pitchFamily="34" charset="-122"/>
                </a:rPr>
                <a:t>微功耗开关</a:t>
              </a:r>
              <a:endParaRPr kumimoji="0" lang="en-US" altLang="zh-CN" sz="1000" b="0" i="0" u="none" strike="noStrike" kern="1200" cap="none" spc="0" normalizeH="0" baseline="0" dirty="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endParaRPr>
            </a:p>
            <a:p>
              <a:pPr marL="85725" marR="0" lvl="0" indent="-85725" algn="l" defTabSz="914400" rtl="0">
                <a:lnSpc>
                  <a:spcPct val="150000"/>
                </a:lnSpc>
                <a:buClrTx/>
                <a:buSzTx/>
                <a:buFont typeface="Arial" panose="020B0604020202020204" pitchFamily="34" charset="0"/>
                <a:buChar char="•"/>
              </a:pPr>
              <a:r>
                <a:rPr lang="zh-CN" altLang="en-US" sz="1000" dirty="0">
                  <a:latin typeface="思源黑体 CN Normal" panose="020B0400000000000000" pitchFamily="34" charset="-122"/>
                  <a:ea typeface="思源黑体 CN Normal" panose="020B0400000000000000" pitchFamily="34" charset="-122"/>
                  <a:sym typeface="思源黑体 CN Normal" panose="020B0400000000000000" pitchFamily="34" charset="-122"/>
                </a:rPr>
                <a:t>齿轮传感器</a:t>
              </a:r>
              <a:endParaRPr kumimoji="0" lang="en-US" altLang="zh-CN" sz="1000" b="0" i="0" u="none" strike="noStrike" kern="1200" cap="none" spc="0" normalizeH="0" baseline="0" dirty="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endParaRPr>
            </a:p>
            <a:p>
              <a:pPr marL="85725" marR="0" lvl="0" indent="-85725" algn="l" defTabSz="914400" rtl="0">
                <a:lnSpc>
                  <a:spcPct val="150000"/>
                </a:lnSpc>
                <a:buClrTx/>
                <a:buSzTx/>
                <a:buFont typeface="Arial" panose="020B0604020202020204" pitchFamily="34" charset="0"/>
                <a:buChar char="•"/>
              </a:pPr>
              <a:r>
                <a:rPr lang="en-US" altLang="zh-CN" sz="1000" dirty="0">
                  <a:latin typeface="思源黑体 CN Normal" panose="020B0400000000000000" pitchFamily="34" charset="-122"/>
                  <a:ea typeface="思源黑体 CN Normal" panose="020B0400000000000000" pitchFamily="34" charset="-122"/>
                  <a:sym typeface="思源黑体 CN Normal" panose="020B0400000000000000" pitchFamily="34" charset="-122"/>
                </a:rPr>
                <a:t>ABS </a:t>
              </a:r>
              <a:r>
                <a:rPr lang="zh-CN" altLang="en-US" sz="1000" dirty="0">
                  <a:latin typeface="思源黑体 CN Normal" panose="020B0400000000000000" pitchFamily="34" charset="-122"/>
                  <a:ea typeface="思源黑体 CN Normal" panose="020B0400000000000000" pitchFamily="34" charset="-122"/>
                  <a:sym typeface="思源黑体 CN Normal" panose="020B0400000000000000" pitchFamily="34" charset="-122"/>
                </a:rPr>
                <a:t>速度传感器</a:t>
              </a:r>
              <a:endParaRPr kumimoji="0" lang="en-US" altLang="zh-CN" sz="1000" b="0" i="0" u="none" strike="noStrike" kern="1200" cap="none" spc="0" normalizeH="0" baseline="0" dirty="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endParaRPr>
            </a:p>
            <a:p>
              <a:pPr marL="85725" marR="0" lvl="0" indent="-85725" algn="l" defTabSz="914400" rtl="0">
                <a:lnSpc>
                  <a:spcPct val="150000"/>
                </a:lnSpc>
                <a:buClrTx/>
                <a:buSzTx/>
                <a:buFont typeface="Arial" panose="020B0604020202020204" pitchFamily="34" charset="0"/>
                <a:buChar char="•"/>
              </a:pPr>
              <a:r>
                <a:rPr lang="zh-CN" altLang="en-US" sz="1000" dirty="0">
                  <a:latin typeface="思源黑体 CN Normal" panose="020B0400000000000000" pitchFamily="34" charset="-122"/>
                  <a:ea typeface="思源黑体 CN Normal" panose="020B0400000000000000" pitchFamily="34" charset="-122"/>
                  <a:sym typeface="思源黑体 CN Normal" panose="020B0400000000000000" pitchFamily="34" charset="-122"/>
                </a:rPr>
                <a:t>可编程开关</a:t>
              </a:r>
              <a:r>
                <a:rPr lang="en-US" altLang="zh-CN" sz="1000" dirty="0">
                  <a:latin typeface="思源黑体 CN Normal" panose="020B0400000000000000" pitchFamily="34" charset="-122"/>
                  <a:ea typeface="思源黑体 CN Normal" panose="020B0400000000000000" pitchFamily="34" charset="-122"/>
                  <a:sym typeface="思源黑体 CN Normal" panose="020B0400000000000000" pitchFamily="34" charset="-122"/>
                </a:rPr>
                <a:t> </a:t>
              </a:r>
            </a:p>
          </p:txBody>
        </p:sp>
        <p:pic>
          <p:nvPicPr>
            <p:cNvPr id="54" name="图片 1">
              <a:extLst>
                <a:ext uri="{FF2B5EF4-FFF2-40B4-BE49-F238E27FC236}">
                  <a16:creationId xmlns:a16="http://schemas.microsoft.com/office/drawing/2014/main" id="{8ACCC0E5-4362-2723-C44B-7822C3023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>
            <a:xfrm>
              <a:off x="3632379" y="2201268"/>
              <a:ext cx="635109" cy="40593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图片 2">
              <a:extLst>
                <a:ext uri="{FF2B5EF4-FFF2-40B4-BE49-F238E27FC236}">
                  <a16:creationId xmlns:a16="http://schemas.microsoft.com/office/drawing/2014/main" id="{EB538BA0-A930-7E9A-4A9D-829F71722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>
            <a:xfrm>
              <a:off x="4418845" y="2200815"/>
              <a:ext cx="639802" cy="40359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" name="星形: 五角 55">
              <a:extLst>
                <a:ext uri="{FF2B5EF4-FFF2-40B4-BE49-F238E27FC236}">
                  <a16:creationId xmlns:a16="http://schemas.microsoft.com/office/drawing/2014/main" id="{E213B3D7-E40C-2710-81D4-EF223DC2D669}"/>
                </a:ext>
              </a:extLst>
            </p:cNvPr>
            <p:cNvSpPr/>
            <p:nvPr/>
          </p:nvSpPr>
          <p:spPr>
            <a:xfrm>
              <a:off x="4738746" y="1406408"/>
              <a:ext cx="131905" cy="150101"/>
            </a:xfrm>
            <a:prstGeom prst="star5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DF29DC95-C36E-82A1-19CA-9E363C31A91D}"/>
              </a:ext>
            </a:extLst>
          </p:cNvPr>
          <p:cNvGrpSpPr/>
          <p:nvPr/>
        </p:nvGrpSpPr>
        <p:grpSpPr>
          <a:xfrm>
            <a:off x="5533712" y="1100767"/>
            <a:ext cx="1620000" cy="3296132"/>
            <a:chOff x="5333673" y="1100767"/>
            <a:chExt cx="1620000" cy="3296132"/>
          </a:xfrm>
        </p:grpSpPr>
        <p:sp>
          <p:nvSpPr>
            <p:cNvPr id="58" name="矩形: 圆角 57">
              <a:extLst>
                <a:ext uri="{FF2B5EF4-FFF2-40B4-BE49-F238E27FC236}">
                  <a16:creationId xmlns:a16="http://schemas.microsoft.com/office/drawing/2014/main" id="{B58C5D2F-A7AC-0A0E-7CC6-F9DCB59ADE3F}"/>
                </a:ext>
              </a:extLst>
            </p:cNvPr>
            <p:cNvSpPr/>
            <p:nvPr/>
          </p:nvSpPr>
          <p:spPr>
            <a:xfrm>
              <a:off x="5333673" y="1100767"/>
              <a:ext cx="1620000" cy="3296132"/>
            </a:xfrm>
            <a:prstGeom prst="roundRect">
              <a:avLst>
                <a:gd name="adj" fmla="val 3696"/>
              </a:avLst>
            </a:prstGeom>
            <a:solidFill>
              <a:schemeClr val="accent2"/>
            </a:solidFill>
            <a:ln w="6350"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 CN Normal" panose="020B0400000000000000" pitchFamily="34" charset="-122"/>
              </a:endParaRPr>
            </a:p>
          </p:txBody>
        </p:sp>
        <p:sp>
          <p:nvSpPr>
            <p:cNvPr id="59" name="矩形: 圆角 58">
              <a:extLst>
                <a:ext uri="{FF2B5EF4-FFF2-40B4-BE49-F238E27FC236}">
                  <a16:creationId xmlns:a16="http://schemas.microsoft.com/office/drawing/2014/main" id="{DABF2D0C-0C44-32A3-DE75-77A762E1980D}"/>
                </a:ext>
              </a:extLst>
            </p:cNvPr>
            <p:cNvSpPr/>
            <p:nvPr/>
          </p:nvSpPr>
          <p:spPr>
            <a:xfrm>
              <a:off x="5351673" y="1995094"/>
              <a:ext cx="1584000" cy="2387605"/>
            </a:xfrm>
            <a:prstGeom prst="roundRect">
              <a:avLst>
                <a:gd name="adj" fmla="val 358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9F3A07F6-61C7-F361-B930-7AAFA8331307}"/>
                </a:ext>
              </a:extLst>
            </p:cNvPr>
            <p:cNvSpPr txBox="1"/>
            <p:nvPr/>
          </p:nvSpPr>
          <p:spPr>
            <a:xfrm>
              <a:off x="5351674" y="1131590"/>
              <a:ext cx="1553812" cy="706540"/>
            </a:xfrm>
            <a:prstGeom prst="rect">
              <a:avLst/>
            </a:prstGeom>
            <a:solidFill>
              <a:srgbClr val="FD9935"/>
            </a:solidFill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思源黑体 CN Normal" panose="020B0400000000000000" pitchFamily="34" charset="-122"/>
                </a:rPr>
                <a:t>集成霍尔的</a:t>
              </a:r>
              <a:endParaRPr lang="en-US" altLang="zh-CN" sz="16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思源黑体 CN Normal" panose="020B0400000000000000" pitchFamily="34" charset="-122"/>
                </a:rPr>
                <a:t>马达驱动器</a:t>
              </a:r>
            </a:p>
          </p:txBody>
        </p:sp>
        <p:sp>
          <p:nvSpPr>
            <p:cNvPr id="61" name="文本框 60">
              <a:extLst>
                <a:ext uri="{FF2B5EF4-FFF2-40B4-BE49-F238E27FC236}">
                  <a16:creationId xmlns:a16="http://schemas.microsoft.com/office/drawing/2014/main" id="{47663B95-0A38-8E4E-7F14-9C4DCCD1B6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78759" y="2737295"/>
              <a:ext cx="1574586" cy="106048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marL="285750" indent="-285750"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177800" indent="-177800">
                <a:lnSpc>
                  <a:spcPct val="200000"/>
                </a:lnSpc>
                <a:buFont typeface="Arial" panose="020B0604020202020204" pitchFamily="34" charset="0"/>
                <a:buChar char="•"/>
              </a:pPr>
              <a:r>
                <a:rPr lang="zh-CN" altLang="en-US" sz="1100" dirty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楷体" panose="02010609060101010101" pitchFamily="49" charset="-122"/>
                  <a:sym typeface="思源黑体 CN Normal" panose="020B0400000000000000" pitchFamily="34" charset="-122"/>
                </a:rPr>
                <a:t>低成本马达驱动</a:t>
              </a:r>
              <a:r>
                <a:rPr lang="en-US" altLang="zh-CN" sz="1100" dirty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楷体" panose="02010609060101010101" pitchFamily="49" charset="-122"/>
                  <a:sym typeface="思源黑体 CN Normal" panose="020B0400000000000000" pitchFamily="34" charset="-122"/>
                </a:rPr>
                <a:t>IC</a:t>
              </a:r>
            </a:p>
            <a:p>
              <a:pPr marL="177800" indent="-177800">
                <a:lnSpc>
                  <a:spcPct val="200000"/>
                </a:lnSpc>
                <a:buFont typeface="Arial" panose="020B0604020202020204" pitchFamily="34" charset="0"/>
                <a:buChar char="•"/>
              </a:pPr>
              <a:r>
                <a:rPr lang="zh-CN" altLang="en-US" sz="1100" dirty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楷体" panose="02010609060101010101" pitchFamily="49" charset="-122"/>
                  <a:sym typeface="思源黑体 CN Normal" panose="020B0400000000000000" pitchFamily="34" charset="-122"/>
                </a:rPr>
                <a:t>高性能马达驱动</a:t>
              </a:r>
              <a:r>
                <a:rPr lang="en-US" altLang="zh-CN" sz="1100" dirty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楷体" panose="02010609060101010101" pitchFamily="49" charset="-122"/>
                  <a:sym typeface="思源黑体 CN Normal" panose="020B0400000000000000" pitchFamily="34" charset="-122"/>
                </a:rPr>
                <a:t>IC</a:t>
              </a:r>
              <a:endParaRPr lang="zh-CN" altLang="en-US" sz="11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楷体" panose="02010609060101010101" pitchFamily="49" charset="-122"/>
                <a:sym typeface="思源黑体 CN Normal" panose="020B0400000000000000" pitchFamily="34" charset="-122"/>
              </a:endParaRPr>
            </a:p>
            <a:p>
              <a:pPr marL="177800" indent="-177800">
                <a:lnSpc>
                  <a:spcPct val="200000"/>
                </a:lnSpc>
                <a:buFont typeface="Arial" panose="020B0604020202020204" pitchFamily="34" charset="0"/>
                <a:buChar char="•"/>
              </a:pPr>
              <a:r>
                <a:rPr lang="zh-CN" altLang="en-US" sz="1100" dirty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楷体" panose="02010609060101010101" pitchFamily="49" charset="-122"/>
                  <a:sym typeface="思源黑体 CN Normal" panose="020B0400000000000000" pitchFamily="34" charset="-122"/>
                </a:rPr>
                <a:t>低噪声马达驱动</a:t>
              </a:r>
              <a:r>
                <a:rPr lang="en-US" altLang="zh-CN" sz="1100" dirty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楷体" panose="02010609060101010101" pitchFamily="49" charset="-122"/>
                  <a:sym typeface="思源黑体 CN Normal" panose="020B0400000000000000" pitchFamily="34" charset="-122"/>
                </a:rPr>
                <a:t>IC</a:t>
              </a:r>
            </a:p>
          </p:txBody>
        </p:sp>
        <p:pic>
          <p:nvPicPr>
            <p:cNvPr id="62" name="Picture 2">
              <a:extLst>
                <a:ext uri="{FF2B5EF4-FFF2-40B4-BE49-F238E27FC236}">
                  <a16:creationId xmlns:a16="http://schemas.microsoft.com/office/drawing/2014/main" id="{CD763BE4-95A0-EBCE-006C-AA5BD0C096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4513" y="2140438"/>
              <a:ext cx="677287" cy="695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" name="图片 6">
              <a:extLst>
                <a:ext uri="{FF2B5EF4-FFF2-40B4-BE49-F238E27FC236}">
                  <a16:creationId xmlns:a16="http://schemas.microsoft.com/office/drawing/2014/main" id="{B1965D2C-3BFD-A5B0-D489-4848B7923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8717" y="2227222"/>
              <a:ext cx="745796" cy="486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564" name="星形: 五角 66563">
              <a:extLst>
                <a:ext uri="{FF2B5EF4-FFF2-40B4-BE49-F238E27FC236}">
                  <a16:creationId xmlns:a16="http://schemas.microsoft.com/office/drawing/2014/main" id="{26824EC6-651F-63DB-5A05-CC4097248C65}"/>
                </a:ext>
              </a:extLst>
            </p:cNvPr>
            <p:cNvSpPr/>
            <p:nvPr/>
          </p:nvSpPr>
          <p:spPr>
            <a:xfrm>
              <a:off x="6773581" y="3207730"/>
              <a:ext cx="131905" cy="150101"/>
            </a:xfrm>
            <a:prstGeom prst="star5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37057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E4A79F-E07E-B6C0-3435-A29802E85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400" b="1" dirty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  <a:sym typeface="+mn-lt"/>
              </a:rPr>
              <a:t>电流传感器SOP16W兼容列表</a:t>
            </a:r>
            <a:endParaRPr lang="en-US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B74E8AD8-3B2E-6202-9643-0373A03FC375}"/>
              </a:ext>
            </a:extLst>
          </p:cNvPr>
          <p:cNvGrpSpPr/>
          <p:nvPr/>
        </p:nvGrpSpPr>
        <p:grpSpPr>
          <a:xfrm>
            <a:off x="232728" y="843558"/>
            <a:ext cx="8678545" cy="1799590"/>
            <a:chOff x="452" y="2387"/>
            <a:chExt cx="13667" cy="2834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5E5A3D75-3DDB-E0A4-48AE-B2046F095788}"/>
                </a:ext>
              </a:extLst>
            </p:cNvPr>
            <p:cNvGrpSpPr/>
            <p:nvPr/>
          </p:nvGrpSpPr>
          <p:grpSpPr>
            <a:xfrm>
              <a:off x="452" y="2387"/>
              <a:ext cx="3062" cy="2834"/>
              <a:chOff x="340" y="1078"/>
              <a:chExt cx="3062" cy="2834"/>
            </a:xfrm>
          </p:grpSpPr>
          <p:sp>
            <p:nvSpPr>
              <p:cNvPr id="108" name="圆角矩形 46">
                <a:extLst>
                  <a:ext uri="{FF2B5EF4-FFF2-40B4-BE49-F238E27FC236}">
                    <a16:creationId xmlns:a16="http://schemas.microsoft.com/office/drawing/2014/main" id="{DD15BECB-54B9-B7F4-3803-A0D3790B2892}"/>
                  </a:ext>
                </a:extLst>
              </p:cNvPr>
              <p:cNvSpPr/>
              <p:nvPr>
                <p:custDataLst>
                  <p:tags r:id="rId232"/>
                </p:custDataLst>
              </p:nvPr>
            </p:nvSpPr>
            <p:spPr>
              <a:xfrm>
                <a:off x="794" y="1078"/>
                <a:ext cx="1701" cy="2835"/>
              </a:xfrm>
              <a:prstGeom prst="roundRect">
                <a:avLst>
                  <a:gd name="adj" fmla="val 4056"/>
                </a:avLst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1200" b="1" dirty="0">
                    <a:solidFill>
                      <a:srgbClr val="0070C0"/>
                    </a:solidFill>
                    <a:cs typeface="+mn-ea"/>
                    <a:sym typeface="+mn-lt"/>
                  </a:rPr>
                  <a:t>CC6921SO</a:t>
                </a:r>
              </a:p>
              <a:p>
                <a:pPr algn="ctr"/>
                <a:r>
                  <a:rPr lang="en-US" altLang="zh-CN" sz="1200" b="1" dirty="0">
                    <a:solidFill>
                      <a:srgbClr val="0070C0"/>
                    </a:solidFill>
                    <a:cs typeface="+mn-ea"/>
                    <a:sym typeface="+mn-lt"/>
                  </a:rPr>
                  <a:t>CC6921BSO</a:t>
                </a:r>
              </a:p>
              <a:p>
                <a:pPr algn="ctr"/>
                <a:endParaRPr lang="en-US" altLang="zh-CN" sz="1200" b="1" dirty="0">
                  <a:solidFill>
                    <a:schemeClr val="tx1"/>
                  </a:solidFill>
                  <a:cs typeface="+mn-ea"/>
                  <a:sym typeface="+mn-lt"/>
                </a:endParaRPr>
              </a:p>
              <a:p>
                <a:pPr algn="ctr"/>
                <a:r>
                  <a:rPr lang="en-US" altLang="zh-CN" sz="1200" b="1" dirty="0">
                    <a:solidFill>
                      <a:schemeClr val="tx1"/>
                    </a:solidFill>
                    <a:latin typeface="+mj-ea"/>
                    <a:ea typeface="+mj-ea"/>
                    <a:cs typeface="+mn-ea"/>
                    <a:sym typeface="+mn-lt"/>
                  </a:rPr>
                  <a:t>x724_5MA</a:t>
                </a:r>
              </a:p>
              <a:p>
                <a:pPr algn="ctr"/>
                <a:r>
                  <a:rPr lang="en-US" altLang="zh-CN" sz="1200" b="1" dirty="0">
                    <a:solidFill>
                      <a:schemeClr val="tx1"/>
                    </a:solidFill>
                    <a:latin typeface="+mj-ea"/>
                    <a:ea typeface="+mj-ea"/>
                    <a:cs typeface="+mn-ea"/>
                    <a:sym typeface="+mn-lt"/>
                  </a:rPr>
                  <a:t>x722_3MA</a:t>
                </a:r>
              </a:p>
              <a:p>
                <a:pPr algn="ctr"/>
                <a:r>
                  <a:rPr lang="en-US" altLang="zh-CN" sz="1200" b="1" dirty="0">
                    <a:solidFill>
                      <a:schemeClr val="tx1"/>
                    </a:solidFill>
                    <a:latin typeface="+mj-ea"/>
                    <a:ea typeface="+mj-ea"/>
                    <a:cs typeface="+mn-ea"/>
                    <a:sym typeface="+mn-lt"/>
                  </a:rPr>
                  <a:t>x717_8MA</a:t>
                </a:r>
              </a:p>
            </p:txBody>
          </p:sp>
          <p:sp>
            <p:nvSpPr>
              <p:cNvPr id="109" name="矩形 108">
                <a:extLst>
                  <a:ext uri="{FF2B5EF4-FFF2-40B4-BE49-F238E27FC236}">
                    <a16:creationId xmlns:a16="http://schemas.microsoft.com/office/drawing/2014/main" id="{28D622B5-D5C7-70D5-8A12-4786C7363934}"/>
                  </a:ext>
                </a:extLst>
              </p:cNvPr>
              <p:cNvSpPr/>
              <p:nvPr>
                <p:custDataLst>
                  <p:tags r:id="rId233"/>
                </p:custDataLst>
              </p:nvPr>
            </p:nvSpPr>
            <p:spPr>
              <a:xfrm>
                <a:off x="340" y="1196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1</a:t>
                </a:r>
              </a:p>
            </p:txBody>
          </p:sp>
          <p:sp>
            <p:nvSpPr>
              <p:cNvPr id="110" name="矩形 109">
                <a:extLst>
                  <a:ext uri="{FF2B5EF4-FFF2-40B4-BE49-F238E27FC236}">
                    <a16:creationId xmlns:a16="http://schemas.microsoft.com/office/drawing/2014/main" id="{F2B60F5E-67FA-BF79-8126-749486417C74}"/>
                  </a:ext>
                </a:extLst>
              </p:cNvPr>
              <p:cNvSpPr/>
              <p:nvPr>
                <p:custDataLst>
                  <p:tags r:id="rId234"/>
                </p:custDataLst>
              </p:nvPr>
            </p:nvSpPr>
            <p:spPr>
              <a:xfrm>
                <a:off x="340" y="1887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3</a:t>
                </a:r>
              </a:p>
            </p:txBody>
          </p:sp>
          <p:sp>
            <p:nvSpPr>
              <p:cNvPr id="111" name="矩形 110">
                <a:extLst>
                  <a:ext uri="{FF2B5EF4-FFF2-40B4-BE49-F238E27FC236}">
                    <a16:creationId xmlns:a16="http://schemas.microsoft.com/office/drawing/2014/main" id="{68FBD19E-D644-376F-55C6-08557534A1DB}"/>
                  </a:ext>
                </a:extLst>
              </p:cNvPr>
              <p:cNvSpPr/>
              <p:nvPr>
                <p:custDataLst>
                  <p:tags r:id="rId235"/>
                </p:custDataLst>
              </p:nvPr>
            </p:nvSpPr>
            <p:spPr>
              <a:xfrm>
                <a:off x="340" y="1542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2</a:t>
                </a:r>
              </a:p>
            </p:txBody>
          </p:sp>
          <p:sp>
            <p:nvSpPr>
              <p:cNvPr id="112" name="矩形 111">
                <a:extLst>
                  <a:ext uri="{FF2B5EF4-FFF2-40B4-BE49-F238E27FC236}">
                    <a16:creationId xmlns:a16="http://schemas.microsoft.com/office/drawing/2014/main" id="{B1597F1B-0C09-D7F3-3982-F011B703DA6A}"/>
                  </a:ext>
                </a:extLst>
              </p:cNvPr>
              <p:cNvSpPr/>
              <p:nvPr>
                <p:custDataLst>
                  <p:tags r:id="rId236"/>
                </p:custDataLst>
              </p:nvPr>
            </p:nvSpPr>
            <p:spPr>
              <a:xfrm>
                <a:off x="340" y="2232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4</a:t>
                </a:r>
              </a:p>
            </p:txBody>
          </p:sp>
          <p:sp>
            <p:nvSpPr>
              <p:cNvPr id="113" name="矩形 112">
                <a:extLst>
                  <a:ext uri="{FF2B5EF4-FFF2-40B4-BE49-F238E27FC236}">
                    <a16:creationId xmlns:a16="http://schemas.microsoft.com/office/drawing/2014/main" id="{F83712DA-F4EE-7EAF-ED50-A374D4B25790}"/>
                  </a:ext>
                </a:extLst>
              </p:cNvPr>
              <p:cNvSpPr/>
              <p:nvPr>
                <p:custDataLst>
                  <p:tags r:id="rId237"/>
                </p:custDataLst>
              </p:nvPr>
            </p:nvSpPr>
            <p:spPr>
              <a:xfrm>
                <a:off x="340" y="2577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5</a:t>
                </a:r>
              </a:p>
            </p:txBody>
          </p:sp>
          <p:sp>
            <p:nvSpPr>
              <p:cNvPr id="114" name="矩形 113">
                <a:extLst>
                  <a:ext uri="{FF2B5EF4-FFF2-40B4-BE49-F238E27FC236}">
                    <a16:creationId xmlns:a16="http://schemas.microsoft.com/office/drawing/2014/main" id="{F874AFD0-8A7E-8F0A-4E5A-6600C88DF8F4}"/>
                  </a:ext>
                </a:extLst>
              </p:cNvPr>
              <p:cNvSpPr/>
              <p:nvPr>
                <p:custDataLst>
                  <p:tags r:id="rId238"/>
                </p:custDataLst>
              </p:nvPr>
            </p:nvSpPr>
            <p:spPr>
              <a:xfrm>
                <a:off x="340" y="3267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7</a:t>
                </a:r>
              </a:p>
            </p:txBody>
          </p:sp>
          <p:sp>
            <p:nvSpPr>
              <p:cNvPr id="115" name="矩形 114">
                <a:extLst>
                  <a:ext uri="{FF2B5EF4-FFF2-40B4-BE49-F238E27FC236}">
                    <a16:creationId xmlns:a16="http://schemas.microsoft.com/office/drawing/2014/main" id="{9E001129-2268-158E-166F-BE95F0F38223}"/>
                  </a:ext>
                </a:extLst>
              </p:cNvPr>
              <p:cNvSpPr/>
              <p:nvPr>
                <p:custDataLst>
                  <p:tags r:id="rId239"/>
                </p:custDataLst>
              </p:nvPr>
            </p:nvSpPr>
            <p:spPr>
              <a:xfrm>
                <a:off x="340" y="2922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6</a:t>
                </a:r>
              </a:p>
            </p:txBody>
          </p:sp>
          <p:sp>
            <p:nvSpPr>
              <p:cNvPr id="116" name="矩形 115">
                <a:extLst>
                  <a:ext uri="{FF2B5EF4-FFF2-40B4-BE49-F238E27FC236}">
                    <a16:creationId xmlns:a16="http://schemas.microsoft.com/office/drawing/2014/main" id="{65300E38-C8C0-801A-5A21-AE438A5A0426}"/>
                  </a:ext>
                </a:extLst>
              </p:cNvPr>
              <p:cNvSpPr/>
              <p:nvPr>
                <p:custDataLst>
                  <p:tags r:id="rId240"/>
                </p:custDataLst>
              </p:nvPr>
            </p:nvSpPr>
            <p:spPr>
              <a:xfrm>
                <a:off x="340" y="3612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8</a:t>
                </a:r>
              </a:p>
            </p:txBody>
          </p:sp>
          <p:sp>
            <p:nvSpPr>
              <p:cNvPr id="117" name="矩形 116">
                <a:extLst>
                  <a:ext uri="{FF2B5EF4-FFF2-40B4-BE49-F238E27FC236}">
                    <a16:creationId xmlns:a16="http://schemas.microsoft.com/office/drawing/2014/main" id="{3BBB5067-8534-14C5-5167-52A3017A28EB}"/>
                  </a:ext>
                </a:extLst>
              </p:cNvPr>
              <p:cNvSpPr/>
              <p:nvPr>
                <p:custDataLst>
                  <p:tags r:id="rId241"/>
                </p:custDataLst>
              </p:nvPr>
            </p:nvSpPr>
            <p:spPr>
              <a:xfrm>
                <a:off x="2494" y="1196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endParaRPr lang="zh-CN" altLang="en-US" sz="600" dirty="0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8" name="矩形 117">
                <a:extLst>
                  <a:ext uri="{FF2B5EF4-FFF2-40B4-BE49-F238E27FC236}">
                    <a16:creationId xmlns:a16="http://schemas.microsoft.com/office/drawing/2014/main" id="{63750158-0F86-44FB-457B-4FA0EE2CEF42}"/>
                  </a:ext>
                </a:extLst>
              </p:cNvPr>
              <p:cNvSpPr/>
              <p:nvPr>
                <p:custDataLst>
                  <p:tags r:id="rId242"/>
                </p:custDataLst>
              </p:nvPr>
            </p:nvSpPr>
            <p:spPr>
              <a:xfrm>
                <a:off x="2494" y="1887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endParaRPr lang="en-US" altLang="zh-CN" sz="600" dirty="0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9" name="矩形 118">
                <a:extLst>
                  <a:ext uri="{FF2B5EF4-FFF2-40B4-BE49-F238E27FC236}">
                    <a16:creationId xmlns:a16="http://schemas.microsoft.com/office/drawing/2014/main" id="{63E9C20F-2726-9E40-5A41-3884993DB1A4}"/>
                  </a:ext>
                </a:extLst>
              </p:cNvPr>
              <p:cNvSpPr/>
              <p:nvPr>
                <p:custDataLst>
                  <p:tags r:id="rId243"/>
                </p:custDataLst>
              </p:nvPr>
            </p:nvSpPr>
            <p:spPr>
              <a:xfrm>
                <a:off x="2494" y="1542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GND</a:t>
                </a:r>
              </a:p>
            </p:txBody>
          </p:sp>
          <p:sp>
            <p:nvSpPr>
              <p:cNvPr id="120" name="矩形 119">
                <a:extLst>
                  <a:ext uri="{FF2B5EF4-FFF2-40B4-BE49-F238E27FC236}">
                    <a16:creationId xmlns:a16="http://schemas.microsoft.com/office/drawing/2014/main" id="{7BD21D05-7289-953B-476A-92AD79322F7D}"/>
                  </a:ext>
                </a:extLst>
              </p:cNvPr>
              <p:cNvSpPr/>
              <p:nvPr>
                <p:custDataLst>
                  <p:tags r:id="rId244"/>
                </p:custDataLst>
              </p:nvPr>
            </p:nvSpPr>
            <p:spPr>
              <a:xfrm>
                <a:off x="2494" y="2232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VREF</a:t>
                </a:r>
              </a:p>
            </p:txBody>
          </p:sp>
          <p:sp>
            <p:nvSpPr>
              <p:cNvPr id="121" name="矩形 120">
                <a:extLst>
                  <a:ext uri="{FF2B5EF4-FFF2-40B4-BE49-F238E27FC236}">
                    <a16:creationId xmlns:a16="http://schemas.microsoft.com/office/drawing/2014/main" id="{A2C5FBF9-F190-7910-BF57-BF521197F79A}"/>
                  </a:ext>
                </a:extLst>
              </p:cNvPr>
              <p:cNvSpPr/>
              <p:nvPr>
                <p:custDataLst>
                  <p:tags r:id="rId245"/>
                </p:custDataLst>
              </p:nvPr>
            </p:nvSpPr>
            <p:spPr>
              <a:xfrm>
                <a:off x="2494" y="2577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VOUT</a:t>
                </a:r>
              </a:p>
            </p:txBody>
          </p:sp>
          <p:sp>
            <p:nvSpPr>
              <p:cNvPr id="122" name="矩形 121">
                <a:extLst>
                  <a:ext uri="{FF2B5EF4-FFF2-40B4-BE49-F238E27FC236}">
                    <a16:creationId xmlns:a16="http://schemas.microsoft.com/office/drawing/2014/main" id="{D54F07E4-86CE-EB99-126B-003D7EED89A5}"/>
                  </a:ext>
                </a:extLst>
              </p:cNvPr>
              <p:cNvSpPr/>
              <p:nvPr>
                <p:custDataLst>
                  <p:tags r:id="rId246"/>
                </p:custDataLst>
              </p:nvPr>
            </p:nvSpPr>
            <p:spPr>
              <a:xfrm>
                <a:off x="2494" y="3267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endParaRPr lang="zh-CN" altLang="en-US" sz="600" dirty="0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23" name="矩形 122">
                <a:extLst>
                  <a:ext uri="{FF2B5EF4-FFF2-40B4-BE49-F238E27FC236}">
                    <a16:creationId xmlns:a16="http://schemas.microsoft.com/office/drawing/2014/main" id="{342465C2-3E9F-0B96-D54B-645718A69D94}"/>
                  </a:ext>
                </a:extLst>
              </p:cNvPr>
              <p:cNvSpPr/>
              <p:nvPr>
                <p:custDataLst>
                  <p:tags r:id="rId247"/>
                </p:custDataLst>
              </p:nvPr>
            </p:nvSpPr>
            <p:spPr>
              <a:xfrm>
                <a:off x="2494" y="2922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endParaRPr lang="zh-CN" altLang="en-US" sz="600" dirty="0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24" name="矩形 123">
                <a:extLst>
                  <a:ext uri="{FF2B5EF4-FFF2-40B4-BE49-F238E27FC236}">
                    <a16:creationId xmlns:a16="http://schemas.microsoft.com/office/drawing/2014/main" id="{A14C7F0D-1F66-7402-67E5-CC7C3BD4731D}"/>
                  </a:ext>
                </a:extLst>
              </p:cNvPr>
              <p:cNvSpPr/>
              <p:nvPr>
                <p:custDataLst>
                  <p:tags r:id="rId248"/>
                </p:custDataLst>
              </p:nvPr>
            </p:nvSpPr>
            <p:spPr>
              <a:xfrm>
                <a:off x="2494" y="3612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GND</a:t>
                </a:r>
              </a:p>
            </p:txBody>
          </p:sp>
          <p:sp>
            <p:nvSpPr>
              <p:cNvPr id="125" name="矩形 124">
                <a:extLst>
                  <a:ext uri="{FF2B5EF4-FFF2-40B4-BE49-F238E27FC236}">
                    <a16:creationId xmlns:a16="http://schemas.microsoft.com/office/drawing/2014/main" id="{80217567-51CB-F60B-B6E7-C029D558D7B9}"/>
                  </a:ext>
                </a:extLst>
              </p:cNvPr>
              <p:cNvSpPr/>
              <p:nvPr>
                <p:custDataLst>
                  <p:tags r:id="rId249"/>
                </p:custDataLst>
              </p:nvPr>
            </p:nvSpPr>
            <p:spPr>
              <a:xfrm>
                <a:off x="2323" y="1196"/>
                <a:ext cx="170" cy="170"/>
              </a:xfrm>
              <a:prstGeom prst="rect">
                <a:avLst/>
              </a:prstGeom>
              <a:noFill/>
              <a:ln w="635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0" tIns="0" rIns="0" bIns="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16</a:t>
                </a:r>
              </a:p>
            </p:txBody>
          </p:sp>
          <p:sp>
            <p:nvSpPr>
              <p:cNvPr id="126" name="矩形 125">
                <a:extLst>
                  <a:ext uri="{FF2B5EF4-FFF2-40B4-BE49-F238E27FC236}">
                    <a16:creationId xmlns:a16="http://schemas.microsoft.com/office/drawing/2014/main" id="{D14ABD95-5632-1F1D-8938-BEE8D53E729A}"/>
                  </a:ext>
                </a:extLst>
              </p:cNvPr>
              <p:cNvSpPr/>
              <p:nvPr>
                <p:custDataLst>
                  <p:tags r:id="rId250"/>
                </p:custDataLst>
              </p:nvPr>
            </p:nvSpPr>
            <p:spPr>
              <a:xfrm>
                <a:off x="2323" y="2921"/>
                <a:ext cx="170" cy="170"/>
              </a:xfrm>
              <a:prstGeom prst="rect">
                <a:avLst/>
              </a:prstGeom>
              <a:noFill/>
              <a:ln w="635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0" tIns="0" rIns="0" bIns="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11</a:t>
                </a:r>
              </a:p>
            </p:txBody>
          </p:sp>
          <p:sp>
            <p:nvSpPr>
              <p:cNvPr id="127" name="矩形 126">
                <a:extLst>
                  <a:ext uri="{FF2B5EF4-FFF2-40B4-BE49-F238E27FC236}">
                    <a16:creationId xmlns:a16="http://schemas.microsoft.com/office/drawing/2014/main" id="{5CB43832-A91C-C089-7DB9-AE65E42CCD9C}"/>
                  </a:ext>
                </a:extLst>
              </p:cNvPr>
              <p:cNvSpPr/>
              <p:nvPr>
                <p:custDataLst>
                  <p:tags r:id="rId251"/>
                </p:custDataLst>
              </p:nvPr>
            </p:nvSpPr>
            <p:spPr>
              <a:xfrm>
                <a:off x="2323" y="1541"/>
                <a:ext cx="170" cy="170"/>
              </a:xfrm>
              <a:prstGeom prst="rect">
                <a:avLst/>
              </a:prstGeom>
              <a:noFill/>
              <a:ln w="635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0" tIns="0" rIns="0" bIns="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15</a:t>
                </a:r>
              </a:p>
            </p:txBody>
          </p:sp>
          <p:sp>
            <p:nvSpPr>
              <p:cNvPr id="128" name="矩形 127">
                <a:extLst>
                  <a:ext uri="{FF2B5EF4-FFF2-40B4-BE49-F238E27FC236}">
                    <a16:creationId xmlns:a16="http://schemas.microsoft.com/office/drawing/2014/main" id="{80E1112B-16E4-FFB3-C855-8450B538365B}"/>
                  </a:ext>
                </a:extLst>
              </p:cNvPr>
              <p:cNvSpPr/>
              <p:nvPr>
                <p:custDataLst>
                  <p:tags r:id="rId252"/>
                </p:custDataLst>
              </p:nvPr>
            </p:nvSpPr>
            <p:spPr>
              <a:xfrm>
                <a:off x="2323" y="1886"/>
                <a:ext cx="170" cy="170"/>
              </a:xfrm>
              <a:prstGeom prst="rect">
                <a:avLst/>
              </a:prstGeom>
              <a:noFill/>
              <a:ln w="635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0" tIns="0" rIns="0" bIns="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14</a:t>
                </a:r>
              </a:p>
            </p:txBody>
          </p:sp>
          <p:sp>
            <p:nvSpPr>
              <p:cNvPr id="129" name="矩形 128">
                <a:extLst>
                  <a:ext uri="{FF2B5EF4-FFF2-40B4-BE49-F238E27FC236}">
                    <a16:creationId xmlns:a16="http://schemas.microsoft.com/office/drawing/2014/main" id="{27915BD3-97DA-7999-24A7-4EC7D1148FB6}"/>
                  </a:ext>
                </a:extLst>
              </p:cNvPr>
              <p:cNvSpPr/>
              <p:nvPr>
                <p:custDataLst>
                  <p:tags r:id="rId253"/>
                </p:custDataLst>
              </p:nvPr>
            </p:nvSpPr>
            <p:spPr>
              <a:xfrm>
                <a:off x="2323" y="2231"/>
                <a:ext cx="170" cy="170"/>
              </a:xfrm>
              <a:prstGeom prst="rect">
                <a:avLst/>
              </a:prstGeom>
              <a:noFill/>
              <a:ln w="635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0" tIns="0" rIns="0" bIns="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13</a:t>
                </a:r>
              </a:p>
            </p:txBody>
          </p:sp>
          <p:sp>
            <p:nvSpPr>
              <p:cNvPr id="130" name="矩形 129">
                <a:extLst>
                  <a:ext uri="{FF2B5EF4-FFF2-40B4-BE49-F238E27FC236}">
                    <a16:creationId xmlns:a16="http://schemas.microsoft.com/office/drawing/2014/main" id="{37C5FC2E-FDA6-F9AA-5261-9E8EE4AD61E4}"/>
                  </a:ext>
                </a:extLst>
              </p:cNvPr>
              <p:cNvSpPr/>
              <p:nvPr>
                <p:custDataLst>
                  <p:tags r:id="rId254"/>
                </p:custDataLst>
              </p:nvPr>
            </p:nvSpPr>
            <p:spPr>
              <a:xfrm>
                <a:off x="2323" y="2576"/>
                <a:ext cx="170" cy="170"/>
              </a:xfrm>
              <a:prstGeom prst="rect">
                <a:avLst/>
              </a:prstGeom>
              <a:noFill/>
              <a:ln w="635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0" tIns="0" rIns="0" bIns="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12</a:t>
                </a:r>
              </a:p>
            </p:txBody>
          </p:sp>
          <p:sp>
            <p:nvSpPr>
              <p:cNvPr id="131" name="矩形 130">
                <a:extLst>
                  <a:ext uri="{FF2B5EF4-FFF2-40B4-BE49-F238E27FC236}">
                    <a16:creationId xmlns:a16="http://schemas.microsoft.com/office/drawing/2014/main" id="{3D8BC1F6-8A12-E54C-0A58-2D8BAEDE9933}"/>
                  </a:ext>
                </a:extLst>
              </p:cNvPr>
              <p:cNvSpPr/>
              <p:nvPr>
                <p:custDataLst>
                  <p:tags r:id="rId255"/>
                </p:custDataLst>
              </p:nvPr>
            </p:nvSpPr>
            <p:spPr>
              <a:xfrm>
                <a:off x="2323" y="3612"/>
                <a:ext cx="170" cy="170"/>
              </a:xfrm>
              <a:prstGeom prst="rect">
                <a:avLst/>
              </a:prstGeom>
              <a:noFill/>
              <a:ln w="635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9</a:t>
                </a:r>
              </a:p>
            </p:txBody>
          </p:sp>
          <p:sp>
            <p:nvSpPr>
              <p:cNvPr id="132" name="矩形 131">
                <a:extLst>
                  <a:ext uri="{FF2B5EF4-FFF2-40B4-BE49-F238E27FC236}">
                    <a16:creationId xmlns:a16="http://schemas.microsoft.com/office/drawing/2014/main" id="{E05F97EF-87E3-3D1D-3C7C-A8586B70E715}"/>
                  </a:ext>
                </a:extLst>
              </p:cNvPr>
              <p:cNvSpPr/>
              <p:nvPr>
                <p:custDataLst>
                  <p:tags r:id="rId256"/>
                </p:custDataLst>
              </p:nvPr>
            </p:nvSpPr>
            <p:spPr>
              <a:xfrm>
                <a:off x="2323" y="3266"/>
                <a:ext cx="170" cy="170"/>
              </a:xfrm>
              <a:prstGeom prst="rect">
                <a:avLst/>
              </a:prstGeom>
              <a:noFill/>
              <a:ln w="635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0" tIns="0" rIns="0" bIns="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10</a:t>
                </a:r>
              </a:p>
            </p:txBody>
          </p:sp>
          <p:sp>
            <p:nvSpPr>
              <p:cNvPr id="133" name="矩形 132">
                <a:extLst>
                  <a:ext uri="{FF2B5EF4-FFF2-40B4-BE49-F238E27FC236}">
                    <a16:creationId xmlns:a16="http://schemas.microsoft.com/office/drawing/2014/main" id="{CC142A69-6423-A63C-D202-C1D8BEA64760}"/>
                  </a:ext>
                </a:extLst>
              </p:cNvPr>
              <p:cNvSpPr/>
              <p:nvPr>
                <p:custDataLst>
                  <p:tags r:id="rId257"/>
                </p:custDataLst>
              </p:nvPr>
            </p:nvSpPr>
            <p:spPr>
              <a:xfrm>
                <a:off x="2948" y="1196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endParaRPr lang="en-US" altLang="zh-CN" sz="600" dirty="0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4" name="矩形 133">
                <a:extLst>
                  <a:ext uri="{FF2B5EF4-FFF2-40B4-BE49-F238E27FC236}">
                    <a16:creationId xmlns:a16="http://schemas.microsoft.com/office/drawing/2014/main" id="{7333939F-85CB-D4D2-0F5F-DE78B6CEB667}"/>
                  </a:ext>
                </a:extLst>
              </p:cNvPr>
              <p:cNvSpPr/>
              <p:nvPr>
                <p:custDataLst>
                  <p:tags r:id="rId258"/>
                </p:custDataLst>
              </p:nvPr>
            </p:nvSpPr>
            <p:spPr>
              <a:xfrm>
                <a:off x="2948" y="1887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endParaRPr lang="en-US" altLang="zh-CN" sz="600" dirty="0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5" name="矩形 134">
                <a:extLst>
                  <a:ext uri="{FF2B5EF4-FFF2-40B4-BE49-F238E27FC236}">
                    <a16:creationId xmlns:a16="http://schemas.microsoft.com/office/drawing/2014/main" id="{343E337A-F8A9-BDF1-C260-36E3C8E627EB}"/>
                  </a:ext>
                </a:extLst>
              </p:cNvPr>
              <p:cNvSpPr/>
              <p:nvPr>
                <p:custDataLst>
                  <p:tags r:id="rId259"/>
                </p:custDataLst>
              </p:nvPr>
            </p:nvSpPr>
            <p:spPr>
              <a:xfrm>
                <a:off x="2948" y="1542"/>
                <a:ext cx="454" cy="17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GND</a:t>
                </a:r>
              </a:p>
            </p:txBody>
          </p:sp>
          <p:sp>
            <p:nvSpPr>
              <p:cNvPr id="136" name="矩形 135">
                <a:extLst>
                  <a:ext uri="{FF2B5EF4-FFF2-40B4-BE49-F238E27FC236}">
                    <a16:creationId xmlns:a16="http://schemas.microsoft.com/office/drawing/2014/main" id="{A5DF05CC-3499-68F6-97AF-617ACE3CE808}"/>
                  </a:ext>
                </a:extLst>
              </p:cNvPr>
              <p:cNvSpPr/>
              <p:nvPr>
                <p:custDataLst>
                  <p:tags r:id="rId260"/>
                </p:custDataLst>
              </p:nvPr>
            </p:nvSpPr>
            <p:spPr>
              <a:xfrm>
                <a:off x="2948" y="2232"/>
                <a:ext cx="454" cy="170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FILTER</a:t>
                </a:r>
              </a:p>
            </p:txBody>
          </p:sp>
          <p:sp>
            <p:nvSpPr>
              <p:cNvPr id="137" name="矩形 136">
                <a:extLst>
                  <a:ext uri="{FF2B5EF4-FFF2-40B4-BE49-F238E27FC236}">
                    <a16:creationId xmlns:a16="http://schemas.microsoft.com/office/drawing/2014/main" id="{36AFE082-6946-C483-8A17-1801D3B47B81}"/>
                  </a:ext>
                </a:extLst>
              </p:cNvPr>
              <p:cNvSpPr/>
              <p:nvPr>
                <p:custDataLst>
                  <p:tags r:id="rId261"/>
                </p:custDataLst>
              </p:nvPr>
            </p:nvSpPr>
            <p:spPr>
              <a:xfrm>
                <a:off x="2948" y="2577"/>
                <a:ext cx="454" cy="17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VOUT</a:t>
                </a:r>
              </a:p>
            </p:txBody>
          </p:sp>
          <p:sp>
            <p:nvSpPr>
              <p:cNvPr id="138" name="矩形 137">
                <a:extLst>
                  <a:ext uri="{FF2B5EF4-FFF2-40B4-BE49-F238E27FC236}">
                    <a16:creationId xmlns:a16="http://schemas.microsoft.com/office/drawing/2014/main" id="{FD97D6F4-3CA0-AB96-31CA-EA99221A2C5C}"/>
                  </a:ext>
                </a:extLst>
              </p:cNvPr>
              <p:cNvSpPr/>
              <p:nvPr>
                <p:custDataLst>
                  <p:tags r:id="rId262"/>
                </p:custDataLst>
              </p:nvPr>
            </p:nvSpPr>
            <p:spPr>
              <a:xfrm>
                <a:off x="2948" y="3267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endParaRPr lang="zh-CN" altLang="en-US" sz="600" dirty="0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9" name="矩形 138">
                <a:extLst>
                  <a:ext uri="{FF2B5EF4-FFF2-40B4-BE49-F238E27FC236}">
                    <a16:creationId xmlns:a16="http://schemas.microsoft.com/office/drawing/2014/main" id="{E9D39064-1888-0803-D9F8-C949D3C71AC3}"/>
                  </a:ext>
                </a:extLst>
              </p:cNvPr>
              <p:cNvSpPr/>
              <p:nvPr>
                <p:custDataLst>
                  <p:tags r:id="rId263"/>
                </p:custDataLst>
              </p:nvPr>
            </p:nvSpPr>
            <p:spPr>
              <a:xfrm>
                <a:off x="2948" y="2922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endParaRPr lang="zh-CN" altLang="en-US" sz="600" dirty="0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0" name="矩形 139">
                <a:extLst>
                  <a:ext uri="{FF2B5EF4-FFF2-40B4-BE49-F238E27FC236}">
                    <a16:creationId xmlns:a16="http://schemas.microsoft.com/office/drawing/2014/main" id="{FDA304C8-3CDF-1172-4C3B-148E9B77F093}"/>
                  </a:ext>
                </a:extLst>
              </p:cNvPr>
              <p:cNvSpPr/>
              <p:nvPr>
                <p:custDataLst>
                  <p:tags r:id="rId264"/>
                </p:custDataLst>
              </p:nvPr>
            </p:nvSpPr>
            <p:spPr>
              <a:xfrm>
                <a:off x="2948" y="3612"/>
                <a:ext cx="454" cy="17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GND</a:t>
                </a:r>
              </a:p>
            </p:txBody>
          </p:sp>
        </p:grp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ED775E97-ED13-0A2D-E3FE-1DC71B2C57B2}"/>
                </a:ext>
              </a:extLst>
            </p:cNvPr>
            <p:cNvGrpSpPr/>
            <p:nvPr/>
          </p:nvGrpSpPr>
          <p:grpSpPr>
            <a:xfrm>
              <a:off x="3986" y="2387"/>
              <a:ext cx="3060" cy="2834"/>
              <a:chOff x="3817" y="1078"/>
              <a:chExt cx="3060" cy="2834"/>
            </a:xfrm>
          </p:grpSpPr>
          <p:sp>
            <p:nvSpPr>
              <p:cNvPr id="75" name="圆角矩形 117">
                <a:extLst>
                  <a:ext uri="{FF2B5EF4-FFF2-40B4-BE49-F238E27FC236}">
                    <a16:creationId xmlns:a16="http://schemas.microsoft.com/office/drawing/2014/main" id="{DD216AAC-0DFE-1DF6-0754-8954A81CAC90}"/>
                  </a:ext>
                </a:extLst>
              </p:cNvPr>
              <p:cNvSpPr/>
              <p:nvPr>
                <p:custDataLst>
                  <p:tags r:id="rId199"/>
                </p:custDataLst>
              </p:nvPr>
            </p:nvSpPr>
            <p:spPr>
              <a:xfrm>
                <a:off x="4271" y="1078"/>
                <a:ext cx="1701" cy="2835"/>
              </a:xfrm>
              <a:prstGeom prst="roundRect">
                <a:avLst>
                  <a:gd name="adj" fmla="val 4056"/>
                </a:avLst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1200" b="1" dirty="0">
                    <a:solidFill>
                      <a:srgbClr val="0070C0"/>
                    </a:solidFill>
                    <a:cs typeface="+mn-ea"/>
                    <a:sym typeface="+mn-lt"/>
                  </a:rPr>
                  <a:t>CC6922SG</a:t>
                </a:r>
              </a:p>
              <a:p>
                <a:pPr algn="ctr"/>
                <a:endParaRPr lang="en-US" altLang="zh-CN" sz="1200" b="1" dirty="0">
                  <a:solidFill>
                    <a:schemeClr val="tx1"/>
                  </a:solidFill>
                  <a:cs typeface="+mn-ea"/>
                  <a:sym typeface="+mn-lt"/>
                </a:endParaRPr>
              </a:p>
              <a:p>
                <a:pPr algn="ctr"/>
                <a:r>
                  <a:rPr lang="en-US" altLang="zh-CN" sz="1200" b="1" dirty="0">
                    <a:solidFill>
                      <a:schemeClr val="tx1"/>
                    </a:solidFill>
                    <a:latin typeface="+mj-ea"/>
                    <a:ea typeface="+mj-ea"/>
                    <a:cs typeface="+mn-ea"/>
                    <a:sym typeface="+mn-lt"/>
                  </a:rPr>
                  <a:t>x37002_MA</a:t>
                </a:r>
              </a:p>
            </p:txBody>
          </p:sp>
          <p:sp>
            <p:nvSpPr>
              <p:cNvPr id="76" name="矩形 75">
                <a:extLst>
                  <a:ext uri="{FF2B5EF4-FFF2-40B4-BE49-F238E27FC236}">
                    <a16:creationId xmlns:a16="http://schemas.microsoft.com/office/drawing/2014/main" id="{BA319031-3ADE-C4D0-A32F-078F4B5587C1}"/>
                  </a:ext>
                </a:extLst>
              </p:cNvPr>
              <p:cNvSpPr/>
              <p:nvPr>
                <p:custDataLst>
                  <p:tags r:id="rId200"/>
                </p:custDataLst>
              </p:nvPr>
            </p:nvSpPr>
            <p:spPr>
              <a:xfrm>
                <a:off x="3817" y="1196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1</a:t>
                </a:r>
              </a:p>
            </p:txBody>
          </p:sp>
          <p:sp>
            <p:nvSpPr>
              <p:cNvPr id="77" name="矩形 76">
                <a:extLst>
                  <a:ext uri="{FF2B5EF4-FFF2-40B4-BE49-F238E27FC236}">
                    <a16:creationId xmlns:a16="http://schemas.microsoft.com/office/drawing/2014/main" id="{AA777AD5-31C3-4853-755E-132B2455E299}"/>
                  </a:ext>
                </a:extLst>
              </p:cNvPr>
              <p:cNvSpPr/>
              <p:nvPr>
                <p:custDataLst>
                  <p:tags r:id="rId201"/>
                </p:custDataLst>
              </p:nvPr>
            </p:nvSpPr>
            <p:spPr>
              <a:xfrm>
                <a:off x="3817" y="1886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3</a:t>
                </a:r>
              </a:p>
            </p:txBody>
          </p:sp>
          <p:sp>
            <p:nvSpPr>
              <p:cNvPr id="78" name="矩形 77">
                <a:extLst>
                  <a:ext uri="{FF2B5EF4-FFF2-40B4-BE49-F238E27FC236}">
                    <a16:creationId xmlns:a16="http://schemas.microsoft.com/office/drawing/2014/main" id="{EB3E02F2-239F-9A27-2D6F-C6202ABAB7D0}"/>
                  </a:ext>
                </a:extLst>
              </p:cNvPr>
              <p:cNvSpPr/>
              <p:nvPr>
                <p:custDataLst>
                  <p:tags r:id="rId202"/>
                </p:custDataLst>
              </p:nvPr>
            </p:nvSpPr>
            <p:spPr>
              <a:xfrm>
                <a:off x="3817" y="1541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2</a:t>
                </a:r>
              </a:p>
            </p:txBody>
          </p:sp>
          <p:sp>
            <p:nvSpPr>
              <p:cNvPr id="79" name="矩形 78">
                <a:extLst>
                  <a:ext uri="{FF2B5EF4-FFF2-40B4-BE49-F238E27FC236}">
                    <a16:creationId xmlns:a16="http://schemas.microsoft.com/office/drawing/2014/main" id="{89E15C73-960E-1F72-7D55-6B19C0A53551}"/>
                  </a:ext>
                </a:extLst>
              </p:cNvPr>
              <p:cNvSpPr/>
              <p:nvPr>
                <p:custDataLst>
                  <p:tags r:id="rId203"/>
                </p:custDataLst>
              </p:nvPr>
            </p:nvSpPr>
            <p:spPr>
              <a:xfrm>
                <a:off x="3817" y="2231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4</a:t>
                </a:r>
              </a:p>
            </p:txBody>
          </p:sp>
          <p:sp>
            <p:nvSpPr>
              <p:cNvPr id="80" name="矩形 79">
                <a:extLst>
                  <a:ext uri="{FF2B5EF4-FFF2-40B4-BE49-F238E27FC236}">
                    <a16:creationId xmlns:a16="http://schemas.microsoft.com/office/drawing/2014/main" id="{19DCB57E-200D-AA93-2768-A9CABD44F200}"/>
                  </a:ext>
                </a:extLst>
              </p:cNvPr>
              <p:cNvSpPr/>
              <p:nvPr>
                <p:custDataLst>
                  <p:tags r:id="rId204"/>
                </p:custDataLst>
              </p:nvPr>
            </p:nvSpPr>
            <p:spPr>
              <a:xfrm>
                <a:off x="3817" y="2576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5</a:t>
                </a:r>
              </a:p>
            </p:txBody>
          </p:sp>
          <p:sp>
            <p:nvSpPr>
              <p:cNvPr id="81" name="矩形 80">
                <a:extLst>
                  <a:ext uri="{FF2B5EF4-FFF2-40B4-BE49-F238E27FC236}">
                    <a16:creationId xmlns:a16="http://schemas.microsoft.com/office/drawing/2014/main" id="{83E4FBAE-96A0-8BA9-99DE-1382794310FA}"/>
                  </a:ext>
                </a:extLst>
              </p:cNvPr>
              <p:cNvSpPr/>
              <p:nvPr>
                <p:custDataLst>
                  <p:tags r:id="rId205"/>
                </p:custDataLst>
              </p:nvPr>
            </p:nvSpPr>
            <p:spPr>
              <a:xfrm>
                <a:off x="3817" y="3266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7</a:t>
                </a:r>
              </a:p>
            </p:txBody>
          </p:sp>
          <p:sp>
            <p:nvSpPr>
              <p:cNvPr id="82" name="矩形 81">
                <a:extLst>
                  <a:ext uri="{FF2B5EF4-FFF2-40B4-BE49-F238E27FC236}">
                    <a16:creationId xmlns:a16="http://schemas.microsoft.com/office/drawing/2014/main" id="{0384A28E-D8F7-6218-2B77-36BB925AD0E2}"/>
                  </a:ext>
                </a:extLst>
              </p:cNvPr>
              <p:cNvSpPr/>
              <p:nvPr>
                <p:custDataLst>
                  <p:tags r:id="rId206"/>
                </p:custDataLst>
              </p:nvPr>
            </p:nvSpPr>
            <p:spPr>
              <a:xfrm>
                <a:off x="3817" y="2921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6</a:t>
                </a:r>
              </a:p>
            </p:txBody>
          </p:sp>
          <p:sp>
            <p:nvSpPr>
              <p:cNvPr id="83" name="矩形 82">
                <a:extLst>
                  <a:ext uri="{FF2B5EF4-FFF2-40B4-BE49-F238E27FC236}">
                    <a16:creationId xmlns:a16="http://schemas.microsoft.com/office/drawing/2014/main" id="{D2ABE45D-621B-B1FF-1E35-5F536D82F9FA}"/>
                  </a:ext>
                </a:extLst>
              </p:cNvPr>
              <p:cNvSpPr/>
              <p:nvPr>
                <p:custDataLst>
                  <p:tags r:id="rId207"/>
                </p:custDataLst>
              </p:nvPr>
            </p:nvSpPr>
            <p:spPr>
              <a:xfrm>
                <a:off x="3817" y="3611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8</a:t>
                </a:r>
              </a:p>
            </p:txBody>
          </p:sp>
          <p:sp>
            <p:nvSpPr>
              <p:cNvPr id="84" name="矩形 83">
                <a:extLst>
                  <a:ext uri="{FF2B5EF4-FFF2-40B4-BE49-F238E27FC236}">
                    <a16:creationId xmlns:a16="http://schemas.microsoft.com/office/drawing/2014/main" id="{2D980D17-512F-29F7-2750-62F85D89DE8A}"/>
                  </a:ext>
                </a:extLst>
              </p:cNvPr>
              <p:cNvSpPr/>
              <p:nvPr>
                <p:custDataLst>
                  <p:tags r:id="rId208"/>
                </p:custDataLst>
              </p:nvPr>
            </p:nvSpPr>
            <p:spPr>
              <a:xfrm>
                <a:off x="5971" y="1196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NC</a:t>
                </a:r>
              </a:p>
            </p:txBody>
          </p:sp>
          <p:sp>
            <p:nvSpPr>
              <p:cNvPr id="85" name="矩形 84">
                <a:extLst>
                  <a:ext uri="{FF2B5EF4-FFF2-40B4-BE49-F238E27FC236}">
                    <a16:creationId xmlns:a16="http://schemas.microsoft.com/office/drawing/2014/main" id="{765EDC76-6A8A-429F-FEC6-350A380B26CC}"/>
                  </a:ext>
                </a:extLst>
              </p:cNvPr>
              <p:cNvSpPr/>
              <p:nvPr>
                <p:custDataLst>
                  <p:tags r:id="rId209"/>
                </p:custDataLst>
              </p:nvPr>
            </p:nvSpPr>
            <p:spPr>
              <a:xfrm>
                <a:off x="5971" y="1887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NC</a:t>
                </a:r>
              </a:p>
            </p:txBody>
          </p:sp>
          <p:sp>
            <p:nvSpPr>
              <p:cNvPr id="86" name="矩形 85">
                <a:extLst>
                  <a:ext uri="{FF2B5EF4-FFF2-40B4-BE49-F238E27FC236}">
                    <a16:creationId xmlns:a16="http://schemas.microsoft.com/office/drawing/2014/main" id="{EEACA116-2633-62A9-651A-8A8E9B29AE66}"/>
                  </a:ext>
                </a:extLst>
              </p:cNvPr>
              <p:cNvSpPr/>
              <p:nvPr>
                <p:custDataLst>
                  <p:tags r:id="rId210"/>
                </p:custDataLst>
              </p:nvPr>
            </p:nvSpPr>
            <p:spPr>
              <a:xfrm>
                <a:off x="5971" y="1542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GND</a:t>
                </a:r>
              </a:p>
            </p:txBody>
          </p:sp>
          <p:sp>
            <p:nvSpPr>
              <p:cNvPr id="87" name="矩形 86">
                <a:extLst>
                  <a:ext uri="{FF2B5EF4-FFF2-40B4-BE49-F238E27FC236}">
                    <a16:creationId xmlns:a16="http://schemas.microsoft.com/office/drawing/2014/main" id="{5A96828C-4F1F-9E63-CC4B-B5171B872F55}"/>
                  </a:ext>
                </a:extLst>
              </p:cNvPr>
              <p:cNvSpPr/>
              <p:nvPr>
                <p:custDataLst>
                  <p:tags r:id="rId211"/>
                </p:custDataLst>
              </p:nvPr>
            </p:nvSpPr>
            <p:spPr>
              <a:xfrm>
                <a:off x="5971" y="2232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VREF</a:t>
                </a:r>
              </a:p>
            </p:txBody>
          </p:sp>
          <p:sp>
            <p:nvSpPr>
              <p:cNvPr id="88" name="矩形 87">
                <a:extLst>
                  <a:ext uri="{FF2B5EF4-FFF2-40B4-BE49-F238E27FC236}">
                    <a16:creationId xmlns:a16="http://schemas.microsoft.com/office/drawing/2014/main" id="{D7F79E93-DFA0-1100-2BC7-98C42AC183F5}"/>
                  </a:ext>
                </a:extLst>
              </p:cNvPr>
              <p:cNvSpPr/>
              <p:nvPr>
                <p:custDataLst>
                  <p:tags r:id="rId212"/>
                </p:custDataLst>
              </p:nvPr>
            </p:nvSpPr>
            <p:spPr>
              <a:xfrm>
                <a:off x="5971" y="2577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VOUT</a:t>
                </a:r>
              </a:p>
            </p:txBody>
          </p:sp>
          <p:sp>
            <p:nvSpPr>
              <p:cNvPr id="89" name="矩形 88">
                <a:extLst>
                  <a:ext uri="{FF2B5EF4-FFF2-40B4-BE49-F238E27FC236}">
                    <a16:creationId xmlns:a16="http://schemas.microsoft.com/office/drawing/2014/main" id="{D55CF0E7-74BF-93FE-0AEE-129D0C134FEF}"/>
                  </a:ext>
                </a:extLst>
              </p:cNvPr>
              <p:cNvSpPr/>
              <p:nvPr>
                <p:custDataLst>
                  <p:tags r:id="rId213"/>
                </p:custDataLst>
              </p:nvPr>
            </p:nvSpPr>
            <p:spPr>
              <a:xfrm>
                <a:off x="5971" y="3267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VCC</a:t>
                </a:r>
              </a:p>
            </p:txBody>
          </p:sp>
          <p:sp>
            <p:nvSpPr>
              <p:cNvPr id="90" name="矩形 89">
                <a:extLst>
                  <a:ext uri="{FF2B5EF4-FFF2-40B4-BE49-F238E27FC236}">
                    <a16:creationId xmlns:a16="http://schemas.microsoft.com/office/drawing/2014/main" id="{27A5A82C-67A0-530F-98C6-CF91A9A2508E}"/>
                  </a:ext>
                </a:extLst>
              </p:cNvPr>
              <p:cNvSpPr/>
              <p:nvPr>
                <p:custDataLst>
                  <p:tags r:id="rId214"/>
                </p:custDataLst>
              </p:nvPr>
            </p:nvSpPr>
            <p:spPr>
              <a:xfrm>
                <a:off x="5971" y="2922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VOC</a:t>
                </a:r>
              </a:p>
            </p:txBody>
          </p:sp>
          <p:sp>
            <p:nvSpPr>
              <p:cNvPr id="91" name="矩形 90">
                <a:extLst>
                  <a:ext uri="{FF2B5EF4-FFF2-40B4-BE49-F238E27FC236}">
                    <a16:creationId xmlns:a16="http://schemas.microsoft.com/office/drawing/2014/main" id="{7E9127AB-B33B-F1DD-746C-CC0F7C0F3C44}"/>
                  </a:ext>
                </a:extLst>
              </p:cNvPr>
              <p:cNvSpPr/>
              <p:nvPr>
                <p:custDataLst>
                  <p:tags r:id="rId215"/>
                </p:custDataLst>
              </p:nvPr>
            </p:nvSpPr>
            <p:spPr>
              <a:xfrm>
                <a:off x="5971" y="3612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xFault</a:t>
                </a:r>
              </a:p>
            </p:txBody>
          </p:sp>
          <p:sp>
            <p:nvSpPr>
              <p:cNvPr id="92" name="矩形 91">
                <a:extLst>
                  <a:ext uri="{FF2B5EF4-FFF2-40B4-BE49-F238E27FC236}">
                    <a16:creationId xmlns:a16="http://schemas.microsoft.com/office/drawing/2014/main" id="{573096F6-604C-0EF4-DCFB-D8C0BA824056}"/>
                  </a:ext>
                </a:extLst>
              </p:cNvPr>
              <p:cNvSpPr/>
              <p:nvPr>
                <p:custDataLst>
                  <p:tags r:id="rId216"/>
                </p:custDataLst>
              </p:nvPr>
            </p:nvSpPr>
            <p:spPr>
              <a:xfrm>
                <a:off x="5800" y="1196"/>
                <a:ext cx="170" cy="170"/>
              </a:xfrm>
              <a:prstGeom prst="rect">
                <a:avLst/>
              </a:prstGeom>
              <a:noFill/>
              <a:ln w="635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0" tIns="0" rIns="0" bIns="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16</a:t>
                </a:r>
              </a:p>
            </p:txBody>
          </p:sp>
          <p:sp>
            <p:nvSpPr>
              <p:cNvPr id="93" name="矩形 92">
                <a:extLst>
                  <a:ext uri="{FF2B5EF4-FFF2-40B4-BE49-F238E27FC236}">
                    <a16:creationId xmlns:a16="http://schemas.microsoft.com/office/drawing/2014/main" id="{61F28362-73EC-CEB0-6FAF-77A53F9884D5}"/>
                  </a:ext>
                </a:extLst>
              </p:cNvPr>
              <p:cNvSpPr/>
              <p:nvPr>
                <p:custDataLst>
                  <p:tags r:id="rId217"/>
                </p:custDataLst>
              </p:nvPr>
            </p:nvSpPr>
            <p:spPr>
              <a:xfrm>
                <a:off x="5800" y="2921"/>
                <a:ext cx="170" cy="170"/>
              </a:xfrm>
              <a:prstGeom prst="rect">
                <a:avLst/>
              </a:prstGeom>
              <a:noFill/>
              <a:ln w="635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0" tIns="0" rIns="0" bIns="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11</a:t>
                </a:r>
              </a:p>
            </p:txBody>
          </p:sp>
          <p:sp>
            <p:nvSpPr>
              <p:cNvPr id="94" name="矩形 93">
                <a:extLst>
                  <a:ext uri="{FF2B5EF4-FFF2-40B4-BE49-F238E27FC236}">
                    <a16:creationId xmlns:a16="http://schemas.microsoft.com/office/drawing/2014/main" id="{442610F5-FBD9-74C2-74C1-F9E8C39A77F2}"/>
                  </a:ext>
                </a:extLst>
              </p:cNvPr>
              <p:cNvSpPr/>
              <p:nvPr>
                <p:custDataLst>
                  <p:tags r:id="rId218"/>
                </p:custDataLst>
              </p:nvPr>
            </p:nvSpPr>
            <p:spPr>
              <a:xfrm>
                <a:off x="5800" y="1541"/>
                <a:ext cx="170" cy="170"/>
              </a:xfrm>
              <a:prstGeom prst="rect">
                <a:avLst/>
              </a:prstGeom>
              <a:noFill/>
              <a:ln w="635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0" tIns="0" rIns="0" bIns="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15</a:t>
                </a:r>
              </a:p>
            </p:txBody>
          </p:sp>
          <p:sp>
            <p:nvSpPr>
              <p:cNvPr id="95" name="矩形 94">
                <a:extLst>
                  <a:ext uri="{FF2B5EF4-FFF2-40B4-BE49-F238E27FC236}">
                    <a16:creationId xmlns:a16="http://schemas.microsoft.com/office/drawing/2014/main" id="{EBF60907-98AF-7E3E-15FA-601C96190530}"/>
                  </a:ext>
                </a:extLst>
              </p:cNvPr>
              <p:cNvSpPr/>
              <p:nvPr>
                <p:custDataLst>
                  <p:tags r:id="rId219"/>
                </p:custDataLst>
              </p:nvPr>
            </p:nvSpPr>
            <p:spPr>
              <a:xfrm>
                <a:off x="5800" y="1886"/>
                <a:ext cx="170" cy="170"/>
              </a:xfrm>
              <a:prstGeom prst="rect">
                <a:avLst/>
              </a:prstGeom>
              <a:noFill/>
              <a:ln w="635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0" tIns="0" rIns="0" bIns="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14</a:t>
                </a:r>
              </a:p>
            </p:txBody>
          </p:sp>
          <p:sp>
            <p:nvSpPr>
              <p:cNvPr id="96" name="矩形 95">
                <a:extLst>
                  <a:ext uri="{FF2B5EF4-FFF2-40B4-BE49-F238E27FC236}">
                    <a16:creationId xmlns:a16="http://schemas.microsoft.com/office/drawing/2014/main" id="{1A93379E-D2BD-7275-F4FE-35776DEA323D}"/>
                  </a:ext>
                </a:extLst>
              </p:cNvPr>
              <p:cNvSpPr/>
              <p:nvPr>
                <p:custDataLst>
                  <p:tags r:id="rId220"/>
                </p:custDataLst>
              </p:nvPr>
            </p:nvSpPr>
            <p:spPr>
              <a:xfrm>
                <a:off x="5800" y="2231"/>
                <a:ext cx="170" cy="170"/>
              </a:xfrm>
              <a:prstGeom prst="rect">
                <a:avLst/>
              </a:prstGeom>
              <a:noFill/>
              <a:ln w="635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0" tIns="0" rIns="0" bIns="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13</a:t>
                </a:r>
              </a:p>
            </p:txBody>
          </p:sp>
          <p:sp>
            <p:nvSpPr>
              <p:cNvPr id="97" name="矩形 96">
                <a:extLst>
                  <a:ext uri="{FF2B5EF4-FFF2-40B4-BE49-F238E27FC236}">
                    <a16:creationId xmlns:a16="http://schemas.microsoft.com/office/drawing/2014/main" id="{16A021CC-8E11-C65D-8C91-1A6C0285D607}"/>
                  </a:ext>
                </a:extLst>
              </p:cNvPr>
              <p:cNvSpPr/>
              <p:nvPr>
                <p:custDataLst>
                  <p:tags r:id="rId221"/>
                </p:custDataLst>
              </p:nvPr>
            </p:nvSpPr>
            <p:spPr>
              <a:xfrm>
                <a:off x="5800" y="2576"/>
                <a:ext cx="170" cy="170"/>
              </a:xfrm>
              <a:prstGeom prst="rect">
                <a:avLst/>
              </a:prstGeom>
              <a:noFill/>
              <a:ln w="635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0" tIns="0" rIns="0" bIns="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12</a:t>
                </a:r>
              </a:p>
            </p:txBody>
          </p:sp>
          <p:sp>
            <p:nvSpPr>
              <p:cNvPr id="98" name="矩形 97">
                <a:extLst>
                  <a:ext uri="{FF2B5EF4-FFF2-40B4-BE49-F238E27FC236}">
                    <a16:creationId xmlns:a16="http://schemas.microsoft.com/office/drawing/2014/main" id="{F37AFEA0-D926-ACDF-0DF5-0483E241B9D8}"/>
                  </a:ext>
                </a:extLst>
              </p:cNvPr>
              <p:cNvSpPr/>
              <p:nvPr>
                <p:custDataLst>
                  <p:tags r:id="rId222"/>
                </p:custDataLst>
              </p:nvPr>
            </p:nvSpPr>
            <p:spPr>
              <a:xfrm>
                <a:off x="5800" y="3611"/>
                <a:ext cx="170" cy="170"/>
              </a:xfrm>
              <a:prstGeom prst="rect">
                <a:avLst/>
              </a:prstGeom>
              <a:noFill/>
              <a:ln w="635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9</a:t>
                </a:r>
              </a:p>
            </p:txBody>
          </p:sp>
          <p:sp>
            <p:nvSpPr>
              <p:cNvPr id="99" name="矩形 98">
                <a:extLst>
                  <a:ext uri="{FF2B5EF4-FFF2-40B4-BE49-F238E27FC236}">
                    <a16:creationId xmlns:a16="http://schemas.microsoft.com/office/drawing/2014/main" id="{3E203529-CDF3-E066-5C3D-BDCC3E41967A}"/>
                  </a:ext>
                </a:extLst>
              </p:cNvPr>
              <p:cNvSpPr/>
              <p:nvPr>
                <p:custDataLst>
                  <p:tags r:id="rId223"/>
                </p:custDataLst>
              </p:nvPr>
            </p:nvSpPr>
            <p:spPr>
              <a:xfrm>
                <a:off x="5800" y="3266"/>
                <a:ext cx="170" cy="170"/>
              </a:xfrm>
              <a:prstGeom prst="rect">
                <a:avLst/>
              </a:prstGeom>
              <a:noFill/>
              <a:ln w="635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0" tIns="0" rIns="0" bIns="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10</a:t>
                </a:r>
              </a:p>
            </p:txBody>
          </p:sp>
          <p:sp>
            <p:nvSpPr>
              <p:cNvPr id="100" name="矩形 99">
                <a:extLst>
                  <a:ext uri="{FF2B5EF4-FFF2-40B4-BE49-F238E27FC236}">
                    <a16:creationId xmlns:a16="http://schemas.microsoft.com/office/drawing/2014/main" id="{03FFEC97-96CC-0812-E0DF-C42B6862E7BF}"/>
                  </a:ext>
                </a:extLst>
              </p:cNvPr>
              <p:cNvSpPr/>
              <p:nvPr>
                <p:custDataLst>
                  <p:tags r:id="rId224"/>
                </p:custDataLst>
              </p:nvPr>
            </p:nvSpPr>
            <p:spPr>
              <a:xfrm>
                <a:off x="6423" y="1196"/>
                <a:ext cx="454" cy="170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GSEL0</a:t>
                </a:r>
              </a:p>
            </p:txBody>
          </p:sp>
          <p:sp>
            <p:nvSpPr>
              <p:cNvPr id="101" name="矩形 100">
                <a:extLst>
                  <a:ext uri="{FF2B5EF4-FFF2-40B4-BE49-F238E27FC236}">
                    <a16:creationId xmlns:a16="http://schemas.microsoft.com/office/drawing/2014/main" id="{A23D83F4-6890-7CDB-5E6F-AB0352CCCF5B}"/>
                  </a:ext>
                </a:extLst>
              </p:cNvPr>
              <p:cNvSpPr/>
              <p:nvPr>
                <p:custDataLst>
                  <p:tags r:id="rId225"/>
                </p:custDataLst>
              </p:nvPr>
            </p:nvSpPr>
            <p:spPr>
              <a:xfrm>
                <a:off x="6423" y="1887"/>
                <a:ext cx="454" cy="170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GSEL1</a:t>
                </a:r>
              </a:p>
            </p:txBody>
          </p:sp>
          <p:sp>
            <p:nvSpPr>
              <p:cNvPr id="102" name="矩形 101">
                <a:extLst>
                  <a:ext uri="{FF2B5EF4-FFF2-40B4-BE49-F238E27FC236}">
                    <a16:creationId xmlns:a16="http://schemas.microsoft.com/office/drawing/2014/main" id="{20930E96-49C0-44C1-8101-B70421A0D9E3}"/>
                  </a:ext>
                </a:extLst>
              </p:cNvPr>
              <p:cNvSpPr/>
              <p:nvPr>
                <p:custDataLst>
                  <p:tags r:id="rId226"/>
                </p:custDataLst>
              </p:nvPr>
            </p:nvSpPr>
            <p:spPr>
              <a:xfrm>
                <a:off x="6423" y="1542"/>
                <a:ext cx="454" cy="17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GND</a:t>
                </a:r>
              </a:p>
            </p:txBody>
          </p:sp>
          <p:sp>
            <p:nvSpPr>
              <p:cNvPr id="103" name="矩形 102">
                <a:extLst>
                  <a:ext uri="{FF2B5EF4-FFF2-40B4-BE49-F238E27FC236}">
                    <a16:creationId xmlns:a16="http://schemas.microsoft.com/office/drawing/2014/main" id="{0DFCA462-4062-76F2-8EA0-2900851AD537}"/>
                  </a:ext>
                </a:extLst>
              </p:cNvPr>
              <p:cNvSpPr/>
              <p:nvPr>
                <p:custDataLst>
                  <p:tags r:id="rId227"/>
                </p:custDataLst>
              </p:nvPr>
            </p:nvSpPr>
            <p:spPr>
              <a:xfrm>
                <a:off x="6423" y="2232"/>
                <a:ext cx="454" cy="17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VREF</a:t>
                </a:r>
              </a:p>
            </p:txBody>
          </p:sp>
          <p:sp>
            <p:nvSpPr>
              <p:cNvPr id="104" name="矩形 103">
                <a:extLst>
                  <a:ext uri="{FF2B5EF4-FFF2-40B4-BE49-F238E27FC236}">
                    <a16:creationId xmlns:a16="http://schemas.microsoft.com/office/drawing/2014/main" id="{33E013F1-6672-21D6-5E1E-39FDF9B9C891}"/>
                  </a:ext>
                </a:extLst>
              </p:cNvPr>
              <p:cNvSpPr/>
              <p:nvPr>
                <p:custDataLst>
                  <p:tags r:id="rId228"/>
                </p:custDataLst>
              </p:nvPr>
            </p:nvSpPr>
            <p:spPr>
              <a:xfrm>
                <a:off x="6423" y="2577"/>
                <a:ext cx="454" cy="17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VOUT</a:t>
                </a:r>
              </a:p>
            </p:txBody>
          </p:sp>
          <p:sp>
            <p:nvSpPr>
              <p:cNvPr id="105" name="矩形 104">
                <a:extLst>
                  <a:ext uri="{FF2B5EF4-FFF2-40B4-BE49-F238E27FC236}">
                    <a16:creationId xmlns:a16="http://schemas.microsoft.com/office/drawing/2014/main" id="{A745C9FA-B4E8-8DB2-9DAE-000B58B0F513}"/>
                  </a:ext>
                </a:extLst>
              </p:cNvPr>
              <p:cNvSpPr/>
              <p:nvPr>
                <p:custDataLst>
                  <p:tags r:id="rId229"/>
                </p:custDataLst>
              </p:nvPr>
            </p:nvSpPr>
            <p:spPr>
              <a:xfrm>
                <a:off x="6423" y="3267"/>
                <a:ext cx="454" cy="17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VCC</a:t>
                </a:r>
              </a:p>
            </p:txBody>
          </p:sp>
          <p:sp>
            <p:nvSpPr>
              <p:cNvPr id="106" name="矩形 105">
                <a:extLst>
                  <a:ext uri="{FF2B5EF4-FFF2-40B4-BE49-F238E27FC236}">
                    <a16:creationId xmlns:a16="http://schemas.microsoft.com/office/drawing/2014/main" id="{AFFBC279-82BC-224E-7F28-75C7B23ED072}"/>
                  </a:ext>
                </a:extLst>
              </p:cNvPr>
              <p:cNvSpPr/>
              <p:nvPr>
                <p:custDataLst>
                  <p:tags r:id="rId230"/>
                </p:custDataLst>
              </p:nvPr>
            </p:nvSpPr>
            <p:spPr>
              <a:xfrm>
                <a:off x="6423" y="2922"/>
                <a:ext cx="454" cy="17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VOC</a:t>
                </a:r>
              </a:p>
            </p:txBody>
          </p:sp>
          <p:sp>
            <p:nvSpPr>
              <p:cNvPr id="107" name="矩形 106">
                <a:extLst>
                  <a:ext uri="{FF2B5EF4-FFF2-40B4-BE49-F238E27FC236}">
                    <a16:creationId xmlns:a16="http://schemas.microsoft.com/office/drawing/2014/main" id="{F3CD56CD-CDC1-AB92-1B86-22625D75349D}"/>
                  </a:ext>
                </a:extLst>
              </p:cNvPr>
              <p:cNvSpPr/>
              <p:nvPr>
                <p:custDataLst>
                  <p:tags r:id="rId231"/>
                </p:custDataLst>
              </p:nvPr>
            </p:nvSpPr>
            <p:spPr>
              <a:xfrm>
                <a:off x="6423" y="3612"/>
                <a:ext cx="454" cy="17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OCF</a:t>
                </a:r>
              </a:p>
            </p:txBody>
          </p:sp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3E1F16F5-54D9-2E15-0812-EF8DFFF95FAF}"/>
                </a:ext>
              </a:extLst>
            </p:cNvPr>
            <p:cNvGrpSpPr/>
            <p:nvPr/>
          </p:nvGrpSpPr>
          <p:grpSpPr>
            <a:xfrm>
              <a:off x="7518" y="2387"/>
              <a:ext cx="3065" cy="2834"/>
              <a:chOff x="7294" y="1078"/>
              <a:chExt cx="3065" cy="2834"/>
            </a:xfrm>
          </p:grpSpPr>
          <p:sp>
            <p:nvSpPr>
              <p:cNvPr id="42" name="圆角矩形 151">
                <a:extLst>
                  <a:ext uri="{FF2B5EF4-FFF2-40B4-BE49-F238E27FC236}">
                    <a16:creationId xmlns:a16="http://schemas.microsoft.com/office/drawing/2014/main" id="{F166D6C5-9844-4681-68CF-66CF26035EF6}"/>
                  </a:ext>
                </a:extLst>
              </p:cNvPr>
              <p:cNvSpPr/>
              <p:nvPr>
                <p:custDataLst>
                  <p:tags r:id="rId166"/>
                </p:custDataLst>
              </p:nvPr>
            </p:nvSpPr>
            <p:spPr>
              <a:xfrm>
                <a:off x="7748" y="1078"/>
                <a:ext cx="1701" cy="2835"/>
              </a:xfrm>
              <a:prstGeom prst="roundRect">
                <a:avLst>
                  <a:gd name="adj" fmla="val 4056"/>
                </a:avLst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1200" b="1" dirty="0">
                    <a:solidFill>
                      <a:srgbClr val="0070C0"/>
                    </a:solidFill>
                    <a:cs typeface="+mn-ea"/>
                    <a:sym typeface="+mn-lt"/>
                  </a:rPr>
                  <a:t>CC6930SG</a:t>
                </a:r>
              </a:p>
              <a:p>
                <a:pPr algn="ctr"/>
                <a:endParaRPr lang="en-US" altLang="zh-CN" sz="1200" b="1" dirty="0">
                  <a:solidFill>
                    <a:schemeClr val="tx1"/>
                  </a:solidFill>
                  <a:cs typeface="+mn-ea"/>
                  <a:sym typeface="+mn-lt"/>
                </a:endParaRPr>
              </a:p>
              <a:p>
                <a:pPr algn="ctr"/>
                <a:r>
                  <a:rPr lang="en-US" altLang="zh-CN" sz="1200" b="1" dirty="0" err="1">
                    <a:solidFill>
                      <a:schemeClr val="tx1"/>
                    </a:solidFill>
                    <a:latin typeface="+mj-ea"/>
                    <a:ea typeface="+mj-ea"/>
                    <a:cs typeface="+mn-ea"/>
                    <a:sym typeface="+mn-lt"/>
                  </a:rPr>
                  <a:t>HxxR</a:t>
                </a:r>
                <a:endParaRPr lang="en-US" altLang="zh-CN" sz="1200" b="1" dirty="0">
                  <a:solidFill>
                    <a:schemeClr val="tx1"/>
                  </a:solidFill>
                  <a:latin typeface="+mj-ea"/>
                  <a:ea typeface="+mj-ea"/>
                  <a:cs typeface="+mn-ea"/>
                  <a:sym typeface="+mn-lt"/>
                </a:endParaRPr>
              </a:p>
            </p:txBody>
          </p:sp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DED3805F-7CF6-5EC5-24AA-D47F42B2F1DA}"/>
                  </a:ext>
                </a:extLst>
              </p:cNvPr>
              <p:cNvSpPr/>
              <p:nvPr>
                <p:custDataLst>
                  <p:tags r:id="rId167"/>
                </p:custDataLst>
              </p:nvPr>
            </p:nvSpPr>
            <p:spPr>
              <a:xfrm>
                <a:off x="7294" y="1196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1</a:t>
                </a:r>
              </a:p>
            </p:txBody>
          </p:sp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7D41A26C-ACD3-7743-647F-40A6BEFDBB75}"/>
                  </a:ext>
                </a:extLst>
              </p:cNvPr>
              <p:cNvSpPr/>
              <p:nvPr>
                <p:custDataLst>
                  <p:tags r:id="rId168"/>
                </p:custDataLst>
              </p:nvPr>
            </p:nvSpPr>
            <p:spPr>
              <a:xfrm>
                <a:off x="7294" y="1887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3</a:t>
                </a:r>
              </a:p>
            </p:txBody>
          </p:sp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52474AF5-5D1B-8DC4-7844-5CD5A1D1AD40}"/>
                  </a:ext>
                </a:extLst>
              </p:cNvPr>
              <p:cNvSpPr/>
              <p:nvPr>
                <p:custDataLst>
                  <p:tags r:id="rId169"/>
                </p:custDataLst>
              </p:nvPr>
            </p:nvSpPr>
            <p:spPr>
              <a:xfrm>
                <a:off x="7294" y="1542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2</a:t>
                </a:r>
              </a:p>
            </p:txBody>
          </p:sp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76CACC89-12D2-B5BF-16F5-D238D97C92C0}"/>
                  </a:ext>
                </a:extLst>
              </p:cNvPr>
              <p:cNvSpPr/>
              <p:nvPr>
                <p:custDataLst>
                  <p:tags r:id="rId170"/>
                </p:custDataLst>
              </p:nvPr>
            </p:nvSpPr>
            <p:spPr>
              <a:xfrm>
                <a:off x="7294" y="2232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4</a:t>
                </a:r>
              </a:p>
            </p:txBody>
          </p:sp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4F710631-FFCC-0ED4-EF7F-9F130F3B30BB}"/>
                  </a:ext>
                </a:extLst>
              </p:cNvPr>
              <p:cNvSpPr/>
              <p:nvPr>
                <p:custDataLst>
                  <p:tags r:id="rId171"/>
                </p:custDataLst>
              </p:nvPr>
            </p:nvSpPr>
            <p:spPr>
              <a:xfrm>
                <a:off x="7294" y="2577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5</a:t>
                </a:r>
              </a:p>
            </p:txBody>
          </p:sp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B9F728F7-E21D-4D96-4AC8-FD693A95D7B3}"/>
                  </a:ext>
                </a:extLst>
              </p:cNvPr>
              <p:cNvSpPr/>
              <p:nvPr>
                <p:custDataLst>
                  <p:tags r:id="rId172"/>
                </p:custDataLst>
              </p:nvPr>
            </p:nvSpPr>
            <p:spPr>
              <a:xfrm>
                <a:off x="7294" y="3267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7</a:t>
                </a:r>
              </a:p>
            </p:txBody>
          </p:sp>
          <p:sp>
            <p:nvSpPr>
              <p:cNvPr id="49" name="矩形 48">
                <a:extLst>
                  <a:ext uri="{FF2B5EF4-FFF2-40B4-BE49-F238E27FC236}">
                    <a16:creationId xmlns:a16="http://schemas.microsoft.com/office/drawing/2014/main" id="{76B7856F-D7EF-F43F-7D8B-57185026AE7E}"/>
                  </a:ext>
                </a:extLst>
              </p:cNvPr>
              <p:cNvSpPr/>
              <p:nvPr>
                <p:custDataLst>
                  <p:tags r:id="rId173"/>
                </p:custDataLst>
              </p:nvPr>
            </p:nvSpPr>
            <p:spPr>
              <a:xfrm>
                <a:off x="7294" y="2922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6</a:t>
                </a:r>
              </a:p>
            </p:txBody>
          </p:sp>
          <p:sp>
            <p:nvSpPr>
              <p:cNvPr id="50" name="矩形 49">
                <a:extLst>
                  <a:ext uri="{FF2B5EF4-FFF2-40B4-BE49-F238E27FC236}">
                    <a16:creationId xmlns:a16="http://schemas.microsoft.com/office/drawing/2014/main" id="{D981337C-0ECF-D89F-2B39-A8AAF120E797}"/>
                  </a:ext>
                </a:extLst>
              </p:cNvPr>
              <p:cNvSpPr/>
              <p:nvPr>
                <p:custDataLst>
                  <p:tags r:id="rId174"/>
                </p:custDataLst>
              </p:nvPr>
            </p:nvSpPr>
            <p:spPr>
              <a:xfrm>
                <a:off x="7294" y="3612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8</a:t>
                </a:r>
              </a:p>
            </p:txBody>
          </p:sp>
          <p:sp>
            <p:nvSpPr>
              <p:cNvPr id="51" name="矩形 50">
                <a:extLst>
                  <a:ext uri="{FF2B5EF4-FFF2-40B4-BE49-F238E27FC236}">
                    <a16:creationId xmlns:a16="http://schemas.microsoft.com/office/drawing/2014/main" id="{ABA62107-B06A-3ECF-043D-F517A1EDE513}"/>
                  </a:ext>
                </a:extLst>
              </p:cNvPr>
              <p:cNvSpPr/>
              <p:nvPr>
                <p:custDataLst>
                  <p:tags r:id="rId175"/>
                </p:custDataLst>
              </p:nvPr>
            </p:nvSpPr>
            <p:spPr>
              <a:xfrm>
                <a:off x="9448" y="1196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NC</a:t>
                </a:r>
              </a:p>
            </p:txBody>
          </p:sp>
          <p:sp>
            <p:nvSpPr>
              <p:cNvPr id="52" name="矩形 51">
                <a:extLst>
                  <a:ext uri="{FF2B5EF4-FFF2-40B4-BE49-F238E27FC236}">
                    <a16:creationId xmlns:a16="http://schemas.microsoft.com/office/drawing/2014/main" id="{14667C37-4473-EF02-7127-B9DEA439796C}"/>
                  </a:ext>
                </a:extLst>
              </p:cNvPr>
              <p:cNvSpPr/>
              <p:nvPr>
                <p:custDataLst>
                  <p:tags r:id="rId176"/>
                </p:custDataLst>
              </p:nvPr>
            </p:nvSpPr>
            <p:spPr>
              <a:xfrm>
                <a:off x="9448" y="1887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NC</a:t>
                </a:r>
              </a:p>
            </p:txBody>
          </p:sp>
          <p:sp>
            <p:nvSpPr>
              <p:cNvPr id="53" name="矩形 52">
                <a:extLst>
                  <a:ext uri="{FF2B5EF4-FFF2-40B4-BE49-F238E27FC236}">
                    <a16:creationId xmlns:a16="http://schemas.microsoft.com/office/drawing/2014/main" id="{B8B29D99-34EA-D3FA-DF64-411E0B8A1FFF}"/>
                  </a:ext>
                </a:extLst>
              </p:cNvPr>
              <p:cNvSpPr/>
              <p:nvPr>
                <p:custDataLst>
                  <p:tags r:id="rId177"/>
                </p:custDataLst>
              </p:nvPr>
            </p:nvSpPr>
            <p:spPr>
              <a:xfrm>
                <a:off x="9448" y="1542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GND</a:t>
                </a:r>
              </a:p>
            </p:txBody>
          </p:sp>
          <p:sp>
            <p:nvSpPr>
              <p:cNvPr id="54" name="矩形 53">
                <a:extLst>
                  <a:ext uri="{FF2B5EF4-FFF2-40B4-BE49-F238E27FC236}">
                    <a16:creationId xmlns:a16="http://schemas.microsoft.com/office/drawing/2014/main" id="{060C5550-D432-C6D8-1C90-E8AA8EEF4D12}"/>
                  </a:ext>
                </a:extLst>
              </p:cNvPr>
              <p:cNvSpPr/>
              <p:nvPr>
                <p:custDataLst>
                  <p:tags r:id="rId178"/>
                </p:custDataLst>
              </p:nvPr>
            </p:nvSpPr>
            <p:spPr>
              <a:xfrm>
                <a:off x="9448" y="2232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endParaRPr lang="en-US" altLang="zh-CN" sz="600" dirty="0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5" name="矩形 54">
                <a:extLst>
                  <a:ext uri="{FF2B5EF4-FFF2-40B4-BE49-F238E27FC236}">
                    <a16:creationId xmlns:a16="http://schemas.microsoft.com/office/drawing/2014/main" id="{FEF93DD7-EAF8-581D-3757-2F1E558F4D09}"/>
                  </a:ext>
                </a:extLst>
              </p:cNvPr>
              <p:cNvSpPr/>
              <p:nvPr>
                <p:custDataLst>
                  <p:tags r:id="rId179"/>
                </p:custDataLst>
              </p:nvPr>
            </p:nvSpPr>
            <p:spPr>
              <a:xfrm>
                <a:off x="9448" y="2577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VOUT</a:t>
                </a:r>
              </a:p>
            </p:txBody>
          </p:sp>
          <p:sp>
            <p:nvSpPr>
              <p:cNvPr id="56" name="矩形 55">
                <a:extLst>
                  <a:ext uri="{FF2B5EF4-FFF2-40B4-BE49-F238E27FC236}">
                    <a16:creationId xmlns:a16="http://schemas.microsoft.com/office/drawing/2014/main" id="{C78ED081-1FEA-8802-F409-BF87BB97BBB2}"/>
                  </a:ext>
                </a:extLst>
              </p:cNvPr>
              <p:cNvSpPr/>
              <p:nvPr>
                <p:custDataLst>
                  <p:tags r:id="rId180"/>
                </p:custDataLst>
              </p:nvPr>
            </p:nvSpPr>
            <p:spPr>
              <a:xfrm>
                <a:off x="9448" y="3267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VCC</a:t>
                </a:r>
              </a:p>
            </p:txBody>
          </p:sp>
          <p:sp>
            <p:nvSpPr>
              <p:cNvPr id="57" name="矩形 56">
                <a:extLst>
                  <a:ext uri="{FF2B5EF4-FFF2-40B4-BE49-F238E27FC236}">
                    <a16:creationId xmlns:a16="http://schemas.microsoft.com/office/drawing/2014/main" id="{EC159FC5-3E4B-5636-8262-9A920A4CC9C5}"/>
                  </a:ext>
                </a:extLst>
              </p:cNvPr>
              <p:cNvSpPr/>
              <p:nvPr>
                <p:custDataLst>
                  <p:tags r:id="rId181"/>
                </p:custDataLst>
              </p:nvPr>
            </p:nvSpPr>
            <p:spPr>
              <a:xfrm>
                <a:off x="9448" y="2922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VREF</a:t>
                </a:r>
              </a:p>
            </p:txBody>
          </p:sp>
          <p:sp>
            <p:nvSpPr>
              <p:cNvPr id="58" name="矩形 57">
                <a:extLst>
                  <a:ext uri="{FF2B5EF4-FFF2-40B4-BE49-F238E27FC236}">
                    <a16:creationId xmlns:a16="http://schemas.microsoft.com/office/drawing/2014/main" id="{414F0013-A4D2-9A89-A460-1215D0985C08}"/>
                  </a:ext>
                </a:extLst>
              </p:cNvPr>
              <p:cNvSpPr/>
              <p:nvPr>
                <p:custDataLst>
                  <p:tags r:id="rId182"/>
                </p:custDataLst>
              </p:nvPr>
            </p:nvSpPr>
            <p:spPr>
              <a:xfrm>
                <a:off x="9448" y="3612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NC</a:t>
                </a:r>
              </a:p>
            </p:txBody>
          </p:sp>
          <p:sp>
            <p:nvSpPr>
              <p:cNvPr id="59" name="矩形 58">
                <a:extLst>
                  <a:ext uri="{FF2B5EF4-FFF2-40B4-BE49-F238E27FC236}">
                    <a16:creationId xmlns:a16="http://schemas.microsoft.com/office/drawing/2014/main" id="{A8B58C67-5B08-0812-514B-ED487E5E3352}"/>
                  </a:ext>
                </a:extLst>
              </p:cNvPr>
              <p:cNvSpPr/>
              <p:nvPr>
                <p:custDataLst>
                  <p:tags r:id="rId183"/>
                </p:custDataLst>
              </p:nvPr>
            </p:nvSpPr>
            <p:spPr>
              <a:xfrm>
                <a:off x="9277" y="1196"/>
                <a:ext cx="170" cy="170"/>
              </a:xfrm>
              <a:prstGeom prst="rect">
                <a:avLst/>
              </a:prstGeom>
              <a:noFill/>
              <a:ln w="635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0" tIns="0" rIns="0" bIns="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16</a:t>
                </a:r>
              </a:p>
            </p:txBody>
          </p:sp>
          <p:sp>
            <p:nvSpPr>
              <p:cNvPr id="60" name="矩形 59">
                <a:extLst>
                  <a:ext uri="{FF2B5EF4-FFF2-40B4-BE49-F238E27FC236}">
                    <a16:creationId xmlns:a16="http://schemas.microsoft.com/office/drawing/2014/main" id="{2CA0487D-0618-EFD7-3C6C-A625858C0C38}"/>
                  </a:ext>
                </a:extLst>
              </p:cNvPr>
              <p:cNvSpPr/>
              <p:nvPr>
                <p:custDataLst>
                  <p:tags r:id="rId184"/>
                </p:custDataLst>
              </p:nvPr>
            </p:nvSpPr>
            <p:spPr>
              <a:xfrm>
                <a:off x="9277" y="2921"/>
                <a:ext cx="170" cy="170"/>
              </a:xfrm>
              <a:prstGeom prst="rect">
                <a:avLst/>
              </a:prstGeom>
              <a:noFill/>
              <a:ln w="635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0" tIns="0" rIns="0" bIns="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11</a:t>
                </a:r>
              </a:p>
            </p:txBody>
          </p:sp>
          <p:sp>
            <p:nvSpPr>
              <p:cNvPr id="61" name="矩形 60">
                <a:extLst>
                  <a:ext uri="{FF2B5EF4-FFF2-40B4-BE49-F238E27FC236}">
                    <a16:creationId xmlns:a16="http://schemas.microsoft.com/office/drawing/2014/main" id="{FC10BC70-C155-41E1-E376-4E66D4D504A8}"/>
                  </a:ext>
                </a:extLst>
              </p:cNvPr>
              <p:cNvSpPr/>
              <p:nvPr>
                <p:custDataLst>
                  <p:tags r:id="rId185"/>
                </p:custDataLst>
              </p:nvPr>
            </p:nvSpPr>
            <p:spPr>
              <a:xfrm>
                <a:off x="9277" y="1541"/>
                <a:ext cx="170" cy="170"/>
              </a:xfrm>
              <a:prstGeom prst="rect">
                <a:avLst/>
              </a:prstGeom>
              <a:noFill/>
              <a:ln w="635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0" tIns="0" rIns="0" bIns="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15</a:t>
                </a:r>
              </a:p>
            </p:txBody>
          </p:sp>
          <p:sp>
            <p:nvSpPr>
              <p:cNvPr id="62" name="矩形 61">
                <a:extLst>
                  <a:ext uri="{FF2B5EF4-FFF2-40B4-BE49-F238E27FC236}">
                    <a16:creationId xmlns:a16="http://schemas.microsoft.com/office/drawing/2014/main" id="{592ABB05-7FA4-7DF3-F91B-1A637B4B86E5}"/>
                  </a:ext>
                </a:extLst>
              </p:cNvPr>
              <p:cNvSpPr/>
              <p:nvPr>
                <p:custDataLst>
                  <p:tags r:id="rId186"/>
                </p:custDataLst>
              </p:nvPr>
            </p:nvSpPr>
            <p:spPr>
              <a:xfrm>
                <a:off x="9277" y="1886"/>
                <a:ext cx="170" cy="170"/>
              </a:xfrm>
              <a:prstGeom prst="rect">
                <a:avLst/>
              </a:prstGeom>
              <a:noFill/>
              <a:ln w="635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0" tIns="0" rIns="0" bIns="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14</a:t>
                </a:r>
              </a:p>
            </p:txBody>
          </p:sp>
          <p:sp>
            <p:nvSpPr>
              <p:cNvPr id="63" name="矩形 62">
                <a:extLst>
                  <a:ext uri="{FF2B5EF4-FFF2-40B4-BE49-F238E27FC236}">
                    <a16:creationId xmlns:a16="http://schemas.microsoft.com/office/drawing/2014/main" id="{19FE4F05-FCA0-14E1-6912-19609EF3EA39}"/>
                  </a:ext>
                </a:extLst>
              </p:cNvPr>
              <p:cNvSpPr/>
              <p:nvPr>
                <p:custDataLst>
                  <p:tags r:id="rId187"/>
                </p:custDataLst>
              </p:nvPr>
            </p:nvSpPr>
            <p:spPr>
              <a:xfrm>
                <a:off x="9277" y="2231"/>
                <a:ext cx="170" cy="170"/>
              </a:xfrm>
              <a:prstGeom prst="rect">
                <a:avLst/>
              </a:prstGeom>
              <a:noFill/>
              <a:ln w="635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0" tIns="0" rIns="0" bIns="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13</a:t>
                </a:r>
              </a:p>
            </p:txBody>
          </p:sp>
          <p:sp>
            <p:nvSpPr>
              <p:cNvPr id="64" name="矩形 63">
                <a:extLst>
                  <a:ext uri="{FF2B5EF4-FFF2-40B4-BE49-F238E27FC236}">
                    <a16:creationId xmlns:a16="http://schemas.microsoft.com/office/drawing/2014/main" id="{77C5E6C1-5804-5D11-1B81-BDA1F02EB4D3}"/>
                  </a:ext>
                </a:extLst>
              </p:cNvPr>
              <p:cNvSpPr/>
              <p:nvPr>
                <p:custDataLst>
                  <p:tags r:id="rId188"/>
                </p:custDataLst>
              </p:nvPr>
            </p:nvSpPr>
            <p:spPr>
              <a:xfrm>
                <a:off x="9277" y="2576"/>
                <a:ext cx="170" cy="170"/>
              </a:xfrm>
              <a:prstGeom prst="rect">
                <a:avLst/>
              </a:prstGeom>
              <a:noFill/>
              <a:ln w="635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0" tIns="0" rIns="0" bIns="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12</a:t>
                </a:r>
              </a:p>
            </p:txBody>
          </p:sp>
          <p:sp>
            <p:nvSpPr>
              <p:cNvPr id="65" name="矩形 64">
                <a:extLst>
                  <a:ext uri="{FF2B5EF4-FFF2-40B4-BE49-F238E27FC236}">
                    <a16:creationId xmlns:a16="http://schemas.microsoft.com/office/drawing/2014/main" id="{15B9780E-E4F9-1188-0ED1-5C58EAC4ED23}"/>
                  </a:ext>
                </a:extLst>
              </p:cNvPr>
              <p:cNvSpPr/>
              <p:nvPr>
                <p:custDataLst>
                  <p:tags r:id="rId189"/>
                </p:custDataLst>
              </p:nvPr>
            </p:nvSpPr>
            <p:spPr>
              <a:xfrm>
                <a:off x="9277" y="3611"/>
                <a:ext cx="170" cy="170"/>
              </a:xfrm>
              <a:prstGeom prst="rect">
                <a:avLst/>
              </a:prstGeom>
              <a:noFill/>
              <a:ln w="635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9</a:t>
                </a:r>
              </a:p>
            </p:txBody>
          </p:sp>
          <p:sp>
            <p:nvSpPr>
              <p:cNvPr id="66" name="矩形 65">
                <a:extLst>
                  <a:ext uri="{FF2B5EF4-FFF2-40B4-BE49-F238E27FC236}">
                    <a16:creationId xmlns:a16="http://schemas.microsoft.com/office/drawing/2014/main" id="{617D0156-F0C0-F81E-F296-A2BD46F86F0F}"/>
                  </a:ext>
                </a:extLst>
              </p:cNvPr>
              <p:cNvSpPr/>
              <p:nvPr>
                <p:custDataLst>
                  <p:tags r:id="rId190"/>
                </p:custDataLst>
              </p:nvPr>
            </p:nvSpPr>
            <p:spPr>
              <a:xfrm>
                <a:off x="9277" y="3266"/>
                <a:ext cx="170" cy="170"/>
              </a:xfrm>
              <a:prstGeom prst="rect">
                <a:avLst/>
              </a:prstGeom>
              <a:noFill/>
              <a:ln w="635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0" tIns="0" rIns="0" bIns="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10</a:t>
                </a:r>
              </a:p>
            </p:txBody>
          </p:sp>
          <p:sp>
            <p:nvSpPr>
              <p:cNvPr id="67" name="矩形 66">
                <a:extLst>
                  <a:ext uri="{FF2B5EF4-FFF2-40B4-BE49-F238E27FC236}">
                    <a16:creationId xmlns:a16="http://schemas.microsoft.com/office/drawing/2014/main" id="{0CFB6FD4-4879-C2A0-49E2-86C457A3CFE5}"/>
                  </a:ext>
                </a:extLst>
              </p:cNvPr>
              <p:cNvSpPr/>
              <p:nvPr>
                <p:custDataLst>
                  <p:tags r:id="rId191"/>
                </p:custDataLst>
              </p:nvPr>
            </p:nvSpPr>
            <p:spPr>
              <a:xfrm>
                <a:off x="9905" y="1196"/>
                <a:ext cx="454" cy="170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VOC</a:t>
                </a:r>
              </a:p>
            </p:txBody>
          </p:sp>
          <p:sp>
            <p:nvSpPr>
              <p:cNvPr id="68" name="矩形 67">
                <a:extLst>
                  <a:ext uri="{FF2B5EF4-FFF2-40B4-BE49-F238E27FC236}">
                    <a16:creationId xmlns:a16="http://schemas.microsoft.com/office/drawing/2014/main" id="{EF2A9C45-F55A-ECF1-6E33-2C5E2566A7FA}"/>
                  </a:ext>
                </a:extLst>
              </p:cNvPr>
              <p:cNvSpPr/>
              <p:nvPr>
                <p:custDataLst>
                  <p:tags r:id="rId192"/>
                </p:custDataLst>
              </p:nvPr>
            </p:nvSpPr>
            <p:spPr>
              <a:xfrm>
                <a:off x="9905" y="1887"/>
                <a:ext cx="454" cy="170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OCD_E</a:t>
                </a:r>
              </a:p>
            </p:txBody>
          </p:sp>
          <p:sp>
            <p:nvSpPr>
              <p:cNvPr id="69" name="矩形 68">
                <a:extLst>
                  <a:ext uri="{FF2B5EF4-FFF2-40B4-BE49-F238E27FC236}">
                    <a16:creationId xmlns:a16="http://schemas.microsoft.com/office/drawing/2014/main" id="{407EC102-B80D-1DD7-57FA-48CC0E958613}"/>
                  </a:ext>
                </a:extLst>
              </p:cNvPr>
              <p:cNvSpPr/>
              <p:nvPr>
                <p:custDataLst>
                  <p:tags r:id="rId193"/>
                </p:custDataLst>
              </p:nvPr>
            </p:nvSpPr>
            <p:spPr>
              <a:xfrm>
                <a:off x="9905" y="1542"/>
                <a:ext cx="454" cy="17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GND</a:t>
                </a:r>
              </a:p>
            </p:txBody>
          </p:sp>
          <p:sp>
            <p:nvSpPr>
              <p:cNvPr id="70" name="矩形 69">
                <a:extLst>
                  <a:ext uri="{FF2B5EF4-FFF2-40B4-BE49-F238E27FC236}">
                    <a16:creationId xmlns:a16="http://schemas.microsoft.com/office/drawing/2014/main" id="{F5468B7B-94BB-439C-630B-4DB96DF76BE6}"/>
                  </a:ext>
                </a:extLst>
              </p:cNvPr>
              <p:cNvSpPr/>
              <p:nvPr>
                <p:custDataLst>
                  <p:tags r:id="rId194"/>
                </p:custDataLst>
              </p:nvPr>
            </p:nvSpPr>
            <p:spPr>
              <a:xfrm>
                <a:off x="9905" y="2232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endParaRPr lang="en-US" altLang="zh-CN" sz="600" dirty="0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1" name="矩形 70">
                <a:extLst>
                  <a:ext uri="{FF2B5EF4-FFF2-40B4-BE49-F238E27FC236}">
                    <a16:creationId xmlns:a16="http://schemas.microsoft.com/office/drawing/2014/main" id="{C7D950B0-248F-5771-9131-7A789C54211E}"/>
                  </a:ext>
                </a:extLst>
              </p:cNvPr>
              <p:cNvSpPr/>
              <p:nvPr>
                <p:custDataLst>
                  <p:tags r:id="rId195"/>
                </p:custDataLst>
              </p:nvPr>
            </p:nvSpPr>
            <p:spPr>
              <a:xfrm>
                <a:off x="9905" y="2577"/>
                <a:ext cx="454" cy="17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VOUT</a:t>
                </a:r>
              </a:p>
            </p:txBody>
          </p:sp>
          <p:sp>
            <p:nvSpPr>
              <p:cNvPr id="72" name="矩形 71">
                <a:extLst>
                  <a:ext uri="{FF2B5EF4-FFF2-40B4-BE49-F238E27FC236}">
                    <a16:creationId xmlns:a16="http://schemas.microsoft.com/office/drawing/2014/main" id="{7103BC6A-8266-D690-1741-FBCC1C4C63A2}"/>
                  </a:ext>
                </a:extLst>
              </p:cNvPr>
              <p:cNvSpPr/>
              <p:nvPr>
                <p:custDataLst>
                  <p:tags r:id="rId196"/>
                </p:custDataLst>
              </p:nvPr>
            </p:nvSpPr>
            <p:spPr>
              <a:xfrm>
                <a:off x="9905" y="3267"/>
                <a:ext cx="454" cy="17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VCC</a:t>
                </a:r>
              </a:p>
            </p:txBody>
          </p:sp>
          <p:sp>
            <p:nvSpPr>
              <p:cNvPr id="73" name="矩形 72">
                <a:extLst>
                  <a:ext uri="{FF2B5EF4-FFF2-40B4-BE49-F238E27FC236}">
                    <a16:creationId xmlns:a16="http://schemas.microsoft.com/office/drawing/2014/main" id="{3D1428DA-5F2B-16F9-99BD-7BF9DA0A4929}"/>
                  </a:ext>
                </a:extLst>
              </p:cNvPr>
              <p:cNvSpPr/>
              <p:nvPr>
                <p:custDataLst>
                  <p:tags r:id="rId197"/>
                </p:custDataLst>
              </p:nvPr>
            </p:nvSpPr>
            <p:spPr>
              <a:xfrm>
                <a:off x="9905" y="2922"/>
                <a:ext cx="454" cy="17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VREF</a:t>
                </a:r>
              </a:p>
            </p:txBody>
          </p:sp>
          <p:sp>
            <p:nvSpPr>
              <p:cNvPr id="74" name="矩形 73">
                <a:extLst>
                  <a:ext uri="{FF2B5EF4-FFF2-40B4-BE49-F238E27FC236}">
                    <a16:creationId xmlns:a16="http://schemas.microsoft.com/office/drawing/2014/main" id="{DB39B517-63F9-5EA0-EF0B-BD73FA3BF63B}"/>
                  </a:ext>
                </a:extLst>
              </p:cNvPr>
              <p:cNvSpPr/>
              <p:nvPr>
                <p:custDataLst>
                  <p:tags r:id="rId198"/>
                </p:custDataLst>
              </p:nvPr>
            </p:nvSpPr>
            <p:spPr>
              <a:xfrm>
                <a:off x="9905" y="3612"/>
                <a:ext cx="454" cy="170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OCD_I</a:t>
                </a:r>
              </a:p>
            </p:txBody>
          </p: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344388DD-E34D-115B-1B60-1145F970B7BD}"/>
                </a:ext>
              </a:extLst>
            </p:cNvPr>
            <p:cNvGrpSpPr/>
            <p:nvPr/>
          </p:nvGrpSpPr>
          <p:grpSpPr>
            <a:xfrm>
              <a:off x="11055" y="2387"/>
              <a:ext cx="3065" cy="2834"/>
              <a:chOff x="10771" y="1078"/>
              <a:chExt cx="3065" cy="2834"/>
            </a:xfrm>
          </p:grpSpPr>
          <p:sp>
            <p:nvSpPr>
              <p:cNvPr id="9" name="圆角矩形 185">
                <a:extLst>
                  <a:ext uri="{FF2B5EF4-FFF2-40B4-BE49-F238E27FC236}">
                    <a16:creationId xmlns:a16="http://schemas.microsoft.com/office/drawing/2014/main" id="{68442ED1-2A6A-F9FE-986D-C93BD41064BD}"/>
                  </a:ext>
                </a:extLst>
              </p:cNvPr>
              <p:cNvSpPr/>
              <p:nvPr>
                <p:custDataLst>
                  <p:tags r:id="rId133"/>
                </p:custDataLst>
              </p:nvPr>
            </p:nvSpPr>
            <p:spPr>
              <a:xfrm>
                <a:off x="11225" y="1078"/>
                <a:ext cx="1701" cy="2835"/>
              </a:xfrm>
              <a:prstGeom prst="roundRect">
                <a:avLst>
                  <a:gd name="adj" fmla="val 4056"/>
                </a:avLst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1200" b="1" dirty="0">
                    <a:solidFill>
                      <a:srgbClr val="0070C0"/>
                    </a:solidFill>
                    <a:cs typeface="+mn-ea"/>
                    <a:sym typeface="+mn-lt"/>
                  </a:rPr>
                  <a:t>CC6928SG</a:t>
                </a:r>
              </a:p>
              <a:p>
                <a:pPr algn="ctr"/>
                <a:endParaRPr lang="en-US" altLang="zh-CN" sz="1200" b="1" dirty="0">
                  <a:solidFill>
                    <a:schemeClr val="tx1"/>
                  </a:solidFill>
                  <a:cs typeface="+mn-ea"/>
                  <a:sym typeface="+mn-lt"/>
                </a:endParaRPr>
              </a:p>
              <a:p>
                <a:pPr algn="ctr"/>
                <a:r>
                  <a:rPr lang="en-US" altLang="zh-CN" sz="1200" b="1" dirty="0">
                    <a:solidFill>
                      <a:schemeClr val="tx1"/>
                    </a:solidFill>
                    <a:latin typeface="+mj-ea"/>
                    <a:ea typeface="+mj-ea"/>
                    <a:cs typeface="+mn-ea"/>
                    <a:sym typeface="+mn-lt"/>
                  </a:rPr>
                  <a:t>x720_LA</a:t>
                </a:r>
              </a:p>
            </p:txBody>
          </p:sp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7B23977E-A4D4-CED6-AFEE-EEA101EBED59}"/>
                  </a:ext>
                </a:extLst>
              </p:cNvPr>
              <p:cNvSpPr/>
              <p:nvPr>
                <p:custDataLst>
                  <p:tags r:id="rId134"/>
                </p:custDataLst>
              </p:nvPr>
            </p:nvSpPr>
            <p:spPr>
              <a:xfrm>
                <a:off x="10771" y="1196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1</a:t>
                </a:r>
              </a:p>
            </p:txBody>
          </p:sp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4E0A0C84-D903-DFD0-C729-5B62D2D86151}"/>
                  </a:ext>
                </a:extLst>
              </p:cNvPr>
              <p:cNvSpPr/>
              <p:nvPr>
                <p:custDataLst>
                  <p:tags r:id="rId135"/>
                </p:custDataLst>
              </p:nvPr>
            </p:nvSpPr>
            <p:spPr>
              <a:xfrm>
                <a:off x="10771" y="1887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3</a:t>
                </a:r>
              </a:p>
            </p:txBody>
          </p:sp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B5BDC203-ADC9-CA24-41CC-E78031715EC8}"/>
                  </a:ext>
                </a:extLst>
              </p:cNvPr>
              <p:cNvSpPr/>
              <p:nvPr>
                <p:custDataLst>
                  <p:tags r:id="rId136"/>
                </p:custDataLst>
              </p:nvPr>
            </p:nvSpPr>
            <p:spPr>
              <a:xfrm>
                <a:off x="10771" y="1542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2</a:t>
                </a:r>
              </a:p>
            </p:txBody>
          </p:sp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A99F44E2-1113-22E9-5629-64737545897F}"/>
                  </a:ext>
                </a:extLst>
              </p:cNvPr>
              <p:cNvSpPr/>
              <p:nvPr>
                <p:custDataLst>
                  <p:tags r:id="rId137"/>
                </p:custDataLst>
              </p:nvPr>
            </p:nvSpPr>
            <p:spPr>
              <a:xfrm>
                <a:off x="10771" y="2232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4</a:t>
                </a:r>
              </a:p>
            </p:txBody>
          </p:sp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E588058A-6E75-4CE2-C3B9-16B8DBB44FF4}"/>
                  </a:ext>
                </a:extLst>
              </p:cNvPr>
              <p:cNvSpPr/>
              <p:nvPr>
                <p:custDataLst>
                  <p:tags r:id="rId138"/>
                </p:custDataLst>
              </p:nvPr>
            </p:nvSpPr>
            <p:spPr>
              <a:xfrm>
                <a:off x="10771" y="2577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5</a:t>
                </a:r>
              </a:p>
            </p:txBody>
          </p:sp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F8E7A0FC-2476-0964-30FE-723C3696CD2C}"/>
                  </a:ext>
                </a:extLst>
              </p:cNvPr>
              <p:cNvSpPr/>
              <p:nvPr>
                <p:custDataLst>
                  <p:tags r:id="rId139"/>
                </p:custDataLst>
              </p:nvPr>
            </p:nvSpPr>
            <p:spPr>
              <a:xfrm>
                <a:off x="10771" y="3267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7</a:t>
                </a:r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AC3F1631-F16E-EA4D-3681-355C5C4C97FE}"/>
                  </a:ext>
                </a:extLst>
              </p:cNvPr>
              <p:cNvSpPr/>
              <p:nvPr>
                <p:custDataLst>
                  <p:tags r:id="rId140"/>
                </p:custDataLst>
              </p:nvPr>
            </p:nvSpPr>
            <p:spPr>
              <a:xfrm>
                <a:off x="10771" y="2922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6</a:t>
                </a:r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323B381E-F877-911F-AE92-ACAD2C65B6BD}"/>
                  </a:ext>
                </a:extLst>
              </p:cNvPr>
              <p:cNvSpPr/>
              <p:nvPr>
                <p:custDataLst>
                  <p:tags r:id="rId141"/>
                </p:custDataLst>
              </p:nvPr>
            </p:nvSpPr>
            <p:spPr>
              <a:xfrm>
                <a:off x="10771" y="3612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8</a:t>
                </a:r>
              </a:p>
            </p:txBody>
          </p: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8052E2F6-14C7-CDD6-3352-26E960072C7B}"/>
                  </a:ext>
                </a:extLst>
              </p:cNvPr>
              <p:cNvSpPr/>
              <p:nvPr>
                <p:custDataLst>
                  <p:tags r:id="rId142"/>
                </p:custDataLst>
              </p:nvPr>
            </p:nvSpPr>
            <p:spPr>
              <a:xfrm>
                <a:off x="12925" y="1196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NC</a:t>
                </a:r>
              </a:p>
            </p:txBody>
          </p: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41091138-7817-8922-F753-0D4E5F957F15}"/>
                  </a:ext>
                </a:extLst>
              </p:cNvPr>
              <p:cNvSpPr/>
              <p:nvPr>
                <p:custDataLst>
                  <p:tags r:id="rId143"/>
                </p:custDataLst>
              </p:nvPr>
            </p:nvSpPr>
            <p:spPr>
              <a:xfrm>
                <a:off x="12925" y="1887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VCC</a:t>
                </a:r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76E10D61-6F4F-8E02-EA72-0A0AAE59E6E7}"/>
                  </a:ext>
                </a:extLst>
              </p:cNvPr>
              <p:cNvSpPr/>
              <p:nvPr>
                <p:custDataLst>
                  <p:tags r:id="rId144"/>
                </p:custDataLst>
              </p:nvPr>
            </p:nvSpPr>
            <p:spPr>
              <a:xfrm>
                <a:off x="12925" y="1542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VOC</a:t>
                </a: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CB08CFFB-3E9A-AD16-1A76-4B118607A26D}"/>
                  </a:ext>
                </a:extLst>
              </p:cNvPr>
              <p:cNvSpPr/>
              <p:nvPr>
                <p:custDataLst>
                  <p:tags r:id="rId145"/>
                </p:custDataLst>
              </p:nvPr>
            </p:nvSpPr>
            <p:spPr>
              <a:xfrm>
                <a:off x="12925" y="2232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xFault</a:t>
                </a:r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ADC54C6A-2794-A426-218F-B84B83FACECC}"/>
                  </a:ext>
                </a:extLst>
              </p:cNvPr>
              <p:cNvSpPr/>
              <p:nvPr>
                <p:custDataLst>
                  <p:tags r:id="rId146"/>
                </p:custDataLst>
              </p:nvPr>
            </p:nvSpPr>
            <p:spPr>
              <a:xfrm>
                <a:off x="12925" y="2577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VOUT</a:t>
                </a:r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134801BA-DD07-237A-155D-93D18018F600}"/>
                  </a:ext>
                </a:extLst>
              </p:cNvPr>
              <p:cNvSpPr/>
              <p:nvPr>
                <p:custDataLst>
                  <p:tags r:id="rId147"/>
                </p:custDataLst>
              </p:nvPr>
            </p:nvSpPr>
            <p:spPr>
              <a:xfrm>
                <a:off x="12925" y="3267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NC</a:t>
                </a:r>
              </a:p>
            </p:txBody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C0C2F0A3-0AF9-9CF5-4EF1-57EEC1E0569A}"/>
                  </a:ext>
                </a:extLst>
              </p:cNvPr>
              <p:cNvSpPr/>
              <p:nvPr>
                <p:custDataLst>
                  <p:tags r:id="rId148"/>
                </p:custDataLst>
              </p:nvPr>
            </p:nvSpPr>
            <p:spPr>
              <a:xfrm>
                <a:off x="12925" y="2922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NC</a:t>
                </a:r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8E84BC10-F8C4-6532-F75E-F0C0BCE0D56A}"/>
                  </a:ext>
                </a:extLst>
              </p:cNvPr>
              <p:cNvSpPr/>
              <p:nvPr>
                <p:custDataLst>
                  <p:tags r:id="rId149"/>
                </p:custDataLst>
              </p:nvPr>
            </p:nvSpPr>
            <p:spPr>
              <a:xfrm>
                <a:off x="12925" y="3612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GND</a:t>
                </a:r>
              </a:p>
            </p:txBody>
          </p: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02B9E19A-75C0-58DE-900F-542E22725CB3}"/>
                  </a:ext>
                </a:extLst>
              </p:cNvPr>
              <p:cNvSpPr/>
              <p:nvPr>
                <p:custDataLst>
                  <p:tags r:id="rId150"/>
                </p:custDataLst>
              </p:nvPr>
            </p:nvSpPr>
            <p:spPr>
              <a:xfrm>
                <a:off x="12754" y="1196"/>
                <a:ext cx="170" cy="170"/>
              </a:xfrm>
              <a:prstGeom prst="rect">
                <a:avLst/>
              </a:prstGeom>
              <a:noFill/>
              <a:ln w="635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0" tIns="0" rIns="0" bIns="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16</a:t>
                </a:r>
              </a:p>
            </p:txBody>
          </p:sp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928562B5-1CD6-F19B-5851-9D48A2F38E89}"/>
                  </a:ext>
                </a:extLst>
              </p:cNvPr>
              <p:cNvSpPr/>
              <p:nvPr>
                <p:custDataLst>
                  <p:tags r:id="rId151"/>
                </p:custDataLst>
              </p:nvPr>
            </p:nvSpPr>
            <p:spPr>
              <a:xfrm>
                <a:off x="12754" y="2921"/>
                <a:ext cx="170" cy="170"/>
              </a:xfrm>
              <a:prstGeom prst="rect">
                <a:avLst/>
              </a:prstGeom>
              <a:noFill/>
              <a:ln w="635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0" tIns="0" rIns="0" bIns="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11</a:t>
                </a:r>
              </a:p>
            </p:txBody>
          </p:sp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E8018ED3-0ABB-00FF-C27A-786F3F384AAD}"/>
                  </a:ext>
                </a:extLst>
              </p:cNvPr>
              <p:cNvSpPr/>
              <p:nvPr>
                <p:custDataLst>
                  <p:tags r:id="rId152"/>
                </p:custDataLst>
              </p:nvPr>
            </p:nvSpPr>
            <p:spPr>
              <a:xfrm>
                <a:off x="12754" y="1541"/>
                <a:ext cx="170" cy="170"/>
              </a:xfrm>
              <a:prstGeom prst="rect">
                <a:avLst/>
              </a:prstGeom>
              <a:noFill/>
              <a:ln w="635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0" tIns="0" rIns="0" bIns="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15</a:t>
                </a:r>
              </a:p>
            </p:txBody>
          </p:sp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EC098763-20B9-DC9E-9330-3D06946A09B8}"/>
                  </a:ext>
                </a:extLst>
              </p:cNvPr>
              <p:cNvSpPr/>
              <p:nvPr>
                <p:custDataLst>
                  <p:tags r:id="rId153"/>
                </p:custDataLst>
              </p:nvPr>
            </p:nvSpPr>
            <p:spPr>
              <a:xfrm>
                <a:off x="12754" y="1886"/>
                <a:ext cx="170" cy="170"/>
              </a:xfrm>
              <a:prstGeom prst="rect">
                <a:avLst/>
              </a:prstGeom>
              <a:noFill/>
              <a:ln w="635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0" tIns="0" rIns="0" bIns="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14</a:t>
                </a:r>
              </a:p>
            </p:txBody>
          </p:sp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50C08E27-8266-2B38-597B-F019F48EE687}"/>
                  </a:ext>
                </a:extLst>
              </p:cNvPr>
              <p:cNvSpPr/>
              <p:nvPr>
                <p:custDataLst>
                  <p:tags r:id="rId154"/>
                </p:custDataLst>
              </p:nvPr>
            </p:nvSpPr>
            <p:spPr>
              <a:xfrm>
                <a:off x="12754" y="2231"/>
                <a:ext cx="170" cy="170"/>
              </a:xfrm>
              <a:prstGeom prst="rect">
                <a:avLst/>
              </a:prstGeom>
              <a:noFill/>
              <a:ln w="635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0" tIns="0" rIns="0" bIns="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13</a:t>
                </a:r>
              </a:p>
            </p:txBody>
          </p:sp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7B4A6A14-AD32-5676-8B33-634D5AEF3D52}"/>
                  </a:ext>
                </a:extLst>
              </p:cNvPr>
              <p:cNvSpPr/>
              <p:nvPr>
                <p:custDataLst>
                  <p:tags r:id="rId155"/>
                </p:custDataLst>
              </p:nvPr>
            </p:nvSpPr>
            <p:spPr>
              <a:xfrm>
                <a:off x="12754" y="2576"/>
                <a:ext cx="170" cy="170"/>
              </a:xfrm>
              <a:prstGeom prst="rect">
                <a:avLst/>
              </a:prstGeom>
              <a:noFill/>
              <a:ln w="635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0" tIns="0" rIns="0" bIns="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12</a:t>
                </a:r>
              </a:p>
            </p:txBody>
          </p:sp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0F04D205-F148-B367-C973-DCB10C7B29A6}"/>
                  </a:ext>
                </a:extLst>
              </p:cNvPr>
              <p:cNvSpPr/>
              <p:nvPr>
                <p:custDataLst>
                  <p:tags r:id="rId156"/>
                </p:custDataLst>
              </p:nvPr>
            </p:nvSpPr>
            <p:spPr>
              <a:xfrm>
                <a:off x="12754" y="3611"/>
                <a:ext cx="170" cy="170"/>
              </a:xfrm>
              <a:prstGeom prst="rect">
                <a:avLst/>
              </a:prstGeom>
              <a:noFill/>
              <a:ln w="635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9</a:t>
                </a:r>
              </a:p>
            </p:txBody>
          </p:sp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B65D0115-A015-319F-509D-9624CDA9F6C2}"/>
                  </a:ext>
                </a:extLst>
              </p:cNvPr>
              <p:cNvSpPr/>
              <p:nvPr>
                <p:custDataLst>
                  <p:tags r:id="rId157"/>
                </p:custDataLst>
              </p:nvPr>
            </p:nvSpPr>
            <p:spPr>
              <a:xfrm>
                <a:off x="12754" y="3266"/>
                <a:ext cx="170" cy="170"/>
              </a:xfrm>
              <a:prstGeom prst="rect">
                <a:avLst/>
              </a:prstGeom>
              <a:noFill/>
              <a:ln w="635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0" tIns="0" rIns="0" bIns="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10</a:t>
                </a:r>
              </a:p>
            </p:txBody>
          </p:sp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3D6EA7D8-0C1A-8466-3AAB-99BF8EF02B76}"/>
                  </a:ext>
                </a:extLst>
              </p:cNvPr>
              <p:cNvSpPr/>
              <p:nvPr>
                <p:custDataLst>
                  <p:tags r:id="rId158"/>
                </p:custDataLst>
              </p:nvPr>
            </p:nvSpPr>
            <p:spPr>
              <a:xfrm>
                <a:off x="13382" y="1196"/>
                <a:ext cx="454" cy="170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VOC/S</a:t>
                </a:r>
              </a:p>
            </p:txBody>
          </p:sp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F4CE74C0-A41F-E734-7F47-83F2CFBC428A}"/>
                  </a:ext>
                </a:extLst>
              </p:cNvPr>
              <p:cNvSpPr/>
              <p:nvPr>
                <p:custDataLst>
                  <p:tags r:id="rId159"/>
                </p:custDataLst>
              </p:nvPr>
            </p:nvSpPr>
            <p:spPr>
              <a:xfrm>
                <a:off x="13382" y="1887"/>
                <a:ext cx="454" cy="17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VCC</a:t>
                </a:r>
              </a:p>
            </p:txBody>
          </p:sp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1952CAD0-4903-6216-5764-E17E224E0465}"/>
                  </a:ext>
                </a:extLst>
              </p:cNvPr>
              <p:cNvSpPr/>
              <p:nvPr>
                <p:custDataLst>
                  <p:tags r:id="rId160"/>
                </p:custDataLst>
              </p:nvPr>
            </p:nvSpPr>
            <p:spPr>
              <a:xfrm>
                <a:off x="13382" y="1542"/>
                <a:ext cx="454" cy="17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VOC/F</a:t>
                </a:r>
              </a:p>
            </p:txBody>
          </p:sp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95DDDFEC-0B9D-FE50-18A3-2D8C736925A6}"/>
                  </a:ext>
                </a:extLst>
              </p:cNvPr>
              <p:cNvSpPr/>
              <p:nvPr>
                <p:custDataLst>
                  <p:tags r:id="rId161"/>
                </p:custDataLst>
              </p:nvPr>
            </p:nvSpPr>
            <p:spPr>
              <a:xfrm>
                <a:off x="13382" y="2232"/>
                <a:ext cx="454" cy="17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OCF/F</a:t>
                </a:r>
              </a:p>
            </p:txBody>
          </p:sp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452CC958-9474-F88A-E65F-1B42934CD4E1}"/>
                  </a:ext>
                </a:extLst>
              </p:cNvPr>
              <p:cNvSpPr/>
              <p:nvPr>
                <p:custDataLst>
                  <p:tags r:id="rId162"/>
                </p:custDataLst>
              </p:nvPr>
            </p:nvSpPr>
            <p:spPr>
              <a:xfrm>
                <a:off x="13382" y="2577"/>
                <a:ext cx="454" cy="17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VOUT</a:t>
                </a:r>
              </a:p>
            </p:txBody>
          </p:sp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F2F2970E-70B2-16DA-540E-9B3034A409F6}"/>
                  </a:ext>
                </a:extLst>
              </p:cNvPr>
              <p:cNvSpPr/>
              <p:nvPr>
                <p:custDataLst>
                  <p:tags r:id="rId163"/>
                </p:custDataLst>
              </p:nvPr>
            </p:nvSpPr>
            <p:spPr>
              <a:xfrm>
                <a:off x="13382" y="3267"/>
                <a:ext cx="454" cy="170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OCF/S</a:t>
                </a:r>
              </a:p>
            </p:txBody>
          </p:sp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BB2A4E75-10A6-8306-1E39-79154DD1D36C}"/>
                  </a:ext>
                </a:extLst>
              </p:cNvPr>
              <p:cNvSpPr/>
              <p:nvPr>
                <p:custDataLst>
                  <p:tags r:id="rId164"/>
                </p:custDataLst>
              </p:nvPr>
            </p:nvSpPr>
            <p:spPr>
              <a:xfrm>
                <a:off x="13382" y="2922"/>
                <a:ext cx="454" cy="170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FILTER</a:t>
                </a:r>
              </a:p>
            </p:txBody>
          </p:sp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DF40D1CC-8B95-25BA-FF87-8BFE997395A3}"/>
                  </a:ext>
                </a:extLst>
              </p:cNvPr>
              <p:cNvSpPr/>
              <p:nvPr>
                <p:custDataLst>
                  <p:tags r:id="rId165"/>
                </p:custDataLst>
              </p:nvPr>
            </p:nvSpPr>
            <p:spPr>
              <a:xfrm>
                <a:off x="13382" y="3612"/>
                <a:ext cx="454" cy="17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GND</a:t>
                </a:r>
              </a:p>
            </p:txBody>
          </p:sp>
        </p:grpSp>
      </p:grpSp>
      <p:grpSp>
        <p:nvGrpSpPr>
          <p:cNvPr id="141" name="组合 140">
            <a:extLst>
              <a:ext uri="{FF2B5EF4-FFF2-40B4-BE49-F238E27FC236}">
                <a16:creationId xmlns:a16="http://schemas.microsoft.com/office/drawing/2014/main" id="{D5966459-AA36-2830-1B61-789855C6A27E}"/>
              </a:ext>
            </a:extLst>
          </p:cNvPr>
          <p:cNvGrpSpPr/>
          <p:nvPr/>
        </p:nvGrpSpPr>
        <p:grpSpPr>
          <a:xfrm>
            <a:off x="233045" y="2967781"/>
            <a:ext cx="8678545" cy="1799590"/>
            <a:chOff x="367" y="2634"/>
            <a:chExt cx="13667" cy="2834"/>
          </a:xfrm>
        </p:grpSpPr>
        <p:grpSp>
          <p:nvGrpSpPr>
            <p:cNvPr id="142" name="组合 141">
              <a:extLst>
                <a:ext uri="{FF2B5EF4-FFF2-40B4-BE49-F238E27FC236}">
                  <a16:creationId xmlns:a16="http://schemas.microsoft.com/office/drawing/2014/main" id="{91F17376-0D39-AFA9-41ED-E0CAD29DAEA5}"/>
                </a:ext>
              </a:extLst>
            </p:cNvPr>
            <p:cNvGrpSpPr/>
            <p:nvPr/>
          </p:nvGrpSpPr>
          <p:grpSpPr>
            <a:xfrm>
              <a:off x="367" y="2634"/>
              <a:ext cx="3062" cy="2834"/>
              <a:chOff x="340" y="4480"/>
              <a:chExt cx="3062" cy="2834"/>
            </a:xfrm>
          </p:grpSpPr>
          <p:sp>
            <p:nvSpPr>
              <p:cNvPr id="245" name="圆角矩形 219">
                <a:extLst>
                  <a:ext uri="{FF2B5EF4-FFF2-40B4-BE49-F238E27FC236}">
                    <a16:creationId xmlns:a16="http://schemas.microsoft.com/office/drawing/2014/main" id="{C77B84B1-7CA4-1511-A060-F07083F2A016}"/>
                  </a:ext>
                </a:extLst>
              </p:cNvPr>
              <p:cNvSpPr/>
              <p:nvPr>
                <p:custDataLst>
                  <p:tags r:id="rId100"/>
                </p:custDataLst>
              </p:nvPr>
            </p:nvSpPr>
            <p:spPr>
              <a:xfrm>
                <a:off x="794" y="4480"/>
                <a:ext cx="1701" cy="2835"/>
              </a:xfrm>
              <a:prstGeom prst="roundRect">
                <a:avLst>
                  <a:gd name="adj" fmla="val 4056"/>
                </a:avLst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1200" b="1" dirty="0">
                    <a:solidFill>
                      <a:srgbClr val="0070C0"/>
                    </a:solidFill>
                    <a:cs typeface="+mn-ea"/>
                    <a:sym typeface="+mn-lt"/>
                  </a:rPr>
                  <a:t>CC6929SG</a:t>
                </a:r>
              </a:p>
              <a:p>
                <a:pPr algn="ctr"/>
                <a:endParaRPr lang="en-US" altLang="zh-CN" sz="1200" b="1" dirty="0">
                  <a:solidFill>
                    <a:schemeClr val="tx1"/>
                  </a:solidFill>
                  <a:cs typeface="+mn-ea"/>
                  <a:sym typeface="+mn-lt"/>
                </a:endParaRPr>
              </a:p>
              <a:p>
                <a:pPr algn="ctr"/>
                <a:r>
                  <a:rPr lang="en-US" altLang="zh-CN" sz="1200" b="1" dirty="0">
                    <a:solidFill>
                      <a:schemeClr val="tx1"/>
                    </a:solidFill>
                    <a:latin typeface="+mj-ea"/>
                    <a:ea typeface="+mj-ea"/>
                    <a:cs typeface="+mn-ea"/>
                    <a:sym typeface="+mn-lt"/>
                  </a:rPr>
                  <a:t>x710_LA</a:t>
                </a:r>
              </a:p>
              <a:p>
                <a:pPr algn="ctr"/>
                <a:r>
                  <a:rPr lang="en-US" altLang="zh-CN" sz="1200" b="1" dirty="0">
                    <a:solidFill>
                      <a:schemeClr val="tx1"/>
                    </a:solidFill>
                    <a:latin typeface="+mj-ea"/>
                    <a:ea typeface="+mj-ea"/>
                    <a:cs typeface="+mn-ea"/>
                    <a:sym typeface="+mn-lt"/>
                  </a:rPr>
                  <a:t>xO10~30</a:t>
                </a:r>
              </a:p>
              <a:p>
                <a:pPr algn="ctr"/>
                <a:r>
                  <a:rPr lang="en-US" altLang="zh-CN" sz="1200" b="1" dirty="0">
                    <a:solidFill>
                      <a:schemeClr val="tx1"/>
                    </a:solidFill>
                    <a:latin typeface="+mj-ea"/>
                    <a:ea typeface="+mj-ea"/>
                    <a:cs typeface="+mn-ea"/>
                    <a:sym typeface="+mn-lt"/>
                  </a:rPr>
                  <a:t>x91220</a:t>
                </a:r>
              </a:p>
              <a:p>
                <a:pPr algn="ctr"/>
                <a:r>
                  <a:rPr lang="en-US" altLang="zh-CN" sz="1200" b="1" dirty="0">
                    <a:solidFill>
                      <a:schemeClr val="tx1"/>
                    </a:solidFill>
                    <a:latin typeface="+mj-ea"/>
                    <a:ea typeface="+mj-ea"/>
                    <a:cs typeface="+mn-ea"/>
                    <a:sym typeface="+mn-lt"/>
                  </a:rPr>
                  <a:t>x91221</a:t>
                </a:r>
              </a:p>
            </p:txBody>
          </p:sp>
          <p:sp>
            <p:nvSpPr>
              <p:cNvPr id="246" name="矩形 245">
                <a:extLst>
                  <a:ext uri="{FF2B5EF4-FFF2-40B4-BE49-F238E27FC236}">
                    <a16:creationId xmlns:a16="http://schemas.microsoft.com/office/drawing/2014/main" id="{0ECAB098-4858-2EB2-9BA9-34CE98742565}"/>
                  </a:ext>
                </a:extLst>
              </p:cNvPr>
              <p:cNvSpPr/>
              <p:nvPr>
                <p:custDataLst>
                  <p:tags r:id="rId101"/>
                </p:custDataLst>
              </p:nvPr>
            </p:nvSpPr>
            <p:spPr>
              <a:xfrm>
                <a:off x="340" y="4611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1</a:t>
                </a:r>
              </a:p>
            </p:txBody>
          </p:sp>
          <p:sp>
            <p:nvSpPr>
              <p:cNvPr id="247" name="矩形 246">
                <a:extLst>
                  <a:ext uri="{FF2B5EF4-FFF2-40B4-BE49-F238E27FC236}">
                    <a16:creationId xmlns:a16="http://schemas.microsoft.com/office/drawing/2014/main" id="{FD50591B-D446-80F1-3147-9C0B93F6F06A}"/>
                  </a:ext>
                </a:extLst>
              </p:cNvPr>
              <p:cNvSpPr/>
              <p:nvPr>
                <p:custDataLst>
                  <p:tags r:id="rId102"/>
                </p:custDataLst>
              </p:nvPr>
            </p:nvSpPr>
            <p:spPr>
              <a:xfrm>
                <a:off x="340" y="5302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3</a:t>
                </a:r>
              </a:p>
            </p:txBody>
          </p:sp>
          <p:sp>
            <p:nvSpPr>
              <p:cNvPr id="248" name="矩形 247">
                <a:extLst>
                  <a:ext uri="{FF2B5EF4-FFF2-40B4-BE49-F238E27FC236}">
                    <a16:creationId xmlns:a16="http://schemas.microsoft.com/office/drawing/2014/main" id="{C9441A50-7910-9E95-53A8-7B48AD21D835}"/>
                  </a:ext>
                </a:extLst>
              </p:cNvPr>
              <p:cNvSpPr/>
              <p:nvPr>
                <p:custDataLst>
                  <p:tags r:id="rId103"/>
                </p:custDataLst>
              </p:nvPr>
            </p:nvSpPr>
            <p:spPr>
              <a:xfrm>
                <a:off x="340" y="4957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2</a:t>
                </a:r>
              </a:p>
            </p:txBody>
          </p:sp>
          <p:sp>
            <p:nvSpPr>
              <p:cNvPr id="249" name="矩形 248">
                <a:extLst>
                  <a:ext uri="{FF2B5EF4-FFF2-40B4-BE49-F238E27FC236}">
                    <a16:creationId xmlns:a16="http://schemas.microsoft.com/office/drawing/2014/main" id="{C0E57079-6802-6886-D3D5-FC5A65A98EB7}"/>
                  </a:ext>
                </a:extLst>
              </p:cNvPr>
              <p:cNvSpPr/>
              <p:nvPr>
                <p:custDataLst>
                  <p:tags r:id="rId104"/>
                </p:custDataLst>
              </p:nvPr>
            </p:nvSpPr>
            <p:spPr>
              <a:xfrm>
                <a:off x="340" y="5647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4</a:t>
                </a:r>
              </a:p>
            </p:txBody>
          </p:sp>
          <p:sp>
            <p:nvSpPr>
              <p:cNvPr id="250" name="矩形 249">
                <a:extLst>
                  <a:ext uri="{FF2B5EF4-FFF2-40B4-BE49-F238E27FC236}">
                    <a16:creationId xmlns:a16="http://schemas.microsoft.com/office/drawing/2014/main" id="{D69354C4-9D74-440F-A4B7-F0ADC7031A86}"/>
                  </a:ext>
                </a:extLst>
              </p:cNvPr>
              <p:cNvSpPr/>
              <p:nvPr>
                <p:custDataLst>
                  <p:tags r:id="rId105"/>
                </p:custDataLst>
              </p:nvPr>
            </p:nvSpPr>
            <p:spPr>
              <a:xfrm>
                <a:off x="340" y="5992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5</a:t>
                </a:r>
              </a:p>
            </p:txBody>
          </p:sp>
          <p:sp>
            <p:nvSpPr>
              <p:cNvPr id="251" name="矩形 250">
                <a:extLst>
                  <a:ext uri="{FF2B5EF4-FFF2-40B4-BE49-F238E27FC236}">
                    <a16:creationId xmlns:a16="http://schemas.microsoft.com/office/drawing/2014/main" id="{26DBCE10-27F2-E9D3-EF01-F5D4284EA087}"/>
                  </a:ext>
                </a:extLst>
              </p:cNvPr>
              <p:cNvSpPr/>
              <p:nvPr>
                <p:custDataLst>
                  <p:tags r:id="rId106"/>
                </p:custDataLst>
              </p:nvPr>
            </p:nvSpPr>
            <p:spPr>
              <a:xfrm>
                <a:off x="340" y="6682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7</a:t>
                </a:r>
              </a:p>
            </p:txBody>
          </p:sp>
          <p:sp>
            <p:nvSpPr>
              <p:cNvPr id="252" name="矩形 251">
                <a:extLst>
                  <a:ext uri="{FF2B5EF4-FFF2-40B4-BE49-F238E27FC236}">
                    <a16:creationId xmlns:a16="http://schemas.microsoft.com/office/drawing/2014/main" id="{446FBE5C-DAEF-12BB-BA40-954D393007C3}"/>
                  </a:ext>
                </a:extLst>
              </p:cNvPr>
              <p:cNvSpPr/>
              <p:nvPr>
                <p:custDataLst>
                  <p:tags r:id="rId107"/>
                </p:custDataLst>
              </p:nvPr>
            </p:nvSpPr>
            <p:spPr>
              <a:xfrm>
                <a:off x="340" y="6337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6</a:t>
                </a:r>
              </a:p>
            </p:txBody>
          </p:sp>
          <p:sp>
            <p:nvSpPr>
              <p:cNvPr id="253" name="矩形 252">
                <a:extLst>
                  <a:ext uri="{FF2B5EF4-FFF2-40B4-BE49-F238E27FC236}">
                    <a16:creationId xmlns:a16="http://schemas.microsoft.com/office/drawing/2014/main" id="{D0D1E40E-597E-C88D-E012-25D4BA8625EE}"/>
                  </a:ext>
                </a:extLst>
              </p:cNvPr>
              <p:cNvSpPr/>
              <p:nvPr>
                <p:custDataLst>
                  <p:tags r:id="rId108"/>
                </p:custDataLst>
              </p:nvPr>
            </p:nvSpPr>
            <p:spPr>
              <a:xfrm>
                <a:off x="340" y="7027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8</a:t>
                </a:r>
              </a:p>
            </p:txBody>
          </p:sp>
          <p:sp>
            <p:nvSpPr>
              <p:cNvPr id="254" name="矩形 253">
                <a:extLst>
                  <a:ext uri="{FF2B5EF4-FFF2-40B4-BE49-F238E27FC236}">
                    <a16:creationId xmlns:a16="http://schemas.microsoft.com/office/drawing/2014/main" id="{17DA85E3-E435-1EDB-9B96-2725D06A49F5}"/>
                  </a:ext>
                </a:extLst>
              </p:cNvPr>
              <p:cNvSpPr/>
              <p:nvPr>
                <p:custDataLst>
                  <p:tags r:id="rId109"/>
                </p:custDataLst>
              </p:nvPr>
            </p:nvSpPr>
            <p:spPr>
              <a:xfrm>
                <a:off x="2494" y="4611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NC</a:t>
                </a:r>
              </a:p>
            </p:txBody>
          </p:sp>
          <p:sp>
            <p:nvSpPr>
              <p:cNvPr id="255" name="矩形 254">
                <a:extLst>
                  <a:ext uri="{FF2B5EF4-FFF2-40B4-BE49-F238E27FC236}">
                    <a16:creationId xmlns:a16="http://schemas.microsoft.com/office/drawing/2014/main" id="{01A18480-F12A-03AD-2BA3-880C81500997}"/>
                  </a:ext>
                </a:extLst>
              </p:cNvPr>
              <p:cNvSpPr/>
              <p:nvPr>
                <p:custDataLst>
                  <p:tags r:id="rId110"/>
                </p:custDataLst>
              </p:nvPr>
            </p:nvSpPr>
            <p:spPr>
              <a:xfrm>
                <a:off x="2494" y="5302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VCC</a:t>
                </a:r>
              </a:p>
            </p:txBody>
          </p:sp>
          <p:sp>
            <p:nvSpPr>
              <p:cNvPr id="256" name="矩形 255">
                <a:extLst>
                  <a:ext uri="{FF2B5EF4-FFF2-40B4-BE49-F238E27FC236}">
                    <a16:creationId xmlns:a16="http://schemas.microsoft.com/office/drawing/2014/main" id="{D73BA023-92F1-1AB5-5FBF-31AF164A98DA}"/>
                  </a:ext>
                </a:extLst>
              </p:cNvPr>
              <p:cNvSpPr/>
              <p:nvPr>
                <p:custDataLst>
                  <p:tags r:id="rId111"/>
                </p:custDataLst>
              </p:nvPr>
            </p:nvSpPr>
            <p:spPr>
              <a:xfrm>
                <a:off x="2494" y="4957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VOC</a:t>
                </a:r>
              </a:p>
            </p:txBody>
          </p:sp>
          <p:sp>
            <p:nvSpPr>
              <p:cNvPr id="257" name="矩形 256">
                <a:extLst>
                  <a:ext uri="{FF2B5EF4-FFF2-40B4-BE49-F238E27FC236}">
                    <a16:creationId xmlns:a16="http://schemas.microsoft.com/office/drawing/2014/main" id="{B1EBC566-D050-1D14-2EE9-73C653766DDC}"/>
                  </a:ext>
                </a:extLst>
              </p:cNvPr>
              <p:cNvSpPr/>
              <p:nvPr>
                <p:custDataLst>
                  <p:tags r:id="rId112"/>
                </p:custDataLst>
              </p:nvPr>
            </p:nvSpPr>
            <p:spPr>
              <a:xfrm>
                <a:off x="2494" y="5647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xFault</a:t>
                </a:r>
              </a:p>
            </p:txBody>
          </p:sp>
          <p:sp>
            <p:nvSpPr>
              <p:cNvPr id="258" name="矩形 257">
                <a:extLst>
                  <a:ext uri="{FF2B5EF4-FFF2-40B4-BE49-F238E27FC236}">
                    <a16:creationId xmlns:a16="http://schemas.microsoft.com/office/drawing/2014/main" id="{02A1820F-4E2C-4586-D251-EEDC56F7AC7B}"/>
                  </a:ext>
                </a:extLst>
              </p:cNvPr>
              <p:cNvSpPr/>
              <p:nvPr>
                <p:custDataLst>
                  <p:tags r:id="rId113"/>
                </p:custDataLst>
              </p:nvPr>
            </p:nvSpPr>
            <p:spPr>
              <a:xfrm>
                <a:off x="2494" y="5992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VOUT</a:t>
                </a:r>
              </a:p>
            </p:txBody>
          </p:sp>
          <p:sp>
            <p:nvSpPr>
              <p:cNvPr id="259" name="矩形 258">
                <a:extLst>
                  <a:ext uri="{FF2B5EF4-FFF2-40B4-BE49-F238E27FC236}">
                    <a16:creationId xmlns:a16="http://schemas.microsoft.com/office/drawing/2014/main" id="{C509592E-BC9F-E6AC-05F8-1350E66729B5}"/>
                  </a:ext>
                </a:extLst>
              </p:cNvPr>
              <p:cNvSpPr/>
              <p:nvPr>
                <p:custDataLst>
                  <p:tags r:id="rId114"/>
                </p:custDataLst>
              </p:nvPr>
            </p:nvSpPr>
            <p:spPr>
              <a:xfrm>
                <a:off x="2494" y="6682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VREF</a:t>
                </a:r>
              </a:p>
            </p:txBody>
          </p:sp>
          <p:sp>
            <p:nvSpPr>
              <p:cNvPr id="260" name="矩形 259">
                <a:extLst>
                  <a:ext uri="{FF2B5EF4-FFF2-40B4-BE49-F238E27FC236}">
                    <a16:creationId xmlns:a16="http://schemas.microsoft.com/office/drawing/2014/main" id="{93C40A53-A70E-3DB6-8C77-A22004C9D3DD}"/>
                  </a:ext>
                </a:extLst>
              </p:cNvPr>
              <p:cNvSpPr/>
              <p:nvPr>
                <p:custDataLst>
                  <p:tags r:id="rId115"/>
                </p:custDataLst>
              </p:nvPr>
            </p:nvSpPr>
            <p:spPr>
              <a:xfrm>
                <a:off x="2494" y="6337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NC</a:t>
                </a:r>
              </a:p>
            </p:txBody>
          </p:sp>
          <p:sp>
            <p:nvSpPr>
              <p:cNvPr id="261" name="矩形 260">
                <a:extLst>
                  <a:ext uri="{FF2B5EF4-FFF2-40B4-BE49-F238E27FC236}">
                    <a16:creationId xmlns:a16="http://schemas.microsoft.com/office/drawing/2014/main" id="{D3C006B2-91B6-A167-6DE7-DDF23BD5BBC7}"/>
                  </a:ext>
                </a:extLst>
              </p:cNvPr>
              <p:cNvSpPr/>
              <p:nvPr>
                <p:custDataLst>
                  <p:tags r:id="rId116"/>
                </p:custDataLst>
              </p:nvPr>
            </p:nvSpPr>
            <p:spPr>
              <a:xfrm>
                <a:off x="2494" y="7027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GND</a:t>
                </a:r>
              </a:p>
            </p:txBody>
          </p:sp>
          <p:sp>
            <p:nvSpPr>
              <p:cNvPr id="262" name="矩形 261">
                <a:extLst>
                  <a:ext uri="{FF2B5EF4-FFF2-40B4-BE49-F238E27FC236}">
                    <a16:creationId xmlns:a16="http://schemas.microsoft.com/office/drawing/2014/main" id="{8684D0E4-6544-CB25-6412-B42CF2021D05}"/>
                  </a:ext>
                </a:extLst>
              </p:cNvPr>
              <p:cNvSpPr/>
              <p:nvPr>
                <p:custDataLst>
                  <p:tags r:id="rId117"/>
                </p:custDataLst>
              </p:nvPr>
            </p:nvSpPr>
            <p:spPr>
              <a:xfrm>
                <a:off x="2323" y="4611"/>
                <a:ext cx="170" cy="170"/>
              </a:xfrm>
              <a:prstGeom prst="rect">
                <a:avLst/>
              </a:prstGeom>
              <a:noFill/>
              <a:ln w="635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0" tIns="0" rIns="0" bIns="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16</a:t>
                </a:r>
              </a:p>
            </p:txBody>
          </p:sp>
          <p:sp>
            <p:nvSpPr>
              <p:cNvPr id="263" name="矩形 262">
                <a:extLst>
                  <a:ext uri="{FF2B5EF4-FFF2-40B4-BE49-F238E27FC236}">
                    <a16:creationId xmlns:a16="http://schemas.microsoft.com/office/drawing/2014/main" id="{17F85893-DE39-76CD-BC0C-E89A5F9EA634}"/>
                  </a:ext>
                </a:extLst>
              </p:cNvPr>
              <p:cNvSpPr/>
              <p:nvPr>
                <p:custDataLst>
                  <p:tags r:id="rId118"/>
                </p:custDataLst>
              </p:nvPr>
            </p:nvSpPr>
            <p:spPr>
              <a:xfrm>
                <a:off x="2323" y="6336"/>
                <a:ext cx="170" cy="170"/>
              </a:xfrm>
              <a:prstGeom prst="rect">
                <a:avLst/>
              </a:prstGeom>
              <a:noFill/>
              <a:ln w="635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0" tIns="0" rIns="0" bIns="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11</a:t>
                </a:r>
              </a:p>
            </p:txBody>
          </p:sp>
          <p:sp>
            <p:nvSpPr>
              <p:cNvPr id="264" name="矩形 263">
                <a:extLst>
                  <a:ext uri="{FF2B5EF4-FFF2-40B4-BE49-F238E27FC236}">
                    <a16:creationId xmlns:a16="http://schemas.microsoft.com/office/drawing/2014/main" id="{73D964CA-F2CA-A9B5-B9AB-485E40046D41}"/>
                  </a:ext>
                </a:extLst>
              </p:cNvPr>
              <p:cNvSpPr/>
              <p:nvPr>
                <p:custDataLst>
                  <p:tags r:id="rId119"/>
                </p:custDataLst>
              </p:nvPr>
            </p:nvSpPr>
            <p:spPr>
              <a:xfrm>
                <a:off x="2323" y="4956"/>
                <a:ext cx="170" cy="170"/>
              </a:xfrm>
              <a:prstGeom prst="rect">
                <a:avLst/>
              </a:prstGeom>
              <a:noFill/>
              <a:ln w="635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0" tIns="0" rIns="0" bIns="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15</a:t>
                </a:r>
              </a:p>
            </p:txBody>
          </p:sp>
          <p:sp>
            <p:nvSpPr>
              <p:cNvPr id="265" name="矩形 264">
                <a:extLst>
                  <a:ext uri="{FF2B5EF4-FFF2-40B4-BE49-F238E27FC236}">
                    <a16:creationId xmlns:a16="http://schemas.microsoft.com/office/drawing/2014/main" id="{68C19824-DF65-B26D-A942-AE8D0BFD6C13}"/>
                  </a:ext>
                </a:extLst>
              </p:cNvPr>
              <p:cNvSpPr/>
              <p:nvPr>
                <p:custDataLst>
                  <p:tags r:id="rId120"/>
                </p:custDataLst>
              </p:nvPr>
            </p:nvSpPr>
            <p:spPr>
              <a:xfrm>
                <a:off x="2323" y="5301"/>
                <a:ext cx="170" cy="170"/>
              </a:xfrm>
              <a:prstGeom prst="rect">
                <a:avLst/>
              </a:prstGeom>
              <a:noFill/>
              <a:ln w="635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0" tIns="0" rIns="0" bIns="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14</a:t>
                </a:r>
              </a:p>
            </p:txBody>
          </p:sp>
          <p:sp>
            <p:nvSpPr>
              <p:cNvPr id="266" name="矩形 265">
                <a:extLst>
                  <a:ext uri="{FF2B5EF4-FFF2-40B4-BE49-F238E27FC236}">
                    <a16:creationId xmlns:a16="http://schemas.microsoft.com/office/drawing/2014/main" id="{23EE4345-A4DD-89DF-3DE6-851729E0FACF}"/>
                  </a:ext>
                </a:extLst>
              </p:cNvPr>
              <p:cNvSpPr/>
              <p:nvPr>
                <p:custDataLst>
                  <p:tags r:id="rId121"/>
                </p:custDataLst>
              </p:nvPr>
            </p:nvSpPr>
            <p:spPr>
              <a:xfrm>
                <a:off x="2323" y="5646"/>
                <a:ext cx="170" cy="170"/>
              </a:xfrm>
              <a:prstGeom prst="rect">
                <a:avLst/>
              </a:prstGeom>
              <a:noFill/>
              <a:ln w="635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0" tIns="0" rIns="0" bIns="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13</a:t>
                </a:r>
              </a:p>
            </p:txBody>
          </p:sp>
          <p:sp>
            <p:nvSpPr>
              <p:cNvPr id="267" name="矩形 266">
                <a:extLst>
                  <a:ext uri="{FF2B5EF4-FFF2-40B4-BE49-F238E27FC236}">
                    <a16:creationId xmlns:a16="http://schemas.microsoft.com/office/drawing/2014/main" id="{A2BDD427-D19A-DBE3-D838-4F5C1037E290}"/>
                  </a:ext>
                </a:extLst>
              </p:cNvPr>
              <p:cNvSpPr/>
              <p:nvPr>
                <p:custDataLst>
                  <p:tags r:id="rId122"/>
                </p:custDataLst>
              </p:nvPr>
            </p:nvSpPr>
            <p:spPr>
              <a:xfrm>
                <a:off x="2323" y="5991"/>
                <a:ext cx="170" cy="170"/>
              </a:xfrm>
              <a:prstGeom prst="rect">
                <a:avLst/>
              </a:prstGeom>
              <a:noFill/>
              <a:ln w="635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0" tIns="0" rIns="0" bIns="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12</a:t>
                </a:r>
              </a:p>
            </p:txBody>
          </p:sp>
          <p:sp>
            <p:nvSpPr>
              <p:cNvPr id="268" name="矩形 267">
                <a:extLst>
                  <a:ext uri="{FF2B5EF4-FFF2-40B4-BE49-F238E27FC236}">
                    <a16:creationId xmlns:a16="http://schemas.microsoft.com/office/drawing/2014/main" id="{AC29CDA1-2243-975C-6BC5-2C5676E790E0}"/>
                  </a:ext>
                </a:extLst>
              </p:cNvPr>
              <p:cNvSpPr/>
              <p:nvPr>
                <p:custDataLst>
                  <p:tags r:id="rId123"/>
                </p:custDataLst>
              </p:nvPr>
            </p:nvSpPr>
            <p:spPr>
              <a:xfrm>
                <a:off x="2323" y="7026"/>
                <a:ext cx="170" cy="170"/>
              </a:xfrm>
              <a:prstGeom prst="rect">
                <a:avLst/>
              </a:prstGeom>
              <a:noFill/>
              <a:ln w="635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9</a:t>
                </a:r>
              </a:p>
            </p:txBody>
          </p:sp>
          <p:sp>
            <p:nvSpPr>
              <p:cNvPr id="269" name="矩形 268">
                <a:extLst>
                  <a:ext uri="{FF2B5EF4-FFF2-40B4-BE49-F238E27FC236}">
                    <a16:creationId xmlns:a16="http://schemas.microsoft.com/office/drawing/2014/main" id="{16E87620-6D29-C007-FAB0-71274DBA3BCA}"/>
                  </a:ext>
                </a:extLst>
              </p:cNvPr>
              <p:cNvSpPr/>
              <p:nvPr>
                <p:custDataLst>
                  <p:tags r:id="rId124"/>
                </p:custDataLst>
              </p:nvPr>
            </p:nvSpPr>
            <p:spPr>
              <a:xfrm>
                <a:off x="2323" y="6681"/>
                <a:ext cx="170" cy="170"/>
              </a:xfrm>
              <a:prstGeom prst="rect">
                <a:avLst/>
              </a:prstGeom>
              <a:noFill/>
              <a:ln w="635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0" tIns="0" rIns="0" bIns="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10</a:t>
                </a:r>
              </a:p>
            </p:txBody>
          </p:sp>
          <p:sp>
            <p:nvSpPr>
              <p:cNvPr id="270" name="矩形 269">
                <a:extLst>
                  <a:ext uri="{FF2B5EF4-FFF2-40B4-BE49-F238E27FC236}">
                    <a16:creationId xmlns:a16="http://schemas.microsoft.com/office/drawing/2014/main" id="{20310302-F5A1-5E8D-12AF-398243E8A81E}"/>
                  </a:ext>
                </a:extLst>
              </p:cNvPr>
              <p:cNvSpPr/>
              <p:nvPr>
                <p:custDataLst>
                  <p:tags r:id="rId125"/>
                </p:custDataLst>
              </p:nvPr>
            </p:nvSpPr>
            <p:spPr>
              <a:xfrm>
                <a:off x="2948" y="4611"/>
                <a:ext cx="454" cy="170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400" dirty="0">
                    <a:solidFill>
                      <a:schemeClr val="tx1"/>
                    </a:solidFill>
                    <a:cs typeface="+mn-ea"/>
                    <a:sym typeface="+mn-lt"/>
                  </a:rPr>
                  <a:t>EN/OCD_I</a:t>
                </a:r>
              </a:p>
            </p:txBody>
          </p:sp>
          <p:sp>
            <p:nvSpPr>
              <p:cNvPr id="271" name="矩形 270">
                <a:extLst>
                  <a:ext uri="{FF2B5EF4-FFF2-40B4-BE49-F238E27FC236}">
                    <a16:creationId xmlns:a16="http://schemas.microsoft.com/office/drawing/2014/main" id="{7B199DDE-77AA-C7ED-9EC6-ADF12BBB4C05}"/>
                  </a:ext>
                </a:extLst>
              </p:cNvPr>
              <p:cNvSpPr/>
              <p:nvPr>
                <p:custDataLst>
                  <p:tags r:id="rId126"/>
                </p:custDataLst>
              </p:nvPr>
            </p:nvSpPr>
            <p:spPr>
              <a:xfrm>
                <a:off x="2948" y="5302"/>
                <a:ext cx="454" cy="17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VCC</a:t>
                </a:r>
              </a:p>
            </p:txBody>
          </p:sp>
          <p:sp>
            <p:nvSpPr>
              <p:cNvPr id="272" name="矩形 271">
                <a:extLst>
                  <a:ext uri="{FF2B5EF4-FFF2-40B4-BE49-F238E27FC236}">
                    <a16:creationId xmlns:a16="http://schemas.microsoft.com/office/drawing/2014/main" id="{CA3D4F24-EAAC-0439-6F93-AA784A9F774D}"/>
                  </a:ext>
                </a:extLst>
              </p:cNvPr>
              <p:cNvSpPr/>
              <p:nvPr>
                <p:custDataLst>
                  <p:tags r:id="rId127"/>
                </p:custDataLst>
              </p:nvPr>
            </p:nvSpPr>
            <p:spPr>
              <a:xfrm>
                <a:off x="2948" y="4957"/>
                <a:ext cx="454" cy="17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VOC</a:t>
                </a:r>
              </a:p>
            </p:txBody>
          </p:sp>
          <p:sp>
            <p:nvSpPr>
              <p:cNvPr id="273" name="矩形 272">
                <a:extLst>
                  <a:ext uri="{FF2B5EF4-FFF2-40B4-BE49-F238E27FC236}">
                    <a16:creationId xmlns:a16="http://schemas.microsoft.com/office/drawing/2014/main" id="{B0B65867-A274-9028-6B17-4908F6D25CAD}"/>
                  </a:ext>
                </a:extLst>
              </p:cNvPr>
              <p:cNvSpPr/>
              <p:nvPr>
                <p:custDataLst>
                  <p:tags r:id="rId128"/>
                </p:custDataLst>
              </p:nvPr>
            </p:nvSpPr>
            <p:spPr>
              <a:xfrm>
                <a:off x="2948" y="5647"/>
                <a:ext cx="454" cy="17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OCF</a:t>
                </a:r>
              </a:p>
            </p:txBody>
          </p:sp>
          <p:sp>
            <p:nvSpPr>
              <p:cNvPr id="274" name="矩形 273">
                <a:extLst>
                  <a:ext uri="{FF2B5EF4-FFF2-40B4-BE49-F238E27FC236}">
                    <a16:creationId xmlns:a16="http://schemas.microsoft.com/office/drawing/2014/main" id="{96E1AB7B-8CE6-A53C-20E5-0E1827E98804}"/>
                  </a:ext>
                </a:extLst>
              </p:cNvPr>
              <p:cNvSpPr/>
              <p:nvPr>
                <p:custDataLst>
                  <p:tags r:id="rId129"/>
                </p:custDataLst>
              </p:nvPr>
            </p:nvSpPr>
            <p:spPr>
              <a:xfrm>
                <a:off x="2948" y="5992"/>
                <a:ext cx="454" cy="17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VOUT</a:t>
                </a:r>
              </a:p>
            </p:txBody>
          </p:sp>
          <p:sp>
            <p:nvSpPr>
              <p:cNvPr id="275" name="矩形 274">
                <a:extLst>
                  <a:ext uri="{FF2B5EF4-FFF2-40B4-BE49-F238E27FC236}">
                    <a16:creationId xmlns:a16="http://schemas.microsoft.com/office/drawing/2014/main" id="{22DEBDC9-E0A5-DD8B-F8BC-8D58EA0A0D68}"/>
                  </a:ext>
                </a:extLst>
              </p:cNvPr>
              <p:cNvSpPr/>
              <p:nvPr>
                <p:custDataLst>
                  <p:tags r:id="rId130"/>
                </p:custDataLst>
              </p:nvPr>
            </p:nvSpPr>
            <p:spPr>
              <a:xfrm>
                <a:off x="2948" y="6682"/>
                <a:ext cx="454" cy="17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VREF</a:t>
                </a:r>
              </a:p>
            </p:txBody>
          </p:sp>
          <p:sp>
            <p:nvSpPr>
              <p:cNvPr id="276" name="矩形 275">
                <a:extLst>
                  <a:ext uri="{FF2B5EF4-FFF2-40B4-BE49-F238E27FC236}">
                    <a16:creationId xmlns:a16="http://schemas.microsoft.com/office/drawing/2014/main" id="{9475D700-602A-11D0-A74C-2F148C7B6911}"/>
                  </a:ext>
                </a:extLst>
              </p:cNvPr>
              <p:cNvSpPr/>
              <p:nvPr>
                <p:custDataLst>
                  <p:tags r:id="rId131"/>
                </p:custDataLst>
              </p:nvPr>
            </p:nvSpPr>
            <p:spPr>
              <a:xfrm>
                <a:off x="2948" y="6337"/>
                <a:ext cx="454" cy="170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FILTER</a:t>
                </a:r>
              </a:p>
            </p:txBody>
          </p:sp>
          <p:sp>
            <p:nvSpPr>
              <p:cNvPr id="277" name="矩形 276">
                <a:extLst>
                  <a:ext uri="{FF2B5EF4-FFF2-40B4-BE49-F238E27FC236}">
                    <a16:creationId xmlns:a16="http://schemas.microsoft.com/office/drawing/2014/main" id="{3E41019A-5105-52EF-1B1A-784F84D3879B}"/>
                  </a:ext>
                </a:extLst>
              </p:cNvPr>
              <p:cNvSpPr/>
              <p:nvPr>
                <p:custDataLst>
                  <p:tags r:id="rId132"/>
                </p:custDataLst>
              </p:nvPr>
            </p:nvSpPr>
            <p:spPr>
              <a:xfrm>
                <a:off x="2948" y="7027"/>
                <a:ext cx="454" cy="17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GND</a:t>
                </a:r>
              </a:p>
            </p:txBody>
          </p:sp>
        </p:grpSp>
        <p:grpSp>
          <p:nvGrpSpPr>
            <p:cNvPr id="143" name="组合 142">
              <a:extLst>
                <a:ext uri="{FF2B5EF4-FFF2-40B4-BE49-F238E27FC236}">
                  <a16:creationId xmlns:a16="http://schemas.microsoft.com/office/drawing/2014/main" id="{D74198BA-CD5E-FFDF-F750-EE2240CDD788}"/>
                </a:ext>
              </a:extLst>
            </p:cNvPr>
            <p:cNvGrpSpPr/>
            <p:nvPr/>
          </p:nvGrpSpPr>
          <p:grpSpPr>
            <a:xfrm>
              <a:off x="3901" y="2634"/>
              <a:ext cx="3060" cy="2834"/>
              <a:chOff x="3817" y="4480"/>
              <a:chExt cx="3060" cy="2834"/>
            </a:xfrm>
          </p:grpSpPr>
          <p:sp>
            <p:nvSpPr>
              <p:cNvPr id="212" name="圆角矩形 253">
                <a:extLst>
                  <a:ext uri="{FF2B5EF4-FFF2-40B4-BE49-F238E27FC236}">
                    <a16:creationId xmlns:a16="http://schemas.microsoft.com/office/drawing/2014/main" id="{FDA04634-FFAE-03BF-34A4-12790F841325}"/>
                  </a:ext>
                </a:extLst>
              </p:cNvPr>
              <p:cNvSpPr/>
              <p:nvPr>
                <p:custDataLst>
                  <p:tags r:id="rId67"/>
                </p:custDataLst>
              </p:nvPr>
            </p:nvSpPr>
            <p:spPr>
              <a:xfrm>
                <a:off x="4271" y="4480"/>
                <a:ext cx="1701" cy="2835"/>
              </a:xfrm>
              <a:prstGeom prst="roundRect">
                <a:avLst>
                  <a:gd name="adj" fmla="val 4056"/>
                </a:avLst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1200" b="1" dirty="0">
                    <a:solidFill>
                      <a:srgbClr val="0070C0"/>
                    </a:solidFill>
                    <a:cs typeface="+mn-ea"/>
                    <a:sym typeface="+mn-lt"/>
                  </a:rPr>
                  <a:t>CC6931SG</a:t>
                </a:r>
              </a:p>
              <a:p>
                <a:pPr algn="ctr"/>
                <a:endParaRPr lang="en-US" altLang="zh-CN" sz="1200" b="1" dirty="0">
                  <a:solidFill>
                    <a:schemeClr val="tx1"/>
                  </a:solidFill>
                  <a:cs typeface="+mn-ea"/>
                  <a:sym typeface="+mn-lt"/>
                </a:endParaRPr>
              </a:p>
              <a:p>
                <a:pPr algn="ctr"/>
                <a:r>
                  <a:rPr lang="en-US" altLang="zh-CN" sz="1200" b="1" dirty="0">
                    <a:solidFill>
                      <a:schemeClr val="tx1"/>
                    </a:solidFill>
                    <a:latin typeface="+mj-ea"/>
                    <a:ea typeface="+mj-ea"/>
                    <a:cs typeface="+mn-ea"/>
                    <a:sym typeface="+mn-lt"/>
                  </a:rPr>
                  <a:t>xx3AG1</a:t>
                </a:r>
              </a:p>
              <a:p>
                <a:pPr algn="ctr"/>
                <a:r>
                  <a:rPr lang="en-US" altLang="zh-CN" sz="1200" b="1" dirty="0">
                    <a:solidFill>
                      <a:schemeClr val="tx1"/>
                    </a:solidFill>
                    <a:latin typeface="+mj-ea"/>
                    <a:ea typeface="+mj-ea"/>
                    <a:cs typeface="+mn-ea"/>
                    <a:sym typeface="+mn-lt"/>
                  </a:rPr>
                  <a:t>xx3720</a:t>
                </a:r>
              </a:p>
            </p:txBody>
          </p:sp>
          <p:sp>
            <p:nvSpPr>
              <p:cNvPr id="213" name="矩形 212">
                <a:extLst>
                  <a:ext uri="{FF2B5EF4-FFF2-40B4-BE49-F238E27FC236}">
                    <a16:creationId xmlns:a16="http://schemas.microsoft.com/office/drawing/2014/main" id="{7C2A52EA-FD82-128B-90CC-5427774B77F3}"/>
                  </a:ext>
                </a:extLst>
              </p:cNvPr>
              <p:cNvSpPr/>
              <p:nvPr>
                <p:custDataLst>
                  <p:tags r:id="rId68"/>
                </p:custDataLst>
              </p:nvPr>
            </p:nvSpPr>
            <p:spPr>
              <a:xfrm>
                <a:off x="3817" y="4611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1</a:t>
                </a:r>
              </a:p>
            </p:txBody>
          </p:sp>
          <p:sp>
            <p:nvSpPr>
              <p:cNvPr id="214" name="矩形 213">
                <a:extLst>
                  <a:ext uri="{FF2B5EF4-FFF2-40B4-BE49-F238E27FC236}">
                    <a16:creationId xmlns:a16="http://schemas.microsoft.com/office/drawing/2014/main" id="{A18B6ECD-E7F7-8CA4-09A6-ED9B2D2F26EF}"/>
                  </a:ext>
                </a:extLst>
              </p:cNvPr>
              <p:cNvSpPr/>
              <p:nvPr>
                <p:custDataLst>
                  <p:tags r:id="rId69"/>
                </p:custDataLst>
              </p:nvPr>
            </p:nvSpPr>
            <p:spPr>
              <a:xfrm>
                <a:off x="3817" y="5302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3</a:t>
                </a:r>
              </a:p>
            </p:txBody>
          </p:sp>
          <p:sp>
            <p:nvSpPr>
              <p:cNvPr id="215" name="矩形 214">
                <a:extLst>
                  <a:ext uri="{FF2B5EF4-FFF2-40B4-BE49-F238E27FC236}">
                    <a16:creationId xmlns:a16="http://schemas.microsoft.com/office/drawing/2014/main" id="{B5F64331-A669-506A-7B8C-9653DED00EEC}"/>
                  </a:ext>
                </a:extLst>
              </p:cNvPr>
              <p:cNvSpPr/>
              <p:nvPr>
                <p:custDataLst>
                  <p:tags r:id="rId70"/>
                </p:custDataLst>
              </p:nvPr>
            </p:nvSpPr>
            <p:spPr>
              <a:xfrm>
                <a:off x="3817" y="4957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2</a:t>
                </a:r>
              </a:p>
            </p:txBody>
          </p:sp>
          <p:sp>
            <p:nvSpPr>
              <p:cNvPr id="216" name="矩形 215">
                <a:extLst>
                  <a:ext uri="{FF2B5EF4-FFF2-40B4-BE49-F238E27FC236}">
                    <a16:creationId xmlns:a16="http://schemas.microsoft.com/office/drawing/2014/main" id="{2210CB35-7C14-D8A8-A3D6-D29602259618}"/>
                  </a:ext>
                </a:extLst>
              </p:cNvPr>
              <p:cNvSpPr/>
              <p:nvPr>
                <p:custDataLst>
                  <p:tags r:id="rId71"/>
                </p:custDataLst>
              </p:nvPr>
            </p:nvSpPr>
            <p:spPr>
              <a:xfrm>
                <a:off x="3817" y="5647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4</a:t>
                </a:r>
              </a:p>
            </p:txBody>
          </p:sp>
          <p:sp>
            <p:nvSpPr>
              <p:cNvPr id="217" name="矩形 216">
                <a:extLst>
                  <a:ext uri="{FF2B5EF4-FFF2-40B4-BE49-F238E27FC236}">
                    <a16:creationId xmlns:a16="http://schemas.microsoft.com/office/drawing/2014/main" id="{8480B093-A2A4-FCAF-3199-F5E246A9D9D3}"/>
                  </a:ext>
                </a:extLst>
              </p:cNvPr>
              <p:cNvSpPr/>
              <p:nvPr>
                <p:custDataLst>
                  <p:tags r:id="rId72"/>
                </p:custDataLst>
              </p:nvPr>
            </p:nvSpPr>
            <p:spPr>
              <a:xfrm>
                <a:off x="3817" y="5992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5</a:t>
                </a:r>
              </a:p>
            </p:txBody>
          </p:sp>
          <p:sp>
            <p:nvSpPr>
              <p:cNvPr id="218" name="矩形 217">
                <a:extLst>
                  <a:ext uri="{FF2B5EF4-FFF2-40B4-BE49-F238E27FC236}">
                    <a16:creationId xmlns:a16="http://schemas.microsoft.com/office/drawing/2014/main" id="{716E1380-CD06-D929-F776-7843E6678D41}"/>
                  </a:ext>
                </a:extLst>
              </p:cNvPr>
              <p:cNvSpPr/>
              <p:nvPr>
                <p:custDataLst>
                  <p:tags r:id="rId73"/>
                </p:custDataLst>
              </p:nvPr>
            </p:nvSpPr>
            <p:spPr>
              <a:xfrm>
                <a:off x="3817" y="6682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7</a:t>
                </a:r>
              </a:p>
            </p:txBody>
          </p:sp>
          <p:sp>
            <p:nvSpPr>
              <p:cNvPr id="219" name="矩形 218">
                <a:extLst>
                  <a:ext uri="{FF2B5EF4-FFF2-40B4-BE49-F238E27FC236}">
                    <a16:creationId xmlns:a16="http://schemas.microsoft.com/office/drawing/2014/main" id="{31485A41-87E4-84F2-7705-1BB31CCB769B}"/>
                  </a:ext>
                </a:extLst>
              </p:cNvPr>
              <p:cNvSpPr/>
              <p:nvPr>
                <p:custDataLst>
                  <p:tags r:id="rId74"/>
                </p:custDataLst>
              </p:nvPr>
            </p:nvSpPr>
            <p:spPr>
              <a:xfrm>
                <a:off x="3817" y="6337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6</a:t>
                </a:r>
              </a:p>
            </p:txBody>
          </p:sp>
          <p:sp>
            <p:nvSpPr>
              <p:cNvPr id="220" name="矩形 219">
                <a:extLst>
                  <a:ext uri="{FF2B5EF4-FFF2-40B4-BE49-F238E27FC236}">
                    <a16:creationId xmlns:a16="http://schemas.microsoft.com/office/drawing/2014/main" id="{926E3492-2C68-3EF4-91FF-A82A83395210}"/>
                  </a:ext>
                </a:extLst>
              </p:cNvPr>
              <p:cNvSpPr/>
              <p:nvPr>
                <p:custDataLst>
                  <p:tags r:id="rId75"/>
                </p:custDataLst>
              </p:nvPr>
            </p:nvSpPr>
            <p:spPr>
              <a:xfrm>
                <a:off x="3817" y="7027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8</a:t>
                </a:r>
              </a:p>
            </p:txBody>
          </p:sp>
          <p:sp>
            <p:nvSpPr>
              <p:cNvPr id="221" name="矩形 220">
                <a:extLst>
                  <a:ext uri="{FF2B5EF4-FFF2-40B4-BE49-F238E27FC236}">
                    <a16:creationId xmlns:a16="http://schemas.microsoft.com/office/drawing/2014/main" id="{CC5204F0-2B0B-A82D-B170-532A19BDEE50}"/>
                  </a:ext>
                </a:extLst>
              </p:cNvPr>
              <p:cNvSpPr/>
              <p:nvPr>
                <p:custDataLst>
                  <p:tags r:id="rId76"/>
                </p:custDataLst>
              </p:nvPr>
            </p:nvSpPr>
            <p:spPr>
              <a:xfrm>
                <a:off x="5971" y="4611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GND</a:t>
                </a:r>
              </a:p>
            </p:txBody>
          </p:sp>
          <p:sp>
            <p:nvSpPr>
              <p:cNvPr id="222" name="矩形 221">
                <a:extLst>
                  <a:ext uri="{FF2B5EF4-FFF2-40B4-BE49-F238E27FC236}">
                    <a16:creationId xmlns:a16="http://schemas.microsoft.com/office/drawing/2014/main" id="{543DE68E-5941-9AE2-C4C8-2E17395AC480}"/>
                  </a:ext>
                </a:extLst>
              </p:cNvPr>
              <p:cNvSpPr/>
              <p:nvPr>
                <p:custDataLst>
                  <p:tags r:id="rId77"/>
                </p:custDataLst>
              </p:nvPr>
            </p:nvSpPr>
            <p:spPr>
              <a:xfrm>
                <a:off x="5971" y="5302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NC</a:t>
                </a:r>
              </a:p>
            </p:txBody>
          </p:sp>
          <p:sp>
            <p:nvSpPr>
              <p:cNvPr id="223" name="矩形 222">
                <a:extLst>
                  <a:ext uri="{FF2B5EF4-FFF2-40B4-BE49-F238E27FC236}">
                    <a16:creationId xmlns:a16="http://schemas.microsoft.com/office/drawing/2014/main" id="{85610972-1D63-7B02-3234-9474946D86BE}"/>
                  </a:ext>
                </a:extLst>
              </p:cNvPr>
              <p:cNvSpPr/>
              <p:nvPr>
                <p:custDataLst>
                  <p:tags r:id="rId78"/>
                </p:custDataLst>
              </p:nvPr>
            </p:nvSpPr>
            <p:spPr>
              <a:xfrm>
                <a:off x="5971" y="4957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NC</a:t>
                </a:r>
              </a:p>
            </p:txBody>
          </p:sp>
          <p:sp>
            <p:nvSpPr>
              <p:cNvPr id="224" name="矩形 223">
                <a:extLst>
                  <a:ext uri="{FF2B5EF4-FFF2-40B4-BE49-F238E27FC236}">
                    <a16:creationId xmlns:a16="http://schemas.microsoft.com/office/drawing/2014/main" id="{EF94A6B2-E070-274E-44BF-FFCF4FC01A48}"/>
                  </a:ext>
                </a:extLst>
              </p:cNvPr>
              <p:cNvSpPr/>
              <p:nvPr>
                <p:custDataLst>
                  <p:tags r:id="rId79"/>
                </p:custDataLst>
              </p:nvPr>
            </p:nvSpPr>
            <p:spPr>
              <a:xfrm>
                <a:off x="5971" y="5647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VCC</a:t>
                </a:r>
              </a:p>
            </p:txBody>
          </p:sp>
          <p:sp>
            <p:nvSpPr>
              <p:cNvPr id="225" name="矩形 224">
                <a:extLst>
                  <a:ext uri="{FF2B5EF4-FFF2-40B4-BE49-F238E27FC236}">
                    <a16:creationId xmlns:a16="http://schemas.microsoft.com/office/drawing/2014/main" id="{8E97AA35-1F7E-9342-C32E-00F007D8DE68}"/>
                  </a:ext>
                </a:extLst>
              </p:cNvPr>
              <p:cNvSpPr/>
              <p:nvPr>
                <p:custDataLst>
                  <p:tags r:id="rId80"/>
                </p:custDataLst>
              </p:nvPr>
            </p:nvSpPr>
            <p:spPr>
              <a:xfrm>
                <a:off x="5971" y="5992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VOUT</a:t>
                </a:r>
              </a:p>
            </p:txBody>
          </p:sp>
          <p:sp>
            <p:nvSpPr>
              <p:cNvPr id="226" name="矩形 225">
                <a:extLst>
                  <a:ext uri="{FF2B5EF4-FFF2-40B4-BE49-F238E27FC236}">
                    <a16:creationId xmlns:a16="http://schemas.microsoft.com/office/drawing/2014/main" id="{162191BE-B929-2602-34BD-9D849F1C930F}"/>
                  </a:ext>
                </a:extLst>
              </p:cNvPr>
              <p:cNvSpPr/>
              <p:nvPr>
                <p:custDataLst>
                  <p:tags r:id="rId81"/>
                </p:custDataLst>
              </p:nvPr>
            </p:nvSpPr>
            <p:spPr>
              <a:xfrm>
                <a:off x="5971" y="6682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NC</a:t>
                </a:r>
              </a:p>
            </p:txBody>
          </p:sp>
          <p:sp>
            <p:nvSpPr>
              <p:cNvPr id="227" name="矩形 226">
                <a:extLst>
                  <a:ext uri="{FF2B5EF4-FFF2-40B4-BE49-F238E27FC236}">
                    <a16:creationId xmlns:a16="http://schemas.microsoft.com/office/drawing/2014/main" id="{92777DCA-3053-7241-51BD-27AA16769DFD}"/>
                  </a:ext>
                </a:extLst>
              </p:cNvPr>
              <p:cNvSpPr/>
              <p:nvPr>
                <p:custDataLst>
                  <p:tags r:id="rId82"/>
                </p:custDataLst>
              </p:nvPr>
            </p:nvSpPr>
            <p:spPr>
              <a:xfrm>
                <a:off x="5971" y="6337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VREF</a:t>
                </a:r>
              </a:p>
            </p:txBody>
          </p:sp>
          <p:sp>
            <p:nvSpPr>
              <p:cNvPr id="228" name="矩形 227">
                <a:extLst>
                  <a:ext uri="{FF2B5EF4-FFF2-40B4-BE49-F238E27FC236}">
                    <a16:creationId xmlns:a16="http://schemas.microsoft.com/office/drawing/2014/main" id="{EDD70AD1-FA79-11C1-A5FB-D99B6DA66D8D}"/>
                  </a:ext>
                </a:extLst>
              </p:cNvPr>
              <p:cNvSpPr/>
              <p:nvPr>
                <p:custDataLst>
                  <p:tags r:id="rId83"/>
                </p:custDataLst>
              </p:nvPr>
            </p:nvSpPr>
            <p:spPr>
              <a:xfrm>
                <a:off x="5971" y="7027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GND</a:t>
                </a:r>
              </a:p>
            </p:txBody>
          </p:sp>
          <p:sp>
            <p:nvSpPr>
              <p:cNvPr id="229" name="矩形 228">
                <a:extLst>
                  <a:ext uri="{FF2B5EF4-FFF2-40B4-BE49-F238E27FC236}">
                    <a16:creationId xmlns:a16="http://schemas.microsoft.com/office/drawing/2014/main" id="{5A089C4F-89A9-C3D1-B25A-E5D5520FBF89}"/>
                  </a:ext>
                </a:extLst>
              </p:cNvPr>
              <p:cNvSpPr/>
              <p:nvPr>
                <p:custDataLst>
                  <p:tags r:id="rId84"/>
                </p:custDataLst>
              </p:nvPr>
            </p:nvSpPr>
            <p:spPr>
              <a:xfrm>
                <a:off x="5800" y="4611"/>
                <a:ext cx="170" cy="170"/>
              </a:xfrm>
              <a:prstGeom prst="rect">
                <a:avLst/>
              </a:prstGeom>
              <a:noFill/>
              <a:ln w="635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0" tIns="0" rIns="0" bIns="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16</a:t>
                </a:r>
              </a:p>
            </p:txBody>
          </p:sp>
          <p:sp>
            <p:nvSpPr>
              <p:cNvPr id="230" name="矩形 229">
                <a:extLst>
                  <a:ext uri="{FF2B5EF4-FFF2-40B4-BE49-F238E27FC236}">
                    <a16:creationId xmlns:a16="http://schemas.microsoft.com/office/drawing/2014/main" id="{E2AB9020-A2CF-1FAB-FF6D-464C76D51736}"/>
                  </a:ext>
                </a:extLst>
              </p:cNvPr>
              <p:cNvSpPr/>
              <p:nvPr>
                <p:custDataLst>
                  <p:tags r:id="rId85"/>
                </p:custDataLst>
              </p:nvPr>
            </p:nvSpPr>
            <p:spPr>
              <a:xfrm>
                <a:off x="5800" y="6336"/>
                <a:ext cx="170" cy="170"/>
              </a:xfrm>
              <a:prstGeom prst="rect">
                <a:avLst/>
              </a:prstGeom>
              <a:noFill/>
              <a:ln w="635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0" tIns="0" rIns="0" bIns="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11</a:t>
                </a:r>
              </a:p>
            </p:txBody>
          </p:sp>
          <p:sp>
            <p:nvSpPr>
              <p:cNvPr id="231" name="矩形 230">
                <a:extLst>
                  <a:ext uri="{FF2B5EF4-FFF2-40B4-BE49-F238E27FC236}">
                    <a16:creationId xmlns:a16="http://schemas.microsoft.com/office/drawing/2014/main" id="{4CC0B9B8-37B7-AB9B-6A05-43AFE623015F}"/>
                  </a:ext>
                </a:extLst>
              </p:cNvPr>
              <p:cNvSpPr/>
              <p:nvPr>
                <p:custDataLst>
                  <p:tags r:id="rId86"/>
                </p:custDataLst>
              </p:nvPr>
            </p:nvSpPr>
            <p:spPr>
              <a:xfrm>
                <a:off x="5800" y="4956"/>
                <a:ext cx="170" cy="170"/>
              </a:xfrm>
              <a:prstGeom prst="rect">
                <a:avLst/>
              </a:prstGeom>
              <a:noFill/>
              <a:ln w="635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0" tIns="0" rIns="0" bIns="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15</a:t>
                </a:r>
              </a:p>
            </p:txBody>
          </p:sp>
          <p:sp>
            <p:nvSpPr>
              <p:cNvPr id="232" name="矩形 231">
                <a:extLst>
                  <a:ext uri="{FF2B5EF4-FFF2-40B4-BE49-F238E27FC236}">
                    <a16:creationId xmlns:a16="http://schemas.microsoft.com/office/drawing/2014/main" id="{62D57090-41C8-427A-BC17-078BB14311A0}"/>
                  </a:ext>
                </a:extLst>
              </p:cNvPr>
              <p:cNvSpPr/>
              <p:nvPr>
                <p:custDataLst>
                  <p:tags r:id="rId87"/>
                </p:custDataLst>
              </p:nvPr>
            </p:nvSpPr>
            <p:spPr>
              <a:xfrm>
                <a:off x="5800" y="5301"/>
                <a:ext cx="170" cy="170"/>
              </a:xfrm>
              <a:prstGeom prst="rect">
                <a:avLst/>
              </a:prstGeom>
              <a:noFill/>
              <a:ln w="635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0" tIns="0" rIns="0" bIns="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14</a:t>
                </a:r>
              </a:p>
            </p:txBody>
          </p:sp>
          <p:sp>
            <p:nvSpPr>
              <p:cNvPr id="233" name="矩形 232">
                <a:extLst>
                  <a:ext uri="{FF2B5EF4-FFF2-40B4-BE49-F238E27FC236}">
                    <a16:creationId xmlns:a16="http://schemas.microsoft.com/office/drawing/2014/main" id="{A74BCB7C-A594-C610-236C-4317E88225C0}"/>
                  </a:ext>
                </a:extLst>
              </p:cNvPr>
              <p:cNvSpPr/>
              <p:nvPr>
                <p:custDataLst>
                  <p:tags r:id="rId88"/>
                </p:custDataLst>
              </p:nvPr>
            </p:nvSpPr>
            <p:spPr>
              <a:xfrm>
                <a:off x="5800" y="5646"/>
                <a:ext cx="170" cy="170"/>
              </a:xfrm>
              <a:prstGeom prst="rect">
                <a:avLst/>
              </a:prstGeom>
              <a:noFill/>
              <a:ln w="635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0" tIns="0" rIns="0" bIns="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13</a:t>
                </a:r>
              </a:p>
            </p:txBody>
          </p:sp>
          <p:sp>
            <p:nvSpPr>
              <p:cNvPr id="234" name="矩形 233">
                <a:extLst>
                  <a:ext uri="{FF2B5EF4-FFF2-40B4-BE49-F238E27FC236}">
                    <a16:creationId xmlns:a16="http://schemas.microsoft.com/office/drawing/2014/main" id="{D06922A5-2F4B-0856-A309-58F568AABCAF}"/>
                  </a:ext>
                </a:extLst>
              </p:cNvPr>
              <p:cNvSpPr/>
              <p:nvPr>
                <p:custDataLst>
                  <p:tags r:id="rId89"/>
                </p:custDataLst>
              </p:nvPr>
            </p:nvSpPr>
            <p:spPr>
              <a:xfrm>
                <a:off x="5800" y="5991"/>
                <a:ext cx="170" cy="170"/>
              </a:xfrm>
              <a:prstGeom prst="rect">
                <a:avLst/>
              </a:prstGeom>
              <a:noFill/>
              <a:ln w="635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0" tIns="0" rIns="0" bIns="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12</a:t>
                </a:r>
              </a:p>
            </p:txBody>
          </p:sp>
          <p:sp>
            <p:nvSpPr>
              <p:cNvPr id="235" name="矩形 234">
                <a:extLst>
                  <a:ext uri="{FF2B5EF4-FFF2-40B4-BE49-F238E27FC236}">
                    <a16:creationId xmlns:a16="http://schemas.microsoft.com/office/drawing/2014/main" id="{E75F8CBF-EE24-95F3-0E89-2E976A8B149F}"/>
                  </a:ext>
                </a:extLst>
              </p:cNvPr>
              <p:cNvSpPr/>
              <p:nvPr>
                <p:custDataLst>
                  <p:tags r:id="rId90"/>
                </p:custDataLst>
              </p:nvPr>
            </p:nvSpPr>
            <p:spPr>
              <a:xfrm>
                <a:off x="5800" y="7026"/>
                <a:ext cx="170" cy="170"/>
              </a:xfrm>
              <a:prstGeom prst="rect">
                <a:avLst/>
              </a:prstGeom>
              <a:noFill/>
              <a:ln w="635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9</a:t>
                </a:r>
              </a:p>
            </p:txBody>
          </p:sp>
          <p:sp>
            <p:nvSpPr>
              <p:cNvPr id="236" name="矩形 235">
                <a:extLst>
                  <a:ext uri="{FF2B5EF4-FFF2-40B4-BE49-F238E27FC236}">
                    <a16:creationId xmlns:a16="http://schemas.microsoft.com/office/drawing/2014/main" id="{BAF95145-CA68-68AA-CDB9-AC9B0A3E140C}"/>
                  </a:ext>
                </a:extLst>
              </p:cNvPr>
              <p:cNvSpPr/>
              <p:nvPr>
                <p:custDataLst>
                  <p:tags r:id="rId91"/>
                </p:custDataLst>
              </p:nvPr>
            </p:nvSpPr>
            <p:spPr>
              <a:xfrm>
                <a:off x="5800" y="6681"/>
                <a:ext cx="170" cy="170"/>
              </a:xfrm>
              <a:prstGeom prst="rect">
                <a:avLst/>
              </a:prstGeom>
              <a:noFill/>
              <a:ln w="635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0" tIns="0" rIns="0" bIns="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10</a:t>
                </a:r>
              </a:p>
            </p:txBody>
          </p:sp>
          <p:sp>
            <p:nvSpPr>
              <p:cNvPr id="237" name="矩形 236">
                <a:extLst>
                  <a:ext uri="{FF2B5EF4-FFF2-40B4-BE49-F238E27FC236}">
                    <a16:creationId xmlns:a16="http://schemas.microsoft.com/office/drawing/2014/main" id="{BEF15E17-8EF9-24D8-CF10-5ECCCE5FAD07}"/>
                  </a:ext>
                </a:extLst>
              </p:cNvPr>
              <p:cNvSpPr/>
              <p:nvPr>
                <p:custDataLst>
                  <p:tags r:id="rId92"/>
                </p:custDataLst>
              </p:nvPr>
            </p:nvSpPr>
            <p:spPr>
              <a:xfrm>
                <a:off x="6423" y="4611"/>
                <a:ext cx="454" cy="17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GND</a:t>
                </a:r>
              </a:p>
            </p:txBody>
          </p:sp>
          <p:sp>
            <p:nvSpPr>
              <p:cNvPr id="238" name="矩形 237">
                <a:extLst>
                  <a:ext uri="{FF2B5EF4-FFF2-40B4-BE49-F238E27FC236}">
                    <a16:creationId xmlns:a16="http://schemas.microsoft.com/office/drawing/2014/main" id="{CA3E774E-04F5-1AFE-A2F7-65CB3B725C8B}"/>
                  </a:ext>
                </a:extLst>
              </p:cNvPr>
              <p:cNvSpPr/>
              <p:nvPr>
                <p:custDataLst>
                  <p:tags r:id="rId93"/>
                </p:custDataLst>
              </p:nvPr>
            </p:nvSpPr>
            <p:spPr>
              <a:xfrm>
                <a:off x="6423" y="5302"/>
                <a:ext cx="454" cy="170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VOC1</a:t>
                </a:r>
              </a:p>
            </p:txBody>
          </p:sp>
          <p:sp>
            <p:nvSpPr>
              <p:cNvPr id="239" name="矩形 238">
                <a:extLst>
                  <a:ext uri="{FF2B5EF4-FFF2-40B4-BE49-F238E27FC236}">
                    <a16:creationId xmlns:a16="http://schemas.microsoft.com/office/drawing/2014/main" id="{7B856AFC-0306-AEDC-8BF7-72DFF902C03F}"/>
                  </a:ext>
                </a:extLst>
              </p:cNvPr>
              <p:cNvSpPr/>
              <p:nvPr>
                <p:custDataLst>
                  <p:tags r:id="rId94"/>
                </p:custDataLst>
              </p:nvPr>
            </p:nvSpPr>
            <p:spPr>
              <a:xfrm>
                <a:off x="6423" y="4957"/>
                <a:ext cx="454" cy="170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VOC2</a:t>
                </a:r>
              </a:p>
            </p:txBody>
          </p:sp>
          <p:sp>
            <p:nvSpPr>
              <p:cNvPr id="240" name="矩形 239">
                <a:extLst>
                  <a:ext uri="{FF2B5EF4-FFF2-40B4-BE49-F238E27FC236}">
                    <a16:creationId xmlns:a16="http://schemas.microsoft.com/office/drawing/2014/main" id="{56B7EB66-6F04-7DA6-0B2E-3B1230A49E39}"/>
                  </a:ext>
                </a:extLst>
              </p:cNvPr>
              <p:cNvSpPr/>
              <p:nvPr>
                <p:custDataLst>
                  <p:tags r:id="rId95"/>
                </p:custDataLst>
              </p:nvPr>
            </p:nvSpPr>
            <p:spPr>
              <a:xfrm>
                <a:off x="6423" y="5647"/>
                <a:ext cx="454" cy="17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VCC</a:t>
                </a:r>
              </a:p>
            </p:txBody>
          </p:sp>
          <p:sp>
            <p:nvSpPr>
              <p:cNvPr id="241" name="矩形 240">
                <a:extLst>
                  <a:ext uri="{FF2B5EF4-FFF2-40B4-BE49-F238E27FC236}">
                    <a16:creationId xmlns:a16="http://schemas.microsoft.com/office/drawing/2014/main" id="{5465C1AC-C96F-3307-1DDA-68A2118820EE}"/>
                  </a:ext>
                </a:extLst>
              </p:cNvPr>
              <p:cNvSpPr/>
              <p:nvPr>
                <p:custDataLst>
                  <p:tags r:id="rId96"/>
                </p:custDataLst>
              </p:nvPr>
            </p:nvSpPr>
            <p:spPr>
              <a:xfrm>
                <a:off x="6423" y="5992"/>
                <a:ext cx="454" cy="17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VOUT</a:t>
                </a:r>
              </a:p>
            </p:txBody>
          </p:sp>
          <p:sp>
            <p:nvSpPr>
              <p:cNvPr id="242" name="矩形 241">
                <a:extLst>
                  <a:ext uri="{FF2B5EF4-FFF2-40B4-BE49-F238E27FC236}">
                    <a16:creationId xmlns:a16="http://schemas.microsoft.com/office/drawing/2014/main" id="{10FE806B-C15C-BCDF-7F40-DB8AC3C08273}"/>
                  </a:ext>
                </a:extLst>
              </p:cNvPr>
              <p:cNvSpPr/>
              <p:nvPr>
                <p:custDataLst>
                  <p:tags r:id="rId97"/>
                </p:custDataLst>
              </p:nvPr>
            </p:nvSpPr>
            <p:spPr>
              <a:xfrm>
                <a:off x="6423" y="6682"/>
                <a:ext cx="454" cy="170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500" dirty="0">
                    <a:solidFill>
                      <a:schemeClr val="tx1"/>
                    </a:solidFill>
                    <a:cs typeface="+mn-ea"/>
                    <a:sym typeface="+mn-lt"/>
                  </a:rPr>
                  <a:t>OCD/TST</a:t>
                </a:r>
              </a:p>
            </p:txBody>
          </p:sp>
          <p:sp>
            <p:nvSpPr>
              <p:cNvPr id="243" name="矩形 242">
                <a:extLst>
                  <a:ext uri="{FF2B5EF4-FFF2-40B4-BE49-F238E27FC236}">
                    <a16:creationId xmlns:a16="http://schemas.microsoft.com/office/drawing/2014/main" id="{D69553AD-5A62-7717-E092-EB47C1673131}"/>
                  </a:ext>
                </a:extLst>
              </p:cNvPr>
              <p:cNvSpPr/>
              <p:nvPr>
                <p:custDataLst>
                  <p:tags r:id="rId98"/>
                </p:custDataLst>
              </p:nvPr>
            </p:nvSpPr>
            <p:spPr>
              <a:xfrm>
                <a:off x="6423" y="6337"/>
                <a:ext cx="454" cy="170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400" dirty="0">
                    <a:solidFill>
                      <a:schemeClr val="tx1"/>
                    </a:solidFill>
                    <a:cs typeface="+mn-ea"/>
                    <a:sym typeface="+mn-lt"/>
                  </a:rPr>
                  <a:t>OCD/VREF</a:t>
                </a:r>
              </a:p>
            </p:txBody>
          </p:sp>
          <p:sp>
            <p:nvSpPr>
              <p:cNvPr id="244" name="矩形 243">
                <a:extLst>
                  <a:ext uri="{FF2B5EF4-FFF2-40B4-BE49-F238E27FC236}">
                    <a16:creationId xmlns:a16="http://schemas.microsoft.com/office/drawing/2014/main" id="{3DA18709-848D-A82D-87E4-EDA01294AF15}"/>
                  </a:ext>
                </a:extLst>
              </p:cNvPr>
              <p:cNvSpPr/>
              <p:nvPr>
                <p:custDataLst>
                  <p:tags r:id="rId99"/>
                </p:custDataLst>
              </p:nvPr>
            </p:nvSpPr>
            <p:spPr>
              <a:xfrm>
                <a:off x="6423" y="7027"/>
                <a:ext cx="454" cy="17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GND</a:t>
                </a:r>
              </a:p>
            </p:txBody>
          </p:sp>
        </p:grpSp>
        <p:grpSp>
          <p:nvGrpSpPr>
            <p:cNvPr id="144" name="组合 143">
              <a:extLst>
                <a:ext uri="{FF2B5EF4-FFF2-40B4-BE49-F238E27FC236}">
                  <a16:creationId xmlns:a16="http://schemas.microsoft.com/office/drawing/2014/main" id="{A1E7C7B3-42A4-3C2A-B5F9-5D17AF0F2AC6}"/>
                </a:ext>
              </a:extLst>
            </p:cNvPr>
            <p:cNvGrpSpPr/>
            <p:nvPr/>
          </p:nvGrpSpPr>
          <p:grpSpPr>
            <a:xfrm>
              <a:off x="7433" y="2634"/>
              <a:ext cx="3065" cy="2834"/>
              <a:chOff x="7294" y="4480"/>
              <a:chExt cx="3065" cy="2834"/>
            </a:xfrm>
          </p:grpSpPr>
          <p:sp>
            <p:nvSpPr>
              <p:cNvPr id="179" name="圆角矩形 287">
                <a:extLst>
                  <a:ext uri="{FF2B5EF4-FFF2-40B4-BE49-F238E27FC236}">
                    <a16:creationId xmlns:a16="http://schemas.microsoft.com/office/drawing/2014/main" id="{DAC2878D-3EB8-8261-654B-CB37697D1E50}"/>
                  </a:ext>
                </a:extLst>
              </p:cNvPr>
              <p:cNvSpPr/>
              <p:nvPr>
                <p:custDataLst>
                  <p:tags r:id="rId34"/>
                </p:custDataLst>
              </p:nvPr>
            </p:nvSpPr>
            <p:spPr>
              <a:xfrm>
                <a:off x="7748" y="4480"/>
                <a:ext cx="1701" cy="2835"/>
              </a:xfrm>
              <a:prstGeom prst="roundRect">
                <a:avLst>
                  <a:gd name="adj" fmla="val 4056"/>
                </a:avLst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1200" b="1" dirty="0">
                    <a:solidFill>
                      <a:srgbClr val="0070C0"/>
                    </a:solidFill>
                    <a:cs typeface="+mn-ea"/>
                    <a:sym typeface="+mn-lt"/>
                  </a:rPr>
                  <a:t>CC6923SG</a:t>
                </a:r>
              </a:p>
              <a:p>
                <a:pPr algn="ctr"/>
                <a:endParaRPr lang="en-US" altLang="zh-CN" sz="1200" b="1" dirty="0">
                  <a:solidFill>
                    <a:schemeClr val="tx1"/>
                  </a:solidFill>
                  <a:cs typeface="+mn-ea"/>
                  <a:sym typeface="+mn-lt"/>
                </a:endParaRPr>
              </a:p>
              <a:p>
                <a:pPr algn="ctr"/>
                <a:r>
                  <a:rPr lang="en-US" altLang="zh-CN" sz="1200" b="1" dirty="0">
                    <a:solidFill>
                      <a:schemeClr val="tx1"/>
                    </a:solidFill>
                    <a:latin typeface="+mj-ea"/>
                    <a:ea typeface="+mj-ea"/>
                    <a:cs typeface="+mn-ea"/>
                    <a:sym typeface="+mn-lt"/>
                  </a:rPr>
                  <a:t>x733_LA</a:t>
                </a:r>
              </a:p>
            </p:txBody>
          </p:sp>
          <p:sp>
            <p:nvSpPr>
              <p:cNvPr id="180" name="矩形 179">
                <a:extLst>
                  <a:ext uri="{FF2B5EF4-FFF2-40B4-BE49-F238E27FC236}">
                    <a16:creationId xmlns:a16="http://schemas.microsoft.com/office/drawing/2014/main" id="{0D597B53-40B1-56FD-5216-360C54F838FC}"/>
                  </a:ext>
                </a:extLst>
              </p:cNvPr>
              <p:cNvSpPr/>
              <p:nvPr>
                <p:custDataLst>
                  <p:tags r:id="rId35"/>
                </p:custDataLst>
              </p:nvPr>
            </p:nvSpPr>
            <p:spPr>
              <a:xfrm>
                <a:off x="7294" y="4611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1</a:t>
                </a:r>
              </a:p>
            </p:txBody>
          </p:sp>
          <p:sp>
            <p:nvSpPr>
              <p:cNvPr id="181" name="矩形 180">
                <a:extLst>
                  <a:ext uri="{FF2B5EF4-FFF2-40B4-BE49-F238E27FC236}">
                    <a16:creationId xmlns:a16="http://schemas.microsoft.com/office/drawing/2014/main" id="{F45C7218-37B5-DA1E-AEF8-B7CA57C62383}"/>
                  </a:ext>
                </a:extLst>
              </p:cNvPr>
              <p:cNvSpPr/>
              <p:nvPr>
                <p:custDataLst>
                  <p:tags r:id="rId36"/>
                </p:custDataLst>
              </p:nvPr>
            </p:nvSpPr>
            <p:spPr>
              <a:xfrm>
                <a:off x="7294" y="5302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3</a:t>
                </a:r>
              </a:p>
            </p:txBody>
          </p:sp>
          <p:sp>
            <p:nvSpPr>
              <p:cNvPr id="182" name="矩形 181">
                <a:extLst>
                  <a:ext uri="{FF2B5EF4-FFF2-40B4-BE49-F238E27FC236}">
                    <a16:creationId xmlns:a16="http://schemas.microsoft.com/office/drawing/2014/main" id="{19EC575C-A3ED-F2A1-B2DD-B517F982DDAE}"/>
                  </a:ext>
                </a:extLst>
              </p:cNvPr>
              <p:cNvSpPr/>
              <p:nvPr>
                <p:custDataLst>
                  <p:tags r:id="rId37"/>
                </p:custDataLst>
              </p:nvPr>
            </p:nvSpPr>
            <p:spPr>
              <a:xfrm>
                <a:off x="7294" y="4957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2</a:t>
                </a:r>
              </a:p>
            </p:txBody>
          </p:sp>
          <p:sp>
            <p:nvSpPr>
              <p:cNvPr id="183" name="矩形 182">
                <a:extLst>
                  <a:ext uri="{FF2B5EF4-FFF2-40B4-BE49-F238E27FC236}">
                    <a16:creationId xmlns:a16="http://schemas.microsoft.com/office/drawing/2014/main" id="{34C664B6-5791-540A-0068-FDD700C290A5}"/>
                  </a:ext>
                </a:extLst>
              </p:cNvPr>
              <p:cNvSpPr/>
              <p:nvPr>
                <p:custDataLst>
                  <p:tags r:id="rId38"/>
                </p:custDataLst>
              </p:nvPr>
            </p:nvSpPr>
            <p:spPr>
              <a:xfrm>
                <a:off x="7294" y="5647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4</a:t>
                </a:r>
              </a:p>
            </p:txBody>
          </p:sp>
          <p:sp>
            <p:nvSpPr>
              <p:cNvPr id="184" name="矩形 183">
                <a:extLst>
                  <a:ext uri="{FF2B5EF4-FFF2-40B4-BE49-F238E27FC236}">
                    <a16:creationId xmlns:a16="http://schemas.microsoft.com/office/drawing/2014/main" id="{93C686AD-4D19-D198-BCE6-A80E8F16980D}"/>
                  </a:ext>
                </a:extLst>
              </p:cNvPr>
              <p:cNvSpPr/>
              <p:nvPr>
                <p:custDataLst>
                  <p:tags r:id="rId39"/>
                </p:custDataLst>
              </p:nvPr>
            </p:nvSpPr>
            <p:spPr>
              <a:xfrm>
                <a:off x="7294" y="5992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5</a:t>
                </a:r>
              </a:p>
            </p:txBody>
          </p:sp>
          <p:sp>
            <p:nvSpPr>
              <p:cNvPr id="185" name="矩形 184">
                <a:extLst>
                  <a:ext uri="{FF2B5EF4-FFF2-40B4-BE49-F238E27FC236}">
                    <a16:creationId xmlns:a16="http://schemas.microsoft.com/office/drawing/2014/main" id="{E62D89DF-7323-4AF0-D1A8-C534DF70B111}"/>
                  </a:ext>
                </a:extLst>
              </p:cNvPr>
              <p:cNvSpPr/>
              <p:nvPr>
                <p:custDataLst>
                  <p:tags r:id="rId40"/>
                </p:custDataLst>
              </p:nvPr>
            </p:nvSpPr>
            <p:spPr>
              <a:xfrm>
                <a:off x="7294" y="6682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7</a:t>
                </a:r>
              </a:p>
            </p:txBody>
          </p:sp>
          <p:sp>
            <p:nvSpPr>
              <p:cNvPr id="186" name="矩形 185">
                <a:extLst>
                  <a:ext uri="{FF2B5EF4-FFF2-40B4-BE49-F238E27FC236}">
                    <a16:creationId xmlns:a16="http://schemas.microsoft.com/office/drawing/2014/main" id="{CFF73E26-CE7F-7CB4-D55C-DCD5C930BB0B}"/>
                  </a:ext>
                </a:extLst>
              </p:cNvPr>
              <p:cNvSpPr/>
              <p:nvPr>
                <p:custDataLst>
                  <p:tags r:id="rId41"/>
                </p:custDataLst>
              </p:nvPr>
            </p:nvSpPr>
            <p:spPr>
              <a:xfrm>
                <a:off x="7294" y="6337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6</a:t>
                </a:r>
              </a:p>
            </p:txBody>
          </p:sp>
          <p:sp>
            <p:nvSpPr>
              <p:cNvPr id="187" name="矩形 186">
                <a:extLst>
                  <a:ext uri="{FF2B5EF4-FFF2-40B4-BE49-F238E27FC236}">
                    <a16:creationId xmlns:a16="http://schemas.microsoft.com/office/drawing/2014/main" id="{20ED23E2-ED42-2100-F451-D322417BC1BB}"/>
                  </a:ext>
                </a:extLst>
              </p:cNvPr>
              <p:cNvSpPr/>
              <p:nvPr>
                <p:custDataLst>
                  <p:tags r:id="rId42"/>
                </p:custDataLst>
              </p:nvPr>
            </p:nvSpPr>
            <p:spPr>
              <a:xfrm>
                <a:off x="7294" y="7027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8</a:t>
                </a:r>
              </a:p>
            </p:txBody>
          </p:sp>
          <p:sp>
            <p:nvSpPr>
              <p:cNvPr id="188" name="矩形 187">
                <a:extLst>
                  <a:ext uri="{FF2B5EF4-FFF2-40B4-BE49-F238E27FC236}">
                    <a16:creationId xmlns:a16="http://schemas.microsoft.com/office/drawing/2014/main" id="{D8A7C6B3-27D5-1B40-5C18-704F44523318}"/>
                  </a:ext>
                </a:extLst>
              </p:cNvPr>
              <p:cNvSpPr/>
              <p:nvPr>
                <p:custDataLst>
                  <p:tags r:id="rId43"/>
                </p:custDataLst>
              </p:nvPr>
            </p:nvSpPr>
            <p:spPr>
              <a:xfrm>
                <a:off x="9448" y="4611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NC</a:t>
                </a:r>
              </a:p>
            </p:txBody>
          </p:sp>
          <p:sp>
            <p:nvSpPr>
              <p:cNvPr id="189" name="矩形 188">
                <a:extLst>
                  <a:ext uri="{FF2B5EF4-FFF2-40B4-BE49-F238E27FC236}">
                    <a16:creationId xmlns:a16="http://schemas.microsoft.com/office/drawing/2014/main" id="{B3EE134F-AC5D-4F19-58E8-2B8B9AA85510}"/>
                  </a:ext>
                </a:extLst>
              </p:cNvPr>
              <p:cNvSpPr/>
              <p:nvPr>
                <p:custDataLst>
                  <p:tags r:id="rId44"/>
                </p:custDataLst>
              </p:nvPr>
            </p:nvSpPr>
            <p:spPr>
              <a:xfrm>
                <a:off x="9448" y="5302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VOC</a:t>
                </a:r>
              </a:p>
            </p:txBody>
          </p:sp>
          <p:sp>
            <p:nvSpPr>
              <p:cNvPr id="190" name="矩形 189">
                <a:extLst>
                  <a:ext uri="{FF2B5EF4-FFF2-40B4-BE49-F238E27FC236}">
                    <a16:creationId xmlns:a16="http://schemas.microsoft.com/office/drawing/2014/main" id="{E55B2119-FBD6-96E5-5D45-C8E6611BC9F9}"/>
                  </a:ext>
                </a:extLst>
              </p:cNvPr>
              <p:cNvSpPr/>
              <p:nvPr>
                <p:custDataLst>
                  <p:tags r:id="rId45"/>
                </p:custDataLst>
              </p:nvPr>
            </p:nvSpPr>
            <p:spPr>
              <a:xfrm>
                <a:off x="9448" y="4957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VCC</a:t>
                </a:r>
              </a:p>
            </p:txBody>
          </p:sp>
          <p:sp>
            <p:nvSpPr>
              <p:cNvPr id="191" name="矩形 190">
                <a:extLst>
                  <a:ext uri="{FF2B5EF4-FFF2-40B4-BE49-F238E27FC236}">
                    <a16:creationId xmlns:a16="http://schemas.microsoft.com/office/drawing/2014/main" id="{5A3903B7-EBF6-2815-BDDB-CA67950B2BA0}"/>
                  </a:ext>
                </a:extLst>
              </p:cNvPr>
              <p:cNvSpPr/>
              <p:nvPr>
                <p:custDataLst>
                  <p:tags r:id="rId46"/>
                </p:custDataLst>
              </p:nvPr>
            </p:nvSpPr>
            <p:spPr>
              <a:xfrm>
                <a:off x="9448" y="5647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xFault</a:t>
                </a:r>
              </a:p>
            </p:txBody>
          </p:sp>
          <p:sp>
            <p:nvSpPr>
              <p:cNvPr id="192" name="矩形 191">
                <a:extLst>
                  <a:ext uri="{FF2B5EF4-FFF2-40B4-BE49-F238E27FC236}">
                    <a16:creationId xmlns:a16="http://schemas.microsoft.com/office/drawing/2014/main" id="{6DD287A5-C35F-4CF1-3E02-992CA461CE3C}"/>
                  </a:ext>
                </a:extLst>
              </p:cNvPr>
              <p:cNvSpPr/>
              <p:nvPr>
                <p:custDataLst>
                  <p:tags r:id="rId47"/>
                </p:custDataLst>
              </p:nvPr>
            </p:nvSpPr>
            <p:spPr>
              <a:xfrm>
                <a:off x="9448" y="5992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VOUT</a:t>
                </a:r>
              </a:p>
            </p:txBody>
          </p:sp>
          <p:sp>
            <p:nvSpPr>
              <p:cNvPr id="193" name="矩形 192">
                <a:extLst>
                  <a:ext uri="{FF2B5EF4-FFF2-40B4-BE49-F238E27FC236}">
                    <a16:creationId xmlns:a16="http://schemas.microsoft.com/office/drawing/2014/main" id="{87722D7B-DA94-D746-A4A3-8272A8AB6BC7}"/>
                  </a:ext>
                </a:extLst>
              </p:cNvPr>
              <p:cNvSpPr/>
              <p:nvPr>
                <p:custDataLst>
                  <p:tags r:id="rId48"/>
                </p:custDataLst>
              </p:nvPr>
            </p:nvSpPr>
            <p:spPr>
              <a:xfrm>
                <a:off x="9448" y="6682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NC</a:t>
                </a:r>
              </a:p>
            </p:txBody>
          </p:sp>
          <p:sp>
            <p:nvSpPr>
              <p:cNvPr id="194" name="矩形 193">
                <a:extLst>
                  <a:ext uri="{FF2B5EF4-FFF2-40B4-BE49-F238E27FC236}">
                    <a16:creationId xmlns:a16="http://schemas.microsoft.com/office/drawing/2014/main" id="{10832FBF-BBE9-59E4-84C5-E2327821C26C}"/>
                  </a:ext>
                </a:extLst>
              </p:cNvPr>
              <p:cNvSpPr/>
              <p:nvPr>
                <p:custDataLst>
                  <p:tags r:id="rId49"/>
                </p:custDataLst>
              </p:nvPr>
            </p:nvSpPr>
            <p:spPr>
              <a:xfrm>
                <a:off x="9448" y="6337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NC</a:t>
                </a:r>
              </a:p>
            </p:txBody>
          </p:sp>
          <p:sp>
            <p:nvSpPr>
              <p:cNvPr id="195" name="矩形 194">
                <a:extLst>
                  <a:ext uri="{FF2B5EF4-FFF2-40B4-BE49-F238E27FC236}">
                    <a16:creationId xmlns:a16="http://schemas.microsoft.com/office/drawing/2014/main" id="{626741ED-A495-F479-E3D8-D4237764CB3C}"/>
                  </a:ext>
                </a:extLst>
              </p:cNvPr>
              <p:cNvSpPr/>
              <p:nvPr>
                <p:custDataLst>
                  <p:tags r:id="rId50"/>
                </p:custDataLst>
              </p:nvPr>
            </p:nvSpPr>
            <p:spPr>
              <a:xfrm>
                <a:off x="9448" y="7027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GND</a:t>
                </a:r>
              </a:p>
            </p:txBody>
          </p:sp>
          <p:sp>
            <p:nvSpPr>
              <p:cNvPr id="196" name="矩形 195">
                <a:extLst>
                  <a:ext uri="{FF2B5EF4-FFF2-40B4-BE49-F238E27FC236}">
                    <a16:creationId xmlns:a16="http://schemas.microsoft.com/office/drawing/2014/main" id="{A96706A6-B76E-19E3-2A28-288CF55EBFEE}"/>
                  </a:ext>
                </a:extLst>
              </p:cNvPr>
              <p:cNvSpPr/>
              <p:nvPr>
                <p:custDataLst>
                  <p:tags r:id="rId51"/>
                </p:custDataLst>
              </p:nvPr>
            </p:nvSpPr>
            <p:spPr>
              <a:xfrm>
                <a:off x="9277" y="4611"/>
                <a:ext cx="170" cy="170"/>
              </a:xfrm>
              <a:prstGeom prst="rect">
                <a:avLst/>
              </a:prstGeom>
              <a:noFill/>
              <a:ln w="635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0" tIns="0" rIns="0" bIns="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16</a:t>
                </a:r>
              </a:p>
            </p:txBody>
          </p:sp>
          <p:sp>
            <p:nvSpPr>
              <p:cNvPr id="197" name="矩形 196">
                <a:extLst>
                  <a:ext uri="{FF2B5EF4-FFF2-40B4-BE49-F238E27FC236}">
                    <a16:creationId xmlns:a16="http://schemas.microsoft.com/office/drawing/2014/main" id="{BDEA839D-0C02-71E1-32F9-CAAC1C3BF3AB}"/>
                  </a:ext>
                </a:extLst>
              </p:cNvPr>
              <p:cNvSpPr/>
              <p:nvPr>
                <p:custDataLst>
                  <p:tags r:id="rId52"/>
                </p:custDataLst>
              </p:nvPr>
            </p:nvSpPr>
            <p:spPr>
              <a:xfrm>
                <a:off x="9277" y="6336"/>
                <a:ext cx="170" cy="170"/>
              </a:xfrm>
              <a:prstGeom prst="rect">
                <a:avLst/>
              </a:prstGeom>
              <a:noFill/>
              <a:ln w="635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0" tIns="0" rIns="0" bIns="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11</a:t>
                </a:r>
              </a:p>
            </p:txBody>
          </p:sp>
          <p:sp>
            <p:nvSpPr>
              <p:cNvPr id="198" name="矩形 197">
                <a:extLst>
                  <a:ext uri="{FF2B5EF4-FFF2-40B4-BE49-F238E27FC236}">
                    <a16:creationId xmlns:a16="http://schemas.microsoft.com/office/drawing/2014/main" id="{0771609D-1E15-BED6-757E-96EF442D71CC}"/>
                  </a:ext>
                </a:extLst>
              </p:cNvPr>
              <p:cNvSpPr/>
              <p:nvPr>
                <p:custDataLst>
                  <p:tags r:id="rId53"/>
                </p:custDataLst>
              </p:nvPr>
            </p:nvSpPr>
            <p:spPr>
              <a:xfrm>
                <a:off x="9277" y="4956"/>
                <a:ext cx="170" cy="170"/>
              </a:xfrm>
              <a:prstGeom prst="rect">
                <a:avLst/>
              </a:prstGeom>
              <a:noFill/>
              <a:ln w="635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0" tIns="0" rIns="0" bIns="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15</a:t>
                </a:r>
              </a:p>
            </p:txBody>
          </p:sp>
          <p:sp>
            <p:nvSpPr>
              <p:cNvPr id="199" name="矩形 198">
                <a:extLst>
                  <a:ext uri="{FF2B5EF4-FFF2-40B4-BE49-F238E27FC236}">
                    <a16:creationId xmlns:a16="http://schemas.microsoft.com/office/drawing/2014/main" id="{3B42C92F-AE7E-BB44-0BE6-630D834128A2}"/>
                  </a:ext>
                </a:extLst>
              </p:cNvPr>
              <p:cNvSpPr/>
              <p:nvPr>
                <p:custDataLst>
                  <p:tags r:id="rId54"/>
                </p:custDataLst>
              </p:nvPr>
            </p:nvSpPr>
            <p:spPr>
              <a:xfrm>
                <a:off x="9277" y="5301"/>
                <a:ext cx="170" cy="170"/>
              </a:xfrm>
              <a:prstGeom prst="rect">
                <a:avLst/>
              </a:prstGeom>
              <a:noFill/>
              <a:ln w="635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0" tIns="0" rIns="0" bIns="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14</a:t>
                </a:r>
              </a:p>
            </p:txBody>
          </p:sp>
          <p:sp>
            <p:nvSpPr>
              <p:cNvPr id="200" name="矩形 199">
                <a:extLst>
                  <a:ext uri="{FF2B5EF4-FFF2-40B4-BE49-F238E27FC236}">
                    <a16:creationId xmlns:a16="http://schemas.microsoft.com/office/drawing/2014/main" id="{192213C7-E834-1C61-851D-885FC06F8074}"/>
                  </a:ext>
                </a:extLst>
              </p:cNvPr>
              <p:cNvSpPr/>
              <p:nvPr>
                <p:custDataLst>
                  <p:tags r:id="rId55"/>
                </p:custDataLst>
              </p:nvPr>
            </p:nvSpPr>
            <p:spPr>
              <a:xfrm>
                <a:off x="9277" y="5646"/>
                <a:ext cx="170" cy="170"/>
              </a:xfrm>
              <a:prstGeom prst="rect">
                <a:avLst/>
              </a:prstGeom>
              <a:noFill/>
              <a:ln w="635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0" tIns="0" rIns="0" bIns="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13</a:t>
                </a:r>
              </a:p>
            </p:txBody>
          </p:sp>
          <p:sp>
            <p:nvSpPr>
              <p:cNvPr id="201" name="矩形 200">
                <a:extLst>
                  <a:ext uri="{FF2B5EF4-FFF2-40B4-BE49-F238E27FC236}">
                    <a16:creationId xmlns:a16="http://schemas.microsoft.com/office/drawing/2014/main" id="{D1AA5C05-7C3A-E05C-623F-80783C646F03}"/>
                  </a:ext>
                </a:extLst>
              </p:cNvPr>
              <p:cNvSpPr/>
              <p:nvPr>
                <p:custDataLst>
                  <p:tags r:id="rId56"/>
                </p:custDataLst>
              </p:nvPr>
            </p:nvSpPr>
            <p:spPr>
              <a:xfrm>
                <a:off x="9277" y="5991"/>
                <a:ext cx="170" cy="170"/>
              </a:xfrm>
              <a:prstGeom prst="rect">
                <a:avLst/>
              </a:prstGeom>
              <a:noFill/>
              <a:ln w="635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0" tIns="0" rIns="0" bIns="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12</a:t>
                </a:r>
              </a:p>
            </p:txBody>
          </p:sp>
          <p:sp>
            <p:nvSpPr>
              <p:cNvPr id="202" name="矩形 201">
                <a:extLst>
                  <a:ext uri="{FF2B5EF4-FFF2-40B4-BE49-F238E27FC236}">
                    <a16:creationId xmlns:a16="http://schemas.microsoft.com/office/drawing/2014/main" id="{E23438E3-FE81-FAE3-128D-0A806E035C79}"/>
                  </a:ext>
                </a:extLst>
              </p:cNvPr>
              <p:cNvSpPr/>
              <p:nvPr>
                <p:custDataLst>
                  <p:tags r:id="rId57"/>
                </p:custDataLst>
              </p:nvPr>
            </p:nvSpPr>
            <p:spPr>
              <a:xfrm>
                <a:off x="9277" y="7026"/>
                <a:ext cx="170" cy="170"/>
              </a:xfrm>
              <a:prstGeom prst="rect">
                <a:avLst/>
              </a:prstGeom>
              <a:noFill/>
              <a:ln w="635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9</a:t>
                </a:r>
              </a:p>
            </p:txBody>
          </p:sp>
          <p:sp>
            <p:nvSpPr>
              <p:cNvPr id="203" name="矩形 202">
                <a:extLst>
                  <a:ext uri="{FF2B5EF4-FFF2-40B4-BE49-F238E27FC236}">
                    <a16:creationId xmlns:a16="http://schemas.microsoft.com/office/drawing/2014/main" id="{CBA67C14-931A-BB8D-5558-83916B194A8B}"/>
                  </a:ext>
                </a:extLst>
              </p:cNvPr>
              <p:cNvSpPr/>
              <p:nvPr>
                <p:custDataLst>
                  <p:tags r:id="rId58"/>
                </p:custDataLst>
              </p:nvPr>
            </p:nvSpPr>
            <p:spPr>
              <a:xfrm>
                <a:off x="9277" y="6681"/>
                <a:ext cx="170" cy="170"/>
              </a:xfrm>
              <a:prstGeom prst="rect">
                <a:avLst/>
              </a:prstGeom>
              <a:noFill/>
              <a:ln w="635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0" tIns="0" rIns="0" bIns="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10</a:t>
                </a:r>
              </a:p>
            </p:txBody>
          </p:sp>
          <p:sp>
            <p:nvSpPr>
              <p:cNvPr id="204" name="矩形 203">
                <a:extLst>
                  <a:ext uri="{FF2B5EF4-FFF2-40B4-BE49-F238E27FC236}">
                    <a16:creationId xmlns:a16="http://schemas.microsoft.com/office/drawing/2014/main" id="{C8F5E30E-8F2B-8255-1328-0E9B7B5CE473}"/>
                  </a:ext>
                </a:extLst>
              </p:cNvPr>
              <p:cNvSpPr/>
              <p:nvPr>
                <p:custDataLst>
                  <p:tags r:id="rId59"/>
                </p:custDataLst>
              </p:nvPr>
            </p:nvSpPr>
            <p:spPr>
              <a:xfrm>
                <a:off x="9905" y="4611"/>
                <a:ext cx="454" cy="17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VCC</a:t>
                </a:r>
              </a:p>
            </p:txBody>
          </p:sp>
          <p:sp>
            <p:nvSpPr>
              <p:cNvPr id="205" name="矩形 204">
                <a:extLst>
                  <a:ext uri="{FF2B5EF4-FFF2-40B4-BE49-F238E27FC236}">
                    <a16:creationId xmlns:a16="http://schemas.microsoft.com/office/drawing/2014/main" id="{8725CF57-AAF1-CC57-3769-8FD9E1A59763}"/>
                  </a:ext>
                </a:extLst>
              </p:cNvPr>
              <p:cNvSpPr/>
              <p:nvPr>
                <p:custDataLst>
                  <p:tags r:id="rId60"/>
                </p:custDataLst>
              </p:nvPr>
            </p:nvSpPr>
            <p:spPr>
              <a:xfrm>
                <a:off x="9905" y="5302"/>
                <a:ext cx="454" cy="17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VOC</a:t>
                </a:r>
              </a:p>
            </p:txBody>
          </p:sp>
          <p:sp>
            <p:nvSpPr>
              <p:cNvPr id="206" name="矩形 205">
                <a:extLst>
                  <a:ext uri="{FF2B5EF4-FFF2-40B4-BE49-F238E27FC236}">
                    <a16:creationId xmlns:a16="http://schemas.microsoft.com/office/drawing/2014/main" id="{C7154B5F-FAB0-DF75-2B35-E3C8D1AA292A}"/>
                  </a:ext>
                </a:extLst>
              </p:cNvPr>
              <p:cNvSpPr/>
              <p:nvPr>
                <p:custDataLst>
                  <p:tags r:id="rId61"/>
                </p:custDataLst>
              </p:nvPr>
            </p:nvSpPr>
            <p:spPr>
              <a:xfrm>
                <a:off x="9905" y="4957"/>
                <a:ext cx="454" cy="17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VCC</a:t>
                </a:r>
              </a:p>
            </p:txBody>
          </p:sp>
          <p:sp>
            <p:nvSpPr>
              <p:cNvPr id="207" name="矩形 206">
                <a:extLst>
                  <a:ext uri="{FF2B5EF4-FFF2-40B4-BE49-F238E27FC236}">
                    <a16:creationId xmlns:a16="http://schemas.microsoft.com/office/drawing/2014/main" id="{F52D9375-E95F-5C46-9E4C-4A1C40483927}"/>
                  </a:ext>
                </a:extLst>
              </p:cNvPr>
              <p:cNvSpPr/>
              <p:nvPr>
                <p:custDataLst>
                  <p:tags r:id="rId62"/>
                </p:custDataLst>
              </p:nvPr>
            </p:nvSpPr>
            <p:spPr>
              <a:xfrm>
                <a:off x="9905" y="5647"/>
                <a:ext cx="454" cy="17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OCF</a:t>
                </a:r>
              </a:p>
            </p:txBody>
          </p:sp>
          <p:sp>
            <p:nvSpPr>
              <p:cNvPr id="208" name="矩形 207">
                <a:extLst>
                  <a:ext uri="{FF2B5EF4-FFF2-40B4-BE49-F238E27FC236}">
                    <a16:creationId xmlns:a16="http://schemas.microsoft.com/office/drawing/2014/main" id="{53EB593B-A5DB-D366-AA3F-3874D53008E7}"/>
                  </a:ext>
                </a:extLst>
              </p:cNvPr>
              <p:cNvSpPr/>
              <p:nvPr>
                <p:custDataLst>
                  <p:tags r:id="rId63"/>
                </p:custDataLst>
              </p:nvPr>
            </p:nvSpPr>
            <p:spPr>
              <a:xfrm>
                <a:off x="9905" y="5992"/>
                <a:ext cx="454" cy="17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VOUT</a:t>
                </a:r>
              </a:p>
            </p:txBody>
          </p:sp>
          <p:sp>
            <p:nvSpPr>
              <p:cNvPr id="209" name="矩形 208">
                <a:extLst>
                  <a:ext uri="{FF2B5EF4-FFF2-40B4-BE49-F238E27FC236}">
                    <a16:creationId xmlns:a16="http://schemas.microsoft.com/office/drawing/2014/main" id="{B0F52DEB-3172-5967-0175-25EFC3FF3971}"/>
                  </a:ext>
                </a:extLst>
              </p:cNvPr>
              <p:cNvSpPr/>
              <p:nvPr>
                <p:custDataLst>
                  <p:tags r:id="rId64"/>
                </p:custDataLst>
              </p:nvPr>
            </p:nvSpPr>
            <p:spPr>
              <a:xfrm>
                <a:off x="9905" y="6682"/>
                <a:ext cx="454" cy="17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GND</a:t>
                </a:r>
              </a:p>
            </p:txBody>
          </p:sp>
          <p:sp>
            <p:nvSpPr>
              <p:cNvPr id="210" name="矩形 209">
                <a:extLst>
                  <a:ext uri="{FF2B5EF4-FFF2-40B4-BE49-F238E27FC236}">
                    <a16:creationId xmlns:a16="http://schemas.microsoft.com/office/drawing/2014/main" id="{5AAB7E67-CFAC-92C3-82DC-E3CA34312631}"/>
                  </a:ext>
                </a:extLst>
              </p:cNvPr>
              <p:cNvSpPr/>
              <p:nvPr>
                <p:custDataLst>
                  <p:tags r:id="rId65"/>
                </p:custDataLst>
              </p:nvPr>
            </p:nvSpPr>
            <p:spPr>
              <a:xfrm>
                <a:off x="9905" y="6337"/>
                <a:ext cx="454" cy="17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PROG</a:t>
                </a:r>
              </a:p>
            </p:txBody>
          </p:sp>
          <p:sp>
            <p:nvSpPr>
              <p:cNvPr id="211" name="矩形 210">
                <a:extLst>
                  <a:ext uri="{FF2B5EF4-FFF2-40B4-BE49-F238E27FC236}">
                    <a16:creationId xmlns:a16="http://schemas.microsoft.com/office/drawing/2014/main" id="{E893857F-82F0-75AA-2D1B-65181E7090D5}"/>
                  </a:ext>
                </a:extLst>
              </p:cNvPr>
              <p:cNvSpPr/>
              <p:nvPr>
                <p:custDataLst>
                  <p:tags r:id="rId66"/>
                </p:custDataLst>
              </p:nvPr>
            </p:nvSpPr>
            <p:spPr>
              <a:xfrm>
                <a:off x="9905" y="7027"/>
                <a:ext cx="454" cy="17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GND</a:t>
                </a:r>
              </a:p>
            </p:txBody>
          </p:sp>
        </p:grpSp>
        <p:grpSp>
          <p:nvGrpSpPr>
            <p:cNvPr id="145" name="组合 144">
              <a:extLst>
                <a:ext uri="{FF2B5EF4-FFF2-40B4-BE49-F238E27FC236}">
                  <a16:creationId xmlns:a16="http://schemas.microsoft.com/office/drawing/2014/main" id="{0C4B883B-299D-5249-1375-03B1CD7F7A86}"/>
                </a:ext>
              </a:extLst>
            </p:cNvPr>
            <p:cNvGrpSpPr/>
            <p:nvPr/>
          </p:nvGrpSpPr>
          <p:grpSpPr>
            <a:xfrm>
              <a:off x="10970" y="2634"/>
              <a:ext cx="3065" cy="2834"/>
              <a:chOff x="10771" y="4480"/>
              <a:chExt cx="3065" cy="2834"/>
            </a:xfrm>
          </p:grpSpPr>
          <p:sp>
            <p:nvSpPr>
              <p:cNvPr id="146" name="圆角矩形 321">
                <a:extLst>
                  <a:ext uri="{FF2B5EF4-FFF2-40B4-BE49-F238E27FC236}">
                    <a16:creationId xmlns:a16="http://schemas.microsoft.com/office/drawing/2014/main" id="{8181CC70-36DF-B158-FF52-DEC3A95D0DBF}"/>
                  </a:ext>
                </a:extLst>
              </p:cNvPr>
              <p:cNvSpPr/>
              <p:nvPr>
                <p:custDataLst>
                  <p:tags r:id="rId1"/>
                </p:custDataLst>
              </p:nvPr>
            </p:nvSpPr>
            <p:spPr>
              <a:xfrm>
                <a:off x="11225" y="4480"/>
                <a:ext cx="1701" cy="2835"/>
              </a:xfrm>
              <a:prstGeom prst="roundRect">
                <a:avLst>
                  <a:gd name="adj" fmla="val 4056"/>
                </a:avLst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1200" b="1" dirty="0">
                    <a:solidFill>
                      <a:srgbClr val="0070C0"/>
                    </a:solidFill>
                    <a:cs typeface="+mn-ea"/>
                    <a:sym typeface="+mn-lt"/>
                  </a:rPr>
                  <a:t>CC6933SG</a:t>
                </a:r>
              </a:p>
              <a:p>
                <a:pPr algn="ctr"/>
                <a:endParaRPr lang="en-US" altLang="zh-CN" sz="1200" b="1" dirty="0">
                  <a:solidFill>
                    <a:schemeClr val="tx1"/>
                  </a:solidFill>
                  <a:cs typeface="+mn-ea"/>
                  <a:sym typeface="+mn-lt"/>
                </a:endParaRPr>
              </a:p>
              <a:p>
                <a:pPr algn="ctr"/>
                <a:r>
                  <a:rPr lang="en-US" altLang="zh-CN" sz="1200" b="1" dirty="0">
                    <a:solidFill>
                      <a:schemeClr val="tx1"/>
                    </a:solidFill>
                    <a:latin typeface="+mj-ea"/>
                    <a:ea typeface="+mj-ea"/>
                    <a:cs typeface="+mn-ea"/>
                    <a:sym typeface="+mn-lt"/>
                  </a:rPr>
                  <a:t>x733_MA</a:t>
                </a:r>
              </a:p>
            </p:txBody>
          </p:sp>
          <p:sp>
            <p:nvSpPr>
              <p:cNvPr id="147" name="矩形 146">
                <a:extLst>
                  <a:ext uri="{FF2B5EF4-FFF2-40B4-BE49-F238E27FC236}">
                    <a16:creationId xmlns:a16="http://schemas.microsoft.com/office/drawing/2014/main" id="{C02079BE-6981-C138-D47F-98CEF3992913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>
                <a:off x="10771" y="4611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1</a:t>
                </a:r>
              </a:p>
            </p:txBody>
          </p:sp>
          <p:sp>
            <p:nvSpPr>
              <p:cNvPr id="148" name="矩形 147">
                <a:extLst>
                  <a:ext uri="{FF2B5EF4-FFF2-40B4-BE49-F238E27FC236}">
                    <a16:creationId xmlns:a16="http://schemas.microsoft.com/office/drawing/2014/main" id="{F5D4F0F5-8E00-38A7-8981-65877DD830A9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10771" y="5302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3</a:t>
                </a:r>
              </a:p>
            </p:txBody>
          </p:sp>
          <p:sp>
            <p:nvSpPr>
              <p:cNvPr id="149" name="矩形 148">
                <a:extLst>
                  <a:ext uri="{FF2B5EF4-FFF2-40B4-BE49-F238E27FC236}">
                    <a16:creationId xmlns:a16="http://schemas.microsoft.com/office/drawing/2014/main" id="{FD9F2759-CEA5-EB71-AF51-D9B7476B188D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>
              <a:xfrm>
                <a:off x="10771" y="4957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2</a:t>
                </a:r>
              </a:p>
            </p:txBody>
          </p:sp>
          <p:sp>
            <p:nvSpPr>
              <p:cNvPr id="150" name="矩形 149">
                <a:extLst>
                  <a:ext uri="{FF2B5EF4-FFF2-40B4-BE49-F238E27FC236}">
                    <a16:creationId xmlns:a16="http://schemas.microsoft.com/office/drawing/2014/main" id="{B44F47EE-0B36-1861-8539-08407A46029A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>
              <a:xfrm>
                <a:off x="10771" y="5647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4</a:t>
                </a:r>
              </a:p>
            </p:txBody>
          </p:sp>
          <p:sp>
            <p:nvSpPr>
              <p:cNvPr id="151" name="矩形 150">
                <a:extLst>
                  <a:ext uri="{FF2B5EF4-FFF2-40B4-BE49-F238E27FC236}">
                    <a16:creationId xmlns:a16="http://schemas.microsoft.com/office/drawing/2014/main" id="{99D09C74-5935-FFC6-72EC-0AB35231795F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>
                <a:off x="10771" y="5992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5</a:t>
                </a:r>
              </a:p>
            </p:txBody>
          </p:sp>
          <p:sp>
            <p:nvSpPr>
              <p:cNvPr id="152" name="矩形 151">
                <a:extLst>
                  <a:ext uri="{FF2B5EF4-FFF2-40B4-BE49-F238E27FC236}">
                    <a16:creationId xmlns:a16="http://schemas.microsoft.com/office/drawing/2014/main" id="{35A46EBB-D678-1B2C-8644-D81F59C68F89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0771" y="6682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7</a:t>
                </a:r>
              </a:p>
            </p:txBody>
          </p:sp>
          <p:sp>
            <p:nvSpPr>
              <p:cNvPr id="153" name="矩形 152">
                <a:extLst>
                  <a:ext uri="{FF2B5EF4-FFF2-40B4-BE49-F238E27FC236}">
                    <a16:creationId xmlns:a16="http://schemas.microsoft.com/office/drawing/2014/main" id="{88EEF295-63E8-7A2B-20AD-E601914D2204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0771" y="6337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6</a:t>
                </a:r>
              </a:p>
            </p:txBody>
          </p:sp>
          <p:sp>
            <p:nvSpPr>
              <p:cNvPr id="154" name="矩形 153">
                <a:extLst>
                  <a:ext uri="{FF2B5EF4-FFF2-40B4-BE49-F238E27FC236}">
                    <a16:creationId xmlns:a16="http://schemas.microsoft.com/office/drawing/2014/main" id="{5F039373-0D9C-4D22-A7C7-5C8EC7A928E5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0771" y="7027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8</a:t>
                </a:r>
              </a:p>
            </p:txBody>
          </p:sp>
          <p:sp>
            <p:nvSpPr>
              <p:cNvPr id="155" name="矩形 154">
                <a:extLst>
                  <a:ext uri="{FF2B5EF4-FFF2-40B4-BE49-F238E27FC236}">
                    <a16:creationId xmlns:a16="http://schemas.microsoft.com/office/drawing/2014/main" id="{CDC2A9DE-56CA-713F-DF3C-EF6B0EDE477D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2925" y="4611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VOC</a:t>
                </a:r>
              </a:p>
            </p:txBody>
          </p:sp>
          <p:sp>
            <p:nvSpPr>
              <p:cNvPr id="156" name="矩形 155">
                <a:extLst>
                  <a:ext uri="{FF2B5EF4-FFF2-40B4-BE49-F238E27FC236}">
                    <a16:creationId xmlns:a16="http://schemas.microsoft.com/office/drawing/2014/main" id="{0E17551D-1C60-34A6-2FDF-A6D7A2FE016E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2925" y="5302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VCC</a:t>
                </a:r>
              </a:p>
            </p:txBody>
          </p:sp>
          <p:sp>
            <p:nvSpPr>
              <p:cNvPr id="157" name="矩形 156">
                <a:extLst>
                  <a:ext uri="{FF2B5EF4-FFF2-40B4-BE49-F238E27FC236}">
                    <a16:creationId xmlns:a16="http://schemas.microsoft.com/office/drawing/2014/main" id="{B1818A6C-0091-E673-BA32-D677143F57A2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2925" y="4957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NC</a:t>
                </a:r>
              </a:p>
            </p:txBody>
          </p:sp>
          <p:sp>
            <p:nvSpPr>
              <p:cNvPr id="158" name="矩形 157">
                <a:extLst>
                  <a:ext uri="{FF2B5EF4-FFF2-40B4-BE49-F238E27FC236}">
                    <a16:creationId xmlns:a16="http://schemas.microsoft.com/office/drawing/2014/main" id="{D734A93D-ABF6-B2BC-127A-DC2F2EFC040B}"/>
                  </a:ext>
                </a:extLst>
              </p:cNvPr>
              <p:cNvSpPr/>
              <p:nvPr>
                <p:custDataLst>
                  <p:tags r:id="rId13"/>
                </p:custDataLst>
              </p:nvPr>
            </p:nvSpPr>
            <p:spPr>
              <a:xfrm>
                <a:off x="12925" y="5647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xFault</a:t>
                </a:r>
              </a:p>
            </p:txBody>
          </p:sp>
          <p:sp>
            <p:nvSpPr>
              <p:cNvPr id="159" name="矩形 158">
                <a:extLst>
                  <a:ext uri="{FF2B5EF4-FFF2-40B4-BE49-F238E27FC236}">
                    <a16:creationId xmlns:a16="http://schemas.microsoft.com/office/drawing/2014/main" id="{D46D6C96-B776-070C-1DF1-D02200B187C7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12925" y="5992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VOUT</a:t>
                </a:r>
              </a:p>
            </p:txBody>
          </p:sp>
          <p:sp>
            <p:nvSpPr>
              <p:cNvPr id="160" name="矩形 159">
                <a:extLst>
                  <a:ext uri="{FF2B5EF4-FFF2-40B4-BE49-F238E27FC236}">
                    <a16:creationId xmlns:a16="http://schemas.microsoft.com/office/drawing/2014/main" id="{5E239312-7A8B-4B07-4EE1-6419271EB124}"/>
                  </a:ext>
                </a:extLst>
              </p:cNvPr>
              <p:cNvSpPr/>
              <p:nvPr>
                <p:custDataLst>
                  <p:tags r:id="rId15"/>
                </p:custDataLst>
              </p:nvPr>
            </p:nvSpPr>
            <p:spPr>
              <a:xfrm>
                <a:off x="12925" y="6682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GND</a:t>
                </a:r>
              </a:p>
            </p:txBody>
          </p:sp>
          <p:sp>
            <p:nvSpPr>
              <p:cNvPr id="161" name="矩形 160">
                <a:extLst>
                  <a:ext uri="{FF2B5EF4-FFF2-40B4-BE49-F238E27FC236}">
                    <a16:creationId xmlns:a16="http://schemas.microsoft.com/office/drawing/2014/main" id="{DB5C9422-0B42-97AE-DC0D-0C5370CD3C9F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12925" y="6337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NC</a:t>
                </a:r>
              </a:p>
            </p:txBody>
          </p:sp>
          <p:sp>
            <p:nvSpPr>
              <p:cNvPr id="162" name="矩形 161">
                <a:extLst>
                  <a:ext uri="{FF2B5EF4-FFF2-40B4-BE49-F238E27FC236}">
                    <a16:creationId xmlns:a16="http://schemas.microsoft.com/office/drawing/2014/main" id="{E02F6723-59B8-858F-F970-D9B2F3F7EF9E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>
              <a:xfrm>
                <a:off x="12925" y="7027"/>
                <a:ext cx="454" cy="1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NC</a:t>
                </a:r>
              </a:p>
            </p:txBody>
          </p:sp>
          <p:sp>
            <p:nvSpPr>
              <p:cNvPr id="163" name="矩形 162">
                <a:extLst>
                  <a:ext uri="{FF2B5EF4-FFF2-40B4-BE49-F238E27FC236}">
                    <a16:creationId xmlns:a16="http://schemas.microsoft.com/office/drawing/2014/main" id="{F3122073-95F8-5CAA-132F-088119AF0374}"/>
                  </a:ext>
                </a:extLst>
              </p:cNvPr>
              <p:cNvSpPr/>
              <p:nvPr>
                <p:custDataLst>
                  <p:tags r:id="rId18"/>
                </p:custDataLst>
              </p:nvPr>
            </p:nvSpPr>
            <p:spPr>
              <a:xfrm>
                <a:off x="12754" y="4611"/>
                <a:ext cx="170" cy="170"/>
              </a:xfrm>
              <a:prstGeom prst="rect">
                <a:avLst/>
              </a:prstGeom>
              <a:noFill/>
              <a:ln w="635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0" tIns="0" rIns="0" bIns="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16</a:t>
                </a:r>
              </a:p>
            </p:txBody>
          </p:sp>
          <p:sp>
            <p:nvSpPr>
              <p:cNvPr id="164" name="矩形 163">
                <a:extLst>
                  <a:ext uri="{FF2B5EF4-FFF2-40B4-BE49-F238E27FC236}">
                    <a16:creationId xmlns:a16="http://schemas.microsoft.com/office/drawing/2014/main" id="{9B0D4DB9-62CB-7175-D3C3-639DCC0AB08C}"/>
                  </a:ext>
                </a:extLst>
              </p:cNvPr>
              <p:cNvSpPr/>
              <p:nvPr>
                <p:custDataLst>
                  <p:tags r:id="rId19"/>
                </p:custDataLst>
              </p:nvPr>
            </p:nvSpPr>
            <p:spPr>
              <a:xfrm>
                <a:off x="12754" y="6336"/>
                <a:ext cx="170" cy="170"/>
              </a:xfrm>
              <a:prstGeom prst="rect">
                <a:avLst/>
              </a:prstGeom>
              <a:noFill/>
              <a:ln w="635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0" tIns="0" rIns="0" bIns="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11</a:t>
                </a:r>
              </a:p>
            </p:txBody>
          </p:sp>
          <p:sp>
            <p:nvSpPr>
              <p:cNvPr id="165" name="矩形 164">
                <a:extLst>
                  <a:ext uri="{FF2B5EF4-FFF2-40B4-BE49-F238E27FC236}">
                    <a16:creationId xmlns:a16="http://schemas.microsoft.com/office/drawing/2014/main" id="{A115193F-1F17-F900-E76B-50AE3B7E3F60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>
              <a:xfrm>
                <a:off x="12754" y="4956"/>
                <a:ext cx="170" cy="170"/>
              </a:xfrm>
              <a:prstGeom prst="rect">
                <a:avLst/>
              </a:prstGeom>
              <a:noFill/>
              <a:ln w="635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0" tIns="0" rIns="0" bIns="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15</a:t>
                </a:r>
              </a:p>
            </p:txBody>
          </p:sp>
          <p:sp>
            <p:nvSpPr>
              <p:cNvPr id="166" name="矩形 165">
                <a:extLst>
                  <a:ext uri="{FF2B5EF4-FFF2-40B4-BE49-F238E27FC236}">
                    <a16:creationId xmlns:a16="http://schemas.microsoft.com/office/drawing/2014/main" id="{189BC2B5-2A4A-138A-6F92-2667BCD8A476}"/>
                  </a:ext>
                </a:extLst>
              </p:cNvPr>
              <p:cNvSpPr/>
              <p:nvPr>
                <p:custDataLst>
                  <p:tags r:id="rId21"/>
                </p:custDataLst>
              </p:nvPr>
            </p:nvSpPr>
            <p:spPr>
              <a:xfrm>
                <a:off x="12754" y="5301"/>
                <a:ext cx="170" cy="170"/>
              </a:xfrm>
              <a:prstGeom prst="rect">
                <a:avLst/>
              </a:prstGeom>
              <a:noFill/>
              <a:ln w="635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0" tIns="0" rIns="0" bIns="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14</a:t>
                </a:r>
              </a:p>
            </p:txBody>
          </p:sp>
          <p:sp>
            <p:nvSpPr>
              <p:cNvPr id="167" name="矩形 166">
                <a:extLst>
                  <a:ext uri="{FF2B5EF4-FFF2-40B4-BE49-F238E27FC236}">
                    <a16:creationId xmlns:a16="http://schemas.microsoft.com/office/drawing/2014/main" id="{BC6A1F20-8DA5-BBB7-F6DB-E80B270DFADF}"/>
                  </a:ext>
                </a:extLst>
              </p:cNvPr>
              <p:cNvSpPr/>
              <p:nvPr>
                <p:custDataLst>
                  <p:tags r:id="rId22"/>
                </p:custDataLst>
              </p:nvPr>
            </p:nvSpPr>
            <p:spPr>
              <a:xfrm>
                <a:off x="12754" y="5646"/>
                <a:ext cx="170" cy="170"/>
              </a:xfrm>
              <a:prstGeom prst="rect">
                <a:avLst/>
              </a:prstGeom>
              <a:noFill/>
              <a:ln w="635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0" tIns="0" rIns="0" bIns="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13</a:t>
                </a:r>
              </a:p>
            </p:txBody>
          </p:sp>
          <p:sp>
            <p:nvSpPr>
              <p:cNvPr id="168" name="矩形 167">
                <a:extLst>
                  <a:ext uri="{FF2B5EF4-FFF2-40B4-BE49-F238E27FC236}">
                    <a16:creationId xmlns:a16="http://schemas.microsoft.com/office/drawing/2014/main" id="{3D1A9CC3-EFE5-92C7-BBE2-ED86FCAEA8B1}"/>
                  </a:ext>
                </a:extLst>
              </p:cNvPr>
              <p:cNvSpPr/>
              <p:nvPr>
                <p:custDataLst>
                  <p:tags r:id="rId23"/>
                </p:custDataLst>
              </p:nvPr>
            </p:nvSpPr>
            <p:spPr>
              <a:xfrm>
                <a:off x="12754" y="5991"/>
                <a:ext cx="170" cy="170"/>
              </a:xfrm>
              <a:prstGeom prst="rect">
                <a:avLst/>
              </a:prstGeom>
              <a:noFill/>
              <a:ln w="635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0" tIns="0" rIns="0" bIns="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12</a:t>
                </a:r>
              </a:p>
            </p:txBody>
          </p:sp>
          <p:sp>
            <p:nvSpPr>
              <p:cNvPr id="169" name="矩形 168">
                <a:extLst>
                  <a:ext uri="{FF2B5EF4-FFF2-40B4-BE49-F238E27FC236}">
                    <a16:creationId xmlns:a16="http://schemas.microsoft.com/office/drawing/2014/main" id="{8EAAB846-4ABF-E1BD-2FDE-679746F5744E}"/>
                  </a:ext>
                </a:extLst>
              </p:cNvPr>
              <p:cNvSpPr/>
              <p:nvPr>
                <p:custDataLst>
                  <p:tags r:id="rId24"/>
                </p:custDataLst>
              </p:nvPr>
            </p:nvSpPr>
            <p:spPr>
              <a:xfrm>
                <a:off x="12754" y="7026"/>
                <a:ext cx="170" cy="170"/>
              </a:xfrm>
              <a:prstGeom prst="rect">
                <a:avLst/>
              </a:prstGeom>
              <a:noFill/>
              <a:ln w="635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9</a:t>
                </a:r>
              </a:p>
            </p:txBody>
          </p:sp>
          <p:sp>
            <p:nvSpPr>
              <p:cNvPr id="170" name="矩形 169">
                <a:extLst>
                  <a:ext uri="{FF2B5EF4-FFF2-40B4-BE49-F238E27FC236}">
                    <a16:creationId xmlns:a16="http://schemas.microsoft.com/office/drawing/2014/main" id="{51B3A7C6-EA97-CAD4-B107-847E1D55B118}"/>
                  </a:ext>
                </a:extLst>
              </p:cNvPr>
              <p:cNvSpPr/>
              <p:nvPr>
                <p:custDataLst>
                  <p:tags r:id="rId25"/>
                </p:custDataLst>
              </p:nvPr>
            </p:nvSpPr>
            <p:spPr>
              <a:xfrm>
                <a:off x="12754" y="6681"/>
                <a:ext cx="170" cy="170"/>
              </a:xfrm>
              <a:prstGeom prst="rect">
                <a:avLst/>
              </a:prstGeom>
              <a:noFill/>
              <a:ln w="635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8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0" tIns="0" rIns="0" bIns="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10</a:t>
                </a:r>
              </a:p>
            </p:txBody>
          </p:sp>
          <p:sp>
            <p:nvSpPr>
              <p:cNvPr id="171" name="矩形 170">
                <a:extLst>
                  <a:ext uri="{FF2B5EF4-FFF2-40B4-BE49-F238E27FC236}">
                    <a16:creationId xmlns:a16="http://schemas.microsoft.com/office/drawing/2014/main" id="{50FD233C-0081-6D9A-0C61-09238A1F5C8C}"/>
                  </a:ext>
                </a:extLst>
              </p:cNvPr>
              <p:cNvSpPr/>
              <p:nvPr>
                <p:custDataLst>
                  <p:tags r:id="rId26"/>
                </p:custDataLst>
              </p:nvPr>
            </p:nvSpPr>
            <p:spPr>
              <a:xfrm>
                <a:off x="13382" y="4611"/>
                <a:ext cx="454" cy="17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VOC</a:t>
                </a:r>
              </a:p>
            </p:txBody>
          </p:sp>
          <p:sp>
            <p:nvSpPr>
              <p:cNvPr id="172" name="矩形 171">
                <a:extLst>
                  <a:ext uri="{FF2B5EF4-FFF2-40B4-BE49-F238E27FC236}">
                    <a16:creationId xmlns:a16="http://schemas.microsoft.com/office/drawing/2014/main" id="{9EBA45C4-945E-3AF2-EA75-3CD14DF7395D}"/>
                  </a:ext>
                </a:extLst>
              </p:cNvPr>
              <p:cNvSpPr/>
              <p:nvPr>
                <p:custDataLst>
                  <p:tags r:id="rId27"/>
                </p:custDataLst>
              </p:nvPr>
            </p:nvSpPr>
            <p:spPr>
              <a:xfrm>
                <a:off x="13382" y="5302"/>
                <a:ext cx="454" cy="17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VCC</a:t>
                </a:r>
              </a:p>
            </p:txBody>
          </p:sp>
          <p:sp>
            <p:nvSpPr>
              <p:cNvPr id="173" name="矩形 172">
                <a:extLst>
                  <a:ext uri="{FF2B5EF4-FFF2-40B4-BE49-F238E27FC236}">
                    <a16:creationId xmlns:a16="http://schemas.microsoft.com/office/drawing/2014/main" id="{45CBFC62-6301-0821-95A7-EBAC5C2C0257}"/>
                  </a:ext>
                </a:extLst>
              </p:cNvPr>
              <p:cNvSpPr/>
              <p:nvPr>
                <p:custDataLst>
                  <p:tags r:id="rId28"/>
                </p:custDataLst>
              </p:nvPr>
            </p:nvSpPr>
            <p:spPr>
              <a:xfrm>
                <a:off x="13382" y="4957"/>
                <a:ext cx="454" cy="17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VCC</a:t>
                </a:r>
              </a:p>
            </p:txBody>
          </p:sp>
          <p:sp>
            <p:nvSpPr>
              <p:cNvPr id="174" name="矩形 173">
                <a:extLst>
                  <a:ext uri="{FF2B5EF4-FFF2-40B4-BE49-F238E27FC236}">
                    <a16:creationId xmlns:a16="http://schemas.microsoft.com/office/drawing/2014/main" id="{6364DC5C-5762-4AC7-42AD-646D91BF1DC2}"/>
                  </a:ext>
                </a:extLst>
              </p:cNvPr>
              <p:cNvSpPr/>
              <p:nvPr>
                <p:custDataLst>
                  <p:tags r:id="rId29"/>
                </p:custDataLst>
              </p:nvPr>
            </p:nvSpPr>
            <p:spPr>
              <a:xfrm>
                <a:off x="13382" y="5647"/>
                <a:ext cx="454" cy="17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OCF</a:t>
                </a:r>
              </a:p>
            </p:txBody>
          </p:sp>
          <p:sp>
            <p:nvSpPr>
              <p:cNvPr id="175" name="矩形 174">
                <a:extLst>
                  <a:ext uri="{FF2B5EF4-FFF2-40B4-BE49-F238E27FC236}">
                    <a16:creationId xmlns:a16="http://schemas.microsoft.com/office/drawing/2014/main" id="{F5CBB26E-2A71-83FC-71D2-78D611573163}"/>
                  </a:ext>
                </a:extLst>
              </p:cNvPr>
              <p:cNvSpPr/>
              <p:nvPr>
                <p:custDataLst>
                  <p:tags r:id="rId30"/>
                </p:custDataLst>
              </p:nvPr>
            </p:nvSpPr>
            <p:spPr>
              <a:xfrm>
                <a:off x="13382" y="5992"/>
                <a:ext cx="454" cy="17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VOUT</a:t>
                </a:r>
              </a:p>
            </p:txBody>
          </p:sp>
          <p:sp>
            <p:nvSpPr>
              <p:cNvPr id="176" name="矩形 175">
                <a:extLst>
                  <a:ext uri="{FF2B5EF4-FFF2-40B4-BE49-F238E27FC236}">
                    <a16:creationId xmlns:a16="http://schemas.microsoft.com/office/drawing/2014/main" id="{825D55B6-A225-00E3-4B65-9BDA1EA356C3}"/>
                  </a:ext>
                </a:extLst>
              </p:cNvPr>
              <p:cNvSpPr/>
              <p:nvPr>
                <p:custDataLst>
                  <p:tags r:id="rId31"/>
                </p:custDataLst>
              </p:nvPr>
            </p:nvSpPr>
            <p:spPr>
              <a:xfrm>
                <a:off x="13382" y="6682"/>
                <a:ext cx="454" cy="17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OCF/S</a:t>
                </a:r>
              </a:p>
            </p:txBody>
          </p:sp>
          <p:sp>
            <p:nvSpPr>
              <p:cNvPr id="177" name="矩形 176">
                <a:extLst>
                  <a:ext uri="{FF2B5EF4-FFF2-40B4-BE49-F238E27FC236}">
                    <a16:creationId xmlns:a16="http://schemas.microsoft.com/office/drawing/2014/main" id="{FA9590B9-7CB1-6C32-1721-4A3C6FA82E35}"/>
                  </a:ext>
                </a:extLst>
              </p:cNvPr>
              <p:cNvSpPr/>
              <p:nvPr>
                <p:custDataLst>
                  <p:tags r:id="rId32"/>
                </p:custDataLst>
              </p:nvPr>
            </p:nvSpPr>
            <p:spPr>
              <a:xfrm>
                <a:off x="13382" y="6337"/>
                <a:ext cx="454" cy="17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GND</a:t>
                </a:r>
              </a:p>
            </p:txBody>
          </p:sp>
          <p:sp>
            <p:nvSpPr>
              <p:cNvPr id="178" name="矩形 177">
                <a:extLst>
                  <a:ext uri="{FF2B5EF4-FFF2-40B4-BE49-F238E27FC236}">
                    <a16:creationId xmlns:a16="http://schemas.microsoft.com/office/drawing/2014/main" id="{7F33B4F8-7D4C-088A-6EAE-5FF737DB6BAE}"/>
                  </a:ext>
                </a:extLst>
              </p:cNvPr>
              <p:cNvSpPr/>
              <p:nvPr>
                <p:custDataLst>
                  <p:tags r:id="rId33"/>
                </p:custDataLst>
              </p:nvPr>
            </p:nvSpPr>
            <p:spPr>
              <a:xfrm>
                <a:off x="13382" y="7027"/>
                <a:ext cx="454" cy="17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zh-CN" sz="600" dirty="0">
                    <a:solidFill>
                      <a:schemeClr val="tx1"/>
                    </a:solidFill>
                    <a:cs typeface="+mn-ea"/>
                    <a:sym typeface="+mn-lt"/>
                  </a:rPr>
                  <a:t>PROG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992960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C:\Users\13551\Desktop\图片1.png图片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0"/>
          <a:srcRect/>
          <a:stretch>
            <a:fillRect/>
          </a:stretch>
        </p:blipFill>
        <p:spPr>
          <a:xfrm>
            <a:off x="8474228" y="1746325"/>
            <a:ext cx="519366" cy="4311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1"/>
          <a:stretch>
            <a:fillRect/>
          </a:stretch>
        </p:blipFill>
        <p:spPr>
          <a:xfrm rot="20520000">
            <a:off x="8505339" y="4427943"/>
            <a:ext cx="457144" cy="323810"/>
          </a:xfrm>
          <a:prstGeom prst="rect">
            <a:avLst/>
          </a:prstGeom>
        </p:spPr>
      </p:pic>
      <p:cxnSp>
        <p:nvCxnSpPr>
          <p:cNvPr id="12" name="直接连接符 11"/>
          <p:cNvCxnSpPr/>
          <p:nvPr>
            <p:custDataLst>
              <p:tags r:id="rId4"/>
            </p:custDataLst>
          </p:nvPr>
        </p:nvCxnSpPr>
        <p:spPr>
          <a:xfrm flipV="1">
            <a:off x="3204379" y="1116192"/>
            <a:ext cx="0" cy="3707307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5"/>
            </p:custDataLst>
          </p:nvPr>
        </p:nvCxnSpPr>
        <p:spPr>
          <a:xfrm flipV="1">
            <a:off x="1872313" y="1116192"/>
            <a:ext cx="0" cy="3707307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>
            <p:custDataLst>
              <p:tags r:id="rId6"/>
            </p:custDataLst>
          </p:nvPr>
        </p:nvCxnSpPr>
        <p:spPr>
          <a:xfrm flipV="1">
            <a:off x="5831684" y="1116192"/>
            <a:ext cx="0" cy="3707307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>
            <p:custDataLst>
              <p:tags r:id="rId7"/>
            </p:custDataLst>
          </p:nvPr>
        </p:nvCxnSpPr>
        <p:spPr>
          <a:xfrm flipV="1">
            <a:off x="540248" y="540318"/>
            <a:ext cx="0" cy="4535245"/>
          </a:xfrm>
          <a:prstGeom prst="line">
            <a:avLst/>
          </a:prstGeom>
          <a:ln w="15875">
            <a:solidFill>
              <a:schemeClr val="tx1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>
            <p:custDataLst>
              <p:tags r:id="rId8"/>
            </p:custDataLst>
          </p:nvPr>
        </p:nvCxnSpPr>
        <p:spPr>
          <a:xfrm>
            <a:off x="144692" y="4859690"/>
            <a:ext cx="8947950" cy="1270"/>
          </a:xfrm>
          <a:prstGeom prst="straightConnector1">
            <a:avLst/>
          </a:prstGeom>
          <a:ln w="158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>
            <p:custDataLst>
              <p:tags r:id="rId9"/>
            </p:custDataLst>
          </p:nvPr>
        </p:nvCxnSpPr>
        <p:spPr>
          <a:xfrm>
            <a:off x="542267" y="3261378"/>
            <a:ext cx="8459061" cy="0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>
            <p:custDataLst>
              <p:tags r:id="rId10"/>
            </p:custDataLst>
          </p:nvPr>
        </p:nvCxnSpPr>
        <p:spPr>
          <a:xfrm>
            <a:off x="540248" y="1692066"/>
            <a:ext cx="8459061" cy="0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>
            <p:custDataLst>
              <p:tags r:id="rId11"/>
            </p:custDataLst>
          </p:nvPr>
        </p:nvCxnSpPr>
        <p:spPr>
          <a:xfrm>
            <a:off x="540248" y="3815879"/>
            <a:ext cx="8459061" cy="0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38"/>
          <p:cNvSpPr txBox="1"/>
          <p:nvPr>
            <p:custDataLst>
              <p:tags r:id="rId12"/>
            </p:custDataLst>
          </p:nvPr>
        </p:nvSpPr>
        <p:spPr>
          <a:xfrm>
            <a:off x="95168" y="3707942"/>
            <a:ext cx="360001" cy="21587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1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r" eaLnBrk="1" hangingPunct="1">
              <a:spcBef>
                <a:spcPct val="0"/>
              </a:spcBef>
              <a:buFontTx/>
              <a:buNone/>
            </a:pPr>
            <a:r>
              <a:rPr lang="en-US" altLang="zh-CN" sz="1100" dirty="0">
                <a:latin typeface="+mn-ea"/>
                <a:cs typeface="Arial" panose="020B0604020202020204" pitchFamily="34" charset="0"/>
              </a:rPr>
              <a:t>50A</a:t>
            </a:r>
          </a:p>
        </p:txBody>
      </p:sp>
      <p:sp>
        <p:nvSpPr>
          <p:cNvPr id="68" name="TextBox 38"/>
          <p:cNvSpPr txBox="1"/>
          <p:nvPr>
            <p:custDataLst>
              <p:tags r:id="rId13"/>
            </p:custDataLst>
          </p:nvPr>
        </p:nvSpPr>
        <p:spPr>
          <a:xfrm>
            <a:off x="95168" y="2123813"/>
            <a:ext cx="360001" cy="215873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1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r" eaLnBrk="1" hangingPunct="1">
              <a:spcBef>
                <a:spcPct val="0"/>
              </a:spcBef>
              <a:buFontTx/>
              <a:buNone/>
            </a:pPr>
            <a:r>
              <a:rPr lang="en-US" altLang="zh-CN" sz="1100" dirty="0">
                <a:latin typeface="+mn-ea"/>
                <a:cs typeface="Arial" panose="020B0604020202020204" pitchFamily="34" charset="0"/>
              </a:rPr>
              <a:t>150A</a:t>
            </a:r>
          </a:p>
        </p:txBody>
      </p:sp>
      <p:sp>
        <p:nvSpPr>
          <p:cNvPr id="69" name="TextBox 38"/>
          <p:cNvSpPr txBox="1"/>
          <p:nvPr>
            <p:custDataLst>
              <p:tags r:id="rId14"/>
            </p:custDataLst>
          </p:nvPr>
        </p:nvSpPr>
        <p:spPr>
          <a:xfrm>
            <a:off x="95168" y="1008256"/>
            <a:ext cx="360001" cy="215873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1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r" eaLnBrk="1" hangingPunct="1">
              <a:spcBef>
                <a:spcPct val="0"/>
              </a:spcBef>
              <a:buFontTx/>
              <a:buNone/>
            </a:pPr>
            <a:r>
              <a:rPr lang="en-US" altLang="zh-CN" sz="1100" dirty="0">
                <a:latin typeface="+mn-ea"/>
                <a:cs typeface="Arial" panose="020B0604020202020204" pitchFamily="34" charset="0"/>
              </a:rPr>
              <a:t>400A</a:t>
            </a:r>
          </a:p>
        </p:txBody>
      </p:sp>
      <p:cxnSp>
        <p:nvCxnSpPr>
          <p:cNvPr id="70" name="直接连接符 69"/>
          <p:cNvCxnSpPr/>
          <p:nvPr>
            <p:custDataLst>
              <p:tags r:id="rId15"/>
            </p:custDataLst>
          </p:nvPr>
        </p:nvCxnSpPr>
        <p:spPr>
          <a:xfrm>
            <a:off x="540248" y="1116192"/>
            <a:ext cx="8459061" cy="0"/>
          </a:xfrm>
          <a:prstGeom prst="line">
            <a:avLst/>
          </a:prstGeom>
          <a:ln w="15875" cmpd="sng">
            <a:solidFill>
              <a:srgbClr val="000000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38"/>
          <p:cNvSpPr txBox="1"/>
          <p:nvPr>
            <p:custDataLst>
              <p:tags r:id="rId16"/>
            </p:custDataLst>
          </p:nvPr>
        </p:nvSpPr>
        <p:spPr>
          <a:xfrm>
            <a:off x="95168" y="3167624"/>
            <a:ext cx="360001" cy="21587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1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r" eaLnBrk="1" hangingPunct="1">
              <a:spcBef>
                <a:spcPct val="0"/>
              </a:spcBef>
              <a:buFontTx/>
              <a:buNone/>
            </a:pPr>
            <a:r>
              <a:rPr lang="en-US" altLang="zh-CN" sz="1100" dirty="0">
                <a:latin typeface="+mn-ea"/>
                <a:cs typeface="Arial" panose="020B0604020202020204" pitchFamily="34" charset="0"/>
              </a:rPr>
              <a:t>100A</a:t>
            </a:r>
          </a:p>
        </p:txBody>
      </p:sp>
      <p:sp>
        <p:nvSpPr>
          <p:cNvPr id="75" name="文本框 74"/>
          <p:cNvSpPr txBox="1"/>
          <p:nvPr>
            <p:custDataLst>
              <p:tags r:id="rId17"/>
            </p:custDataLst>
          </p:nvPr>
        </p:nvSpPr>
        <p:spPr>
          <a:xfrm>
            <a:off x="6981528" y="2573972"/>
            <a:ext cx="143982" cy="143982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1">
            <a:noAutofit/>
          </a:bodyPr>
          <a:lstStyle/>
          <a:p>
            <a:pPr lvl="0" algn="ctr" eaLnBrk="1" hangingPunct="1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zh-CN" altLang="en-US" sz="1400" b="1" dirty="0">
                <a:solidFill>
                  <a:schemeClr val="tx1"/>
                </a:solidFill>
                <a:latin typeface="+mn-ea"/>
                <a:cs typeface="思源黑体 CN Normal" panose="020B0400000000000000" pitchFamily="34" charset="-122"/>
                <a:sym typeface="Webdings" panose="05030102010509060703" charset="0"/>
              </a:rPr>
              <a:t></a:t>
            </a:r>
          </a:p>
        </p:txBody>
      </p:sp>
      <p:sp>
        <p:nvSpPr>
          <p:cNvPr id="82" name="文本框 81"/>
          <p:cNvSpPr txBox="1"/>
          <p:nvPr>
            <p:custDataLst>
              <p:tags r:id="rId18"/>
            </p:custDataLst>
          </p:nvPr>
        </p:nvSpPr>
        <p:spPr>
          <a:xfrm flipH="1">
            <a:off x="6981528" y="2404448"/>
            <a:ext cx="143982" cy="143982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1">
            <a:noAutofit/>
          </a:bodyPr>
          <a:lstStyle/>
          <a:p>
            <a:pPr lvl="0" algn="ctr" eaLnBrk="1" hangingPunct="1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zh-CN" altLang="en-US" sz="1200" dirty="0">
                <a:solidFill>
                  <a:srgbClr val="FFFF00"/>
                </a:solidFill>
                <a:latin typeface="+mn-ea"/>
                <a:cs typeface="思源黑体 CN Normal" panose="020B0400000000000000" pitchFamily="34" charset="-122"/>
                <a:sym typeface="Webdings" panose="05030102010509060703" charset="0"/>
              </a:rPr>
              <a:t></a:t>
            </a:r>
          </a:p>
        </p:txBody>
      </p:sp>
      <p:sp>
        <p:nvSpPr>
          <p:cNvPr id="95" name="文本框 94"/>
          <p:cNvSpPr txBox="1"/>
          <p:nvPr>
            <p:custDataLst>
              <p:tags r:id="rId19"/>
            </p:custDataLst>
          </p:nvPr>
        </p:nvSpPr>
        <p:spPr>
          <a:xfrm flipH="1">
            <a:off x="6981528" y="2936512"/>
            <a:ext cx="143982" cy="143982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1">
            <a:noAutofit/>
          </a:bodyPr>
          <a:lstStyle/>
          <a:p>
            <a:pPr lvl="0" algn="ctr" eaLnBrk="1" hangingPunct="1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zh-CN" altLang="en-US" sz="1200" dirty="0">
                <a:solidFill>
                  <a:srgbClr val="FFFF00"/>
                </a:solidFill>
                <a:latin typeface="+mn-ea"/>
                <a:cs typeface="思源黑体 CN Normal" panose="020B0400000000000000" pitchFamily="34" charset="-122"/>
                <a:sym typeface="Webdings" panose="05030102010509060703" charset="0"/>
              </a:rPr>
              <a:t></a:t>
            </a:r>
          </a:p>
        </p:txBody>
      </p:sp>
      <p:pic>
        <p:nvPicPr>
          <p:cNvPr id="119" name="图片 118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197" y="3869847"/>
            <a:ext cx="331429" cy="431747"/>
          </a:xfrm>
          <a:prstGeom prst="rect">
            <a:avLst/>
          </a:prstGeom>
        </p:spPr>
      </p:pic>
      <p:pic>
        <p:nvPicPr>
          <p:cNvPr id="122" name="图片 121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657" y="3329529"/>
            <a:ext cx="415874" cy="431747"/>
          </a:xfrm>
          <a:prstGeom prst="rect">
            <a:avLst/>
          </a:prstGeom>
        </p:spPr>
      </p:pic>
      <p:pic>
        <p:nvPicPr>
          <p:cNvPr id="123" name="图片 122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657" y="2537782"/>
            <a:ext cx="415874" cy="431747"/>
          </a:xfrm>
          <a:prstGeom prst="rect">
            <a:avLst/>
          </a:prstGeom>
        </p:spPr>
      </p:pic>
      <p:pic>
        <p:nvPicPr>
          <p:cNvPr id="124" name="图片 123" descr="图片1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54"/>
          <a:stretch>
            <a:fillRect/>
          </a:stretch>
        </p:blipFill>
        <p:spPr>
          <a:xfrm>
            <a:off x="8511054" y="1206351"/>
            <a:ext cx="446350" cy="431747"/>
          </a:xfrm>
          <a:prstGeom prst="rect">
            <a:avLst/>
          </a:prstGeom>
        </p:spPr>
      </p:pic>
      <p:sp>
        <p:nvSpPr>
          <p:cNvPr id="2" name="TextBox 38"/>
          <p:cNvSpPr txBox="1"/>
          <p:nvPr>
            <p:custDataLst>
              <p:tags r:id="rId24"/>
            </p:custDataLst>
          </p:nvPr>
        </p:nvSpPr>
        <p:spPr>
          <a:xfrm>
            <a:off x="1512313" y="4895881"/>
            <a:ext cx="720001" cy="21587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1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zh-CN" sz="1100" dirty="0">
                <a:latin typeface="+mn-ea"/>
                <a:cs typeface="Arial" panose="020B0604020202020204" pitchFamily="34" charset="0"/>
              </a:rPr>
              <a:t>100V</a:t>
            </a:r>
            <a:r>
              <a:rPr lang="en-US" altLang="zh-CN" sz="1100" baseline="-25000" dirty="0">
                <a:latin typeface="+mn-ea"/>
                <a:cs typeface="Arial" panose="020B0604020202020204" pitchFamily="34" charset="0"/>
              </a:rPr>
              <a:t>RMS</a:t>
            </a:r>
          </a:p>
        </p:txBody>
      </p:sp>
      <p:sp>
        <p:nvSpPr>
          <p:cNvPr id="5" name="TextBox 38"/>
          <p:cNvSpPr txBox="1"/>
          <p:nvPr>
            <p:custDataLst>
              <p:tags r:id="rId25"/>
            </p:custDataLst>
          </p:nvPr>
        </p:nvSpPr>
        <p:spPr>
          <a:xfrm>
            <a:off x="2844378" y="4895881"/>
            <a:ext cx="720001" cy="21587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1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zh-CN" sz="1100" dirty="0">
                <a:latin typeface="+mn-ea"/>
                <a:cs typeface="Arial" panose="020B0604020202020204" pitchFamily="34" charset="0"/>
              </a:rPr>
              <a:t>2kV</a:t>
            </a:r>
            <a:r>
              <a:rPr lang="en-US" altLang="zh-CN" sz="1100" baseline="-25000" dirty="0">
                <a:latin typeface="+mn-ea"/>
                <a:cs typeface="Arial" panose="020B0604020202020204" pitchFamily="34" charset="0"/>
              </a:rPr>
              <a:t>RMS</a:t>
            </a:r>
          </a:p>
        </p:txBody>
      </p:sp>
      <p:sp>
        <p:nvSpPr>
          <p:cNvPr id="28" name="TextBox 38"/>
          <p:cNvSpPr txBox="1"/>
          <p:nvPr>
            <p:custDataLst>
              <p:tags r:id="rId26"/>
            </p:custDataLst>
          </p:nvPr>
        </p:nvSpPr>
        <p:spPr>
          <a:xfrm>
            <a:off x="5471684" y="4895881"/>
            <a:ext cx="720001" cy="21587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1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zh-CN" sz="1100" dirty="0">
                <a:latin typeface="+mn-ea"/>
                <a:cs typeface="Arial" panose="020B0604020202020204" pitchFamily="34" charset="0"/>
              </a:rPr>
              <a:t>5kV</a:t>
            </a:r>
            <a:r>
              <a:rPr lang="en-US" altLang="zh-CN" sz="1100" baseline="-25000" dirty="0">
                <a:latin typeface="+mn-ea"/>
                <a:cs typeface="Arial" panose="020B0604020202020204" pitchFamily="34" charset="0"/>
              </a:rPr>
              <a:t>RMS</a:t>
            </a:r>
          </a:p>
        </p:txBody>
      </p:sp>
      <p:cxnSp>
        <p:nvCxnSpPr>
          <p:cNvPr id="37" name="直接连接符 36"/>
          <p:cNvCxnSpPr/>
          <p:nvPr>
            <p:custDataLst>
              <p:tags r:id="rId27"/>
            </p:custDataLst>
          </p:nvPr>
        </p:nvCxnSpPr>
        <p:spPr>
          <a:xfrm flipV="1">
            <a:off x="8459625" y="1116192"/>
            <a:ext cx="0" cy="3707307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DCF72451-6CF5-52F7-57F7-CEF16C0ECE1F}"/>
              </a:ext>
            </a:extLst>
          </p:cNvPr>
          <p:cNvGrpSpPr/>
          <p:nvPr/>
        </p:nvGrpSpPr>
        <p:grpSpPr>
          <a:xfrm>
            <a:off x="3236503" y="4351033"/>
            <a:ext cx="1266547" cy="459751"/>
            <a:chOff x="3236503" y="4351033"/>
            <a:chExt cx="1266547" cy="459751"/>
          </a:xfrm>
        </p:grpSpPr>
        <p:sp>
          <p:nvSpPr>
            <p:cNvPr id="51" name="矩形: 圆角 50">
              <a:extLst>
                <a:ext uri="{FF2B5EF4-FFF2-40B4-BE49-F238E27FC236}">
                  <a16:creationId xmlns:a16="http://schemas.microsoft.com/office/drawing/2014/main" id="{AC245626-C201-10C5-A967-DE14974EFD15}"/>
                </a:ext>
              </a:extLst>
            </p:cNvPr>
            <p:cNvSpPr/>
            <p:nvPr/>
          </p:nvSpPr>
          <p:spPr>
            <a:xfrm>
              <a:off x="3236503" y="4351033"/>
              <a:ext cx="1266547" cy="459751"/>
            </a:xfrm>
            <a:prstGeom prst="roundRect">
              <a:avLst>
                <a:gd name="adj" fmla="val 8048"/>
              </a:avLst>
            </a:prstGeom>
            <a:solidFill>
              <a:srgbClr val="1D50A1"/>
            </a:solidFill>
            <a:ln w="28575" cmpd="dbl">
              <a:noFill/>
              <a:prstDash val="sysDash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Overflow="overflow" horzOverflow="overflow" vert="horz" wrap="square" lIns="36190" tIns="36190" rIns="36190" bIns="36190" numCol="1" spcCol="0" rtlCol="0" fromWordArt="0" anchor="ctr" anchorCtr="0" forceAA="0" compatLnSpc="1">
              <a:noAutofit/>
            </a:bodyPr>
            <a:lstStyle/>
            <a:p>
              <a:pPr lvl="0" indent="0" algn="l" fontAlgn="auto">
                <a:lnSpc>
                  <a:spcPts val="1200"/>
                </a:lnSpc>
                <a:buClrTx/>
                <a:buSzTx/>
                <a:buFontTx/>
                <a:defRPr/>
              </a:pPr>
              <a:r>
                <a:rPr lang="en-US" altLang="zh-CN" sz="9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cs typeface="思源黑体 CN Normal" panose="020B0400000000000000" pitchFamily="34" charset="-122"/>
                  <a:sym typeface="+mn-ea"/>
                </a:rPr>
                <a:t>CC6920：250KHz</a:t>
              </a:r>
            </a:p>
          </p:txBody>
        </p:sp>
        <p:sp>
          <p:nvSpPr>
            <p:cNvPr id="44" name="文本框 43"/>
            <p:cNvSpPr txBox="1"/>
            <p:nvPr>
              <p:custDataLst>
                <p:tags r:id="rId47"/>
              </p:custDataLst>
            </p:nvPr>
          </p:nvSpPr>
          <p:spPr>
            <a:xfrm flipH="1">
              <a:off x="4333269" y="4643427"/>
              <a:ext cx="143982" cy="14398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ctr" anchorCtr="1">
              <a:noAutofit/>
            </a:bodyPr>
            <a:lstStyle/>
            <a:p>
              <a:pPr lvl="0" algn="ctr" eaLnBrk="1" hangingPunct="1">
                <a:lnSpc>
                  <a:spcPts val="18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200" dirty="0">
                  <a:solidFill>
                    <a:srgbClr val="FFFF00"/>
                  </a:solidFill>
                  <a:latin typeface="+mn-ea"/>
                  <a:cs typeface="思源黑体 CN Normal" panose="020B0400000000000000" pitchFamily="34" charset="-122"/>
                  <a:sym typeface="Webdings" panose="05030102010509060703" charset="0"/>
                </a:rPr>
                <a:t></a:t>
              </a:r>
            </a:p>
          </p:txBody>
        </p:sp>
      </p:grpSp>
      <p:cxnSp>
        <p:nvCxnSpPr>
          <p:cNvPr id="48" name="直接连接符 47"/>
          <p:cNvCxnSpPr/>
          <p:nvPr>
            <p:custDataLst>
              <p:tags r:id="rId28"/>
            </p:custDataLst>
          </p:nvPr>
        </p:nvCxnSpPr>
        <p:spPr>
          <a:xfrm>
            <a:off x="540248" y="2231749"/>
            <a:ext cx="8459061" cy="0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38"/>
          <p:cNvSpPr txBox="1"/>
          <p:nvPr>
            <p:custDataLst>
              <p:tags r:id="rId29"/>
            </p:custDataLst>
          </p:nvPr>
        </p:nvSpPr>
        <p:spPr>
          <a:xfrm>
            <a:off x="95168" y="1584129"/>
            <a:ext cx="360001" cy="215873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1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r" eaLnBrk="1" hangingPunct="1">
              <a:spcBef>
                <a:spcPct val="0"/>
              </a:spcBef>
              <a:buFontTx/>
              <a:buNone/>
            </a:pPr>
            <a:r>
              <a:rPr lang="en-US" altLang="zh-CN" sz="1100" dirty="0">
                <a:latin typeface="+mn-ea"/>
                <a:cs typeface="Arial" panose="020B0604020202020204" pitchFamily="34" charset="0"/>
              </a:rPr>
              <a:t>200A</a:t>
            </a: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04F31B36-EA17-1915-9A59-191DFD52E0EA}"/>
              </a:ext>
            </a:extLst>
          </p:cNvPr>
          <p:cNvGrpSpPr/>
          <p:nvPr/>
        </p:nvGrpSpPr>
        <p:grpSpPr>
          <a:xfrm>
            <a:off x="572690" y="1196124"/>
            <a:ext cx="1266547" cy="459751"/>
            <a:chOff x="572690" y="1196124"/>
            <a:chExt cx="1266547" cy="459751"/>
          </a:xfrm>
          <a:solidFill>
            <a:srgbClr val="1D50A1"/>
          </a:solidFill>
        </p:grpSpPr>
        <p:sp>
          <p:nvSpPr>
            <p:cNvPr id="34" name="矩形: 圆角 33">
              <a:extLst>
                <a:ext uri="{FF2B5EF4-FFF2-40B4-BE49-F238E27FC236}">
                  <a16:creationId xmlns:a16="http://schemas.microsoft.com/office/drawing/2014/main" id="{0F1C3EE5-11E5-40FA-432A-C5562B26936B}"/>
                </a:ext>
              </a:extLst>
            </p:cNvPr>
            <p:cNvSpPr/>
            <p:nvPr/>
          </p:nvSpPr>
          <p:spPr>
            <a:xfrm>
              <a:off x="572690" y="1196124"/>
              <a:ext cx="1266547" cy="459751"/>
            </a:xfrm>
            <a:prstGeom prst="roundRect">
              <a:avLst>
                <a:gd name="adj" fmla="val 8048"/>
              </a:avLst>
            </a:prstGeom>
            <a:grpFill/>
            <a:ln w="28575" cmpd="dbl">
              <a:noFill/>
              <a:prstDash val="sysDash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Overflow="overflow" horzOverflow="overflow" vert="horz" wrap="square" lIns="36190" tIns="36190" rIns="36190" bIns="36190" numCol="1" spcCol="0" rtlCol="0" fromWordArt="0" anchor="ctr" anchorCtr="0" forceAA="0" compatLnSpc="1">
              <a:noAutofit/>
            </a:bodyPr>
            <a:lstStyle/>
            <a:p>
              <a:pPr>
                <a:lnSpc>
                  <a:spcPts val="1200"/>
                </a:lnSpc>
              </a:pPr>
              <a:r>
                <a:rPr lang="en-US" altLang="zh-CN" sz="900" dirty="0">
                  <a:solidFill>
                    <a:schemeClr val="bg1"/>
                  </a:solidFill>
                  <a:latin typeface="+mn-ea"/>
                  <a:sym typeface="+mn-ea"/>
                </a:rPr>
                <a:t>CC6906：250kHz</a:t>
              </a:r>
            </a:p>
          </p:txBody>
        </p:sp>
        <p:sp>
          <p:nvSpPr>
            <p:cNvPr id="13" name="文本框 12"/>
            <p:cNvSpPr txBox="1"/>
            <p:nvPr>
              <p:custDataLst>
                <p:tags r:id="rId46"/>
              </p:custDataLst>
            </p:nvPr>
          </p:nvSpPr>
          <p:spPr>
            <a:xfrm>
              <a:off x="1662154" y="1479367"/>
              <a:ext cx="143982" cy="143982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square" lIns="0" tIns="0" rIns="0" bIns="0" anchor="ctr" anchorCtr="1">
              <a:noAutofit/>
            </a:bodyPr>
            <a:lstStyle/>
            <a:p>
              <a:pPr lvl="0" algn="ctr" eaLnBrk="1" hangingPunct="1">
                <a:lnSpc>
                  <a:spcPts val="18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400" b="1" dirty="0">
                  <a:solidFill>
                    <a:schemeClr val="bg1"/>
                  </a:solidFill>
                  <a:latin typeface="+mn-ea"/>
                  <a:cs typeface="思源黑体 CN Normal" panose="020B0400000000000000" pitchFamily="34" charset="-122"/>
                  <a:sym typeface="Webdings" panose="05030102010509060703" charset="0"/>
                </a:rPr>
                <a:t></a:t>
              </a:r>
            </a:p>
          </p:txBody>
        </p: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D6F810E0-1D8E-7194-BB70-9A7C62389AD7}"/>
              </a:ext>
            </a:extLst>
          </p:cNvPr>
          <p:cNvGrpSpPr/>
          <p:nvPr/>
        </p:nvGrpSpPr>
        <p:grpSpPr>
          <a:xfrm>
            <a:off x="4532377" y="3851891"/>
            <a:ext cx="1266547" cy="459751"/>
            <a:chOff x="4532377" y="3851891"/>
            <a:chExt cx="1266547" cy="459751"/>
          </a:xfrm>
        </p:grpSpPr>
        <p:sp>
          <p:nvSpPr>
            <p:cNvPr id="60" name="矩形: 圆角 59">
              <a:extLst>
                <a:ext uri="{FF2B5EF4-FFF2-40B4-BE49-F238E27FC236}">
                  <a16:creationId xmlns:a16="http://schemas.microsoft.com/office/drawing/2014/main" id="{FE815EA1-A2DF-0B96-B5F8-D109643C1DB4}"/>
                </a:ext>
              </a:extLst>
            </p:cNvPr>
            <p:cNvSpPr/>
            <p:nvPr/>
          </p:nvSpPr>
          <p:spPr>
            <a:xfrm>
              <a:off x="4532377" y="3851891"/>
              <a:ext cx="1266547" cy="459751"/>
            </a:xfrm>
            <a:prstGeom prst="roundRect">
              <a:avLst>
                <a:gd name="adj" fmla="val 8048"/>
              </a:avLst>
            </a:prstGeom>
            <a:solidFill>
              <a:srgbClr val="028458"/>
            </a:solidFill>
            <a:ln w="28575" cmpd="dbl">
              <a:noFill/>
              <a:prstDash val="sysDash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Overflow="overflow" horzOverflow="overflow" vert="horz" wrap="square" lIns="36190" tIns="36190" rIns="36190" bIns="36190" numCol="1" spcCol="0" rtlCol="0" fromWordArt="0" anchor="ctr" anchorCtr="0" forceAA="0" compatLnSpc="1">
              <a:noAutofit/>
            </a:bodyPr>
            <a:lstStyle/>
            <a:p>
              <a:pPr lvl="0" indent="0" algn="l" fontAlgn="auto">
                <a:lnSpc>
                  <a:spcPts val="1200"/>
                </a:lnSpc>
                <a:buClrTx/>
                <a:buSzTx/>
                <a:buFontTx/>
                <a:defRPr/>
              </a:pPr>
              <a:r>
                <a:rPr lang="en-US" altLang="zh-CN" sz="9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cs typeface="思源黑体 CN Normal" panose="020B0400000000000000" pitchFamily="34" charset="-122"/>
                  <a:sym typeface="+mn-ea"/>
                </a:rPr>
                <a:t>CC6940：2MHz</a:t>
              </a:r>
            </a:p>
          </p:txBody>
        </p:sp>
        <p:sp>
          <p:nvSpPr>
            <p:cNvPr id="99" name="文本框 98"/>
            <p:cNvSpPr txBox="1"/>
            <p:nvPr>
              <p:custDataLst>
                <p:tags r:id="rId44"/>
              </p:custDataLst>
            </p:nvPr>
          </p:nvSpPr>
          <p:spPr>
            <a:xfrm flipH="1">
              <a:off x="5622795" y="3970800"/>
              <a:ext cx="143982" cy="14398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ctr" anchorCtr="1">
              <a:noAutofit/>
            </a:bodyPr>
            <a:lstStyle/>
            <a:p>
              <a:pPr lvl="0" algn="ctr" eaLnBrk="1" hangingPunct="1">
                <a:lnSpc>
                  <a:spcPts val="18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200" dirty="0">
                  <a:solidFill>
                    <a:srgbClr val="FFFF00"/>
                  </a:solidFill>
                  <a:latin typeface="+mn-ea"/>
                  <a:cs typeface="思源黑体 CN Normal" panose="020B0400000000000000" pitchFamily="34" charset="-122"/>
                  <a:sym typeface="Webdings" panose="05030102010509060703" charset="0"/>
                </a:rPr>
                <a:t></a:t>
              </a:r>
            </a:p>
          </p:txBody>
        </p:sp>
        <p:sp>
          <p:nvSpPr>
            <p:cNvPr id="25" name="文本框 24"/>
            <p:cNvSpPr txBox="1"/>
            <p:nvPr>
              <p:custDataLst>
                <p:tags r:id="rId45"/>
              </p:custDataLst>
            </p:nvPr>
          </p:nvSpPr>
          <p:spPr>
            <a:xfrm>
              <a:off x="5622795" y="4142864"/>
              <a:ext cx="143982" cy="14398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ctr" anchorCtr="1">
              <a:noAutofit/>
            </a:bodyPr>
            <a:lstStyle/>
            <a:p>
              <a:pPr lvl="0" algn="ctr" eaLnBrk="1" hangingPunct="1">
                <a:lnSpc>
                  <a:spcPts val="18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400" b="1" dirty="0">
                  <a:solidFill>
                    <a:schemeClr val="bg1"/>
                  </a:solidFill>
                  <a:latin typeface="+mn-ea"/>
                  <a:cs typeface="思源黑体 CN Normal" panose="020B0400000000000000" pitchFamily="34" charset="-122"/>
                  <a:sym typeface="Webdings" panose="05030102010509060703" charset="0"/>
                </a:rPr>
                <a:t></a:t>
              </a:r>
            </a:p>
          </p:txBody>
        </p:sp>
      </p:grpSp>
      <p:sp>
        <p:nvSpPr>
          <p:cNvPr id="66582" name="标题 1"/>
          <p:cNvSpPr txBox="1"/>
          <p:nvPr>
            <p:custDataLst>
              <p:tags r:id="rId30"/>
            </p:custDataLst>
          </p:nvPr>
        </p:nvSpPr>
        <p:spPr>
          <a:xfrm>
            <a:off x="-1" y="0"/>
            <a:ext cx="8533765" cy="431800"/>
          </a:xfrm>
          <a:prstGeom prst="rect">
            <a:avLst/>
          </a:prstGeom>
        </p:spPr>
        <p:txBody>
          <a:bodyPr vert="horz" wrap="square" lIns="91440" tIns="45720" rIns="91440" bIns="45720" anchor="ctr" anchorCtr="0"/>
          <a:lstStyle>
            <a:lvl1pPr lvl="0" algn="ctr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lvl="1" algn="ctr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lvl="2" algn="ctr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lvl="3" algn="ctr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lvl="4" algn="ctr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457200" lvl="5" algn="ctr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914400" lvl="6" algn="ctr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1371600" lvl="7" algn="ctr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1828800" lvl="8" algn="ctr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algn="l"/>
            <a:r>
              <a:rPr lang="zh-CN" altLang="en-US" sz="2300" spc="-150" dirty="0">
                <a:solidFill>
                  <a:schemeClr val="accent1"/>
                </a:solidFill>
                <a:latin typeface="+mj-ea"/>
                <a:ea typeface="+mj-ea"/>
                <a:sym typeface="思源黑体 CN Light" panose="020B0300000000000000" pitchFamily="34" charset="-122"/>
              </a:rPr>
              <a:t>  </a:t>
            </a:r>
            <a:r>
              <a:rPr sz="2300" spc="-150" dirty="0">
                <a:solidFill>
                  <a:schemeClr val="accent1"/>
                </a:solidFill>
                <a:latin typeface="+mj-ea"/>
                <a:ea typeface="+mj-ea"/>
                <a:sym typeface="思源黑体 CN Light" panose="020B0300000000000000" pitchFamily="34" charset="-122"/>
              </a:rPr>
              <a:t> 电流传感器产品矩阵</a:t>
            </a:r>
          </a:p>
        </p:txBody>
      </p:sp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DE460788-C430-0057-1F75-454776930FBE}"/>
              </a:ext>
            </a:extLst>
          </p:cNvPr>
          <p:cNvSpPr/>
          <p:nvPr/>
        </p:nvSpPr>
        <p:spPr>
          <a:xfrm>
            <a:off x="648187" y="720001"/>
            <a:ext cx="707300" cy="295239"/>
          </a:xfrm>
          <a:prstGeom prst="roundRect">
            <a:avLst/>
          </a:prstGeom>
          <a:solidFill>
            <a:srgbClr val="1D50A1"/>
          </a:solidFill>
          <a:ln w="28575" cmpd="dbl">
            <a:noFill/>
            <a:prstDash val="sysDash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1" forceAA="0" compatLnSpc="1">
            <a:noAutofit/>
          </a:bodyPr>
          <a:lstStyle/>
          <a:p>
            <a:pPr>
              <a:lnSpc>
                <a:spcPts val="1200"/>
              </a:lnSpc>
            </a:pPr>
            <a:r>
              <a:rPr lang="zh-CN" altLang="en-US" sz="1100" b="1" dirty="0">
                <a:solidFill>
                  <a:schemeClr val="bg1"/>
                </a:solidFill>
                <a:ea typeface="思源黑体 CN Normal" panose="020B0400000000000000" pitchFamily="34" charset="-122"/>
                <a:sym typeface="+mn-ea"/>
              </a:rPr>
              <a:t>量产</a:t>
            </a:r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6B24FF54-31F1-1F3D-3C27-B7BB79A904CB}"/>
              </a:ext>
            </a:extLst>
          </p:cNvPr>
          <p:cNvSpPr/>
          <p:nvPr/>
        </p:nvSpPr>
        <p:spPr>
          <a:xfrm>
            <a:off x="1441206" y="720000"/>
            <a:ext cx="707300" cy="295239"/>
          </a:xfrm>
          <a:prstGeom prst="roundRect">
            <a:avLst/>
          </a:prstGeom>
          <a:solidFill>
            <a:srgbClr val="E37305"/>
          </a:solidFill>
          <a:ln w="28575" cmpd="dbl">
            <a:noFill/>
            <a:prstDash val="sysDash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1" forceAA="0" compatLnSpc="1">
            <a:noAutofit/>
          </a:bodyPr>
          <a:lstStyle/>
          <a:p>
            <a:pPr marL="0" indent="0" algn="l" eaLnBrk="1" hangingPunct="1">
              <a:spcBef>
                <a:spcPct val="0"/>
              </a:spcBef>
              <a:buFontTx/>
              <a:buNone/>
            </a:pPr>
            <a:r>
              <a:rPr lang="zh-CN" altLang="en-US" sz="1100" b="1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样品</a:t>
            </a:r>
            <a:endParaRPr lang="zh-CN" altLang="en-US" sz="11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F2E22BD2-67D7-B501-B9D7-AE4346B11313}"/>
              </a:ext>
            </a:extLst>
          </p:cNvPr>
          <p:cNvSpPr/>
          <p:nvPr/>
        </p:nvSpPr>
        <p:spPr>
          <a:xfrm>
            <a:off x="2234226" y="720001"/>
            <a:ext cx="707300" cy="295239"/>
          </a:xfrm>
          <a:prstGeom prst="roundRect">
            <a:avLst/>
          </a:prstGeom>
          <a:solidFill>
            <a:srgbClr val="028458"/>
          </a:solidFill>
          <a:ln w="28575" cmpd="dbl">
            <a:noFill/>
            <a:prstDash val="sysDash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1" forceAA="0" compatLnSpc="1">
            <a:noAutofit/>
          </a:bodyPr>
          <a:lstStyle/>
          <a:p>
            <a:pPr marL="0" indent="0" algn="l" eaLnBrk="1" hangingPunct="1">
              <a:spcBef>
                <a:spcPct val="0"/>
              </a:spcBef>
              <a:buFontTx/>
              <a:buNone/>
            </a:pPr>
            <a:r>
              <a:rPr lang="zh-CN" altLang="en-US" sz="1100" b="1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开发</a:t>
            </a:r>
            <a:endParaRPr lang="zh-CN" altLang="en-US" sz="11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79707DFC-673E-55B7-8E01-344F5F5A60E0}"/>
              </a:ext>
            </a:extLst>
          </p:cNvPr>
          <p:cNvGrpSpPr/>
          <p:nvPr/>
        </p:nvGrpSpPr>
        <p:grpSpPr>
          <a:xfrm>
            <a:off x="572690" y="1729034"/>
            <a:ext cx="1266547" cy="459751"/>
            <a:chOff x="572690" y="1196124"/>
            <a:chExt cx="1266547" cy="459751"/>
          </a:xfrm>
        </p:grpSpPr>
        <p:sp>
          <p:nvSpPr>
            <p:cNvPr id="38" name="矩形: 圆角 37">
              <a:extLst>
                <a:ext uri="{FF2B5EF4-FFF2-40B4-BE49-F238E27FC236}">
                  <a16:creationId xmlns:a16="http://schemas.microsoft.com/office/drawing/2014/main" id="{D3B27F6B-42CA-38FC-EA0E-49A309E7FFB7}"/>
                </a:ext>
              </a:extLst>
            </p:cNvPr>
            <p:cNvSpPr/>
            <p:nvPr/>
          </p:nvSpPr>
          <p:spPr>
            <a:xfrm>
              <a:off x="572690" y="1196124"/>
              <a:ext cx="1266547" cy="459751"/>
            </a:xfrm>
            <a:prstGeom prst="roundRect">
              <a:avLst>
                <a:gd name="adj" fmla="val 8048"/>
              </a:avLst>
            </a:prstGeom>
            <a:solidFill>
              <a:srgbClr val="E37305"/>
            </a:solidFill>
            <a:ln w="28575" cmpd="dbl">
              <a:noFill/>
              <a:prstDash val="sysDash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Overflow="overflow" horzOverflow="overflow" vert="horz" wrap="square" lIns="36190" tIns="36190" rIns="36190" bIns="36190" numCol="1" spcCol="0" rtlCol="0" fromWordArt="0" anchor="ctr" anchorCtr="0" forceAA="0" compatLnSpc="1">
              <a:noAutofit/>
            </a:bodyPr>
            <a:lstStyle/>
            <a:p>
              <a:pPr>
                <a:lnSpc>
                  <a:spcPts val="1200"/>
                </a:lnSpc>
              </a:pPr>
              <a:r>
                <a:rPr lang="en-US" altLang="zh-CN" sz="900" dirty="0">
                  <a:solidFill>
                    <a:schemeClr val="bg1"/>
                  </a:solidFill>
                  <a:latin typeface="+mn-ea"/>
                  <a:sym typeface="+mn-ea"/>
                </a:rPr>
                <a:t>CC6927</a:t>
              </a:r>
              <a:r>
                <a:rPr lang="zh-CN" altLang="en-US" sz="900" dirty="0">
                  <a:solidFill>
                    <a:schemeClr val="bg1"/>
                  </a:solidFill>
                  <a:latin typeface="+mn-ea"/>
                  <a:sym typeface="+mn-ea"/>
                </a:rPr>
                <a:t>： </a:t>
              </a:r>
              <a:r>
                <a:rPr lang="en-US" altLang="zh-CN" sz="900" dirty="0">
                  <a:solidFill>
                    <a:schemeClr val="bg1"/>
                  </a:solidFill>
                  <a:latin typeface="+mn-ea"/>
                  <a:sym typeface="+mn-ea"/>
                </a:rPr>
                <a:t>250kHz</a:t>
              </a:r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104A337B-B83A-3AFD-717F-7A468D123556}"/>
                </a:ext>
              </a:extLst>
            </p:cNvPr>
            <p:cNvSpPr txBox="1"/>
            <p:nvPr>
              <p:custDataLst>
                <p:tags r:id="rId43"/>
              </p:custDataLst>
            </p:nvPr>
          </p:nvSpPr>
          <p:spPr>
            <a:xfrm>
              <a:off x="1662154" y="1479367"/>
              <a:ext cx="143982" cy="14398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ctr" anchorCtr="1">
              <a:noAutofit/>
            </a:bodyPr>
            <a:lstStyle/>
            <a:p>
              <a:pPr lvl="0" algn="ctr" eaLnBrk="1" hangingPunct="1">
                <a:lnSpc>
                  <a:spcPts val="18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400" b="1" dirty="0">
                  <a:solidFill>
                    <a:schemeClr val="bg1"/>
                  </a:solidFill>
                  <a:latin typeface="+mn-ea"/>
                  <a:cs typeface="思源黑体 CN Normal" panose="020B0400000000000000" pitchFamily="34" charset="-122"/>
                  <a:sym typeface="Webdings" panose="05030102010509060703" charset="0"/>
                </a:rPr>
                <a:t></a:t>
              </a:r>
            </a:p>
          </p:txBody>
        </p:sp>
      </p:grpSp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D969086A-2AE0-5236-D6EA-00337D3824D9}"/>
              </a:ext>
            </a:extLst>
          </p:cNvPr>
          <p:cNvSpPr/>
          <p:nvPr/>
        </p:nvSpPr>
        <p:spPr>
          <a:xfrm>
            <a:off x="572690" y="4359654"/>
            <a:ext cx="1266547" cy="459751"/>
          </a:xfrm>
          <a:prstGeom prst="roundRect">
            <a:avLst>
              <a:gd name="adj" fmla="val 8048"/>
            </a:avLst>
          </a:prstGeom>
          <a:solidFill>
            <a:srgbClr val="E37305"/>
          </a:solidFill>
          <a:ln w="28575" cmpd="dbl">
            <a:noFill/>
            <a:prstDash val="sysDash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Overflow="overflow" horzOverflow="overflow" vert="horz" wrap="square" lIns="36190" tIns="36190" rIns="36190" bIns="36190" numCol="1" spcCol="0" rtlCol="0" fromWordArt="0" anchor="ctr" anchorCtr="0" forceAA="0" compatLnSpc="1">
            <a:noAutofit/>
          </a:bodyPr>
          <a:lstStyle/>
          <a:p>
            <a:pPr lvl="0" indent="0" algn="l" fontAlgn="auto">
              <a:lnSpc>
                <a:spcPts val="1200"/>
              </a:lnSpc>
              <a:buClrTx/>
              <a:buSzTx/>
              <a:buFontTx/>
              <a:defRPr/>
            </a:pPr>
            <a:r>
              <a:rPr lang="en-US" altLang="zh-CN" sz="9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思源黑体 CN Normal" panose="020B0400000000000000" pitchFamily="34" charset="-122"/>
                <a:sym typeface="+mn-ea"/>
              </a:rPr>
              <a:t>CC6905：230kHz</a:t>
            </a:r>
          </a:p>
        </p:txBody>
      </p:sp>
      <p:sp>
        <p:nvSpPr>
          <p:cNvPr id="46" name="矩形: 圆角 45">
            <a:extLst>
              <a:ext uri="{FF2B5EF4-FFF2-40B4-BE49-F238E27FC236}">
                <a16:creationId xmlns:a16="http://schemas.microsoft.com/office/drawing/2014/main" id="{7A8E7955-9E7F-09F5-E4B8-D59F60CF87A6}"/>
              </a:ext>
            </a:extLst>
          </p:cNvPr>
          <p:cNvSpPr/>
          <p:nvPr/>
        </p:nvSpPr>
        <p:spPr>
          <a:xfrm>
            <a:off x="572690" y="3859618"/>
            <a:ext cx="1266547" cy="459751"/>
          </a:xfrm>
          <a:prstGeom prst="roundRect">
            <a:avLst>
              <a:gd name="adj" fmla="val 8048"/>
            </a:avLst>
          </a:prstGeom>
          <a:solidFill>
            <a:srgbClr val="1D50A1"/>
          </a:solidFill>
          <a:ln w="28575" cmpd="dbl">
            <a:noFill/>
            <a:prstDash val="sysDash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Overflow="overflow" horzOverflow="overflow" vert="horz" wrap="square" lIns="36190" tIns="36190" rIns="36190" bIns="36190" numCol="1" spcCol="0" rtlCol="0" fromWordArt="0" anchor="ctr" anchorCtr="0" forceAA="0" compatLnSpc="1">
            <a:noAutofit/>
          </a:bodyPr>
          <a:lstStyle/>
          <a:p>
            <a:pPr lvl="0" indent="0" algn="l" fontAlgn="auto">
              <a:lnSpc>
                <a:spcPts val="1200"/>
              </a:lnSpc>
              <a:buClrTx/>
              <a:buSzTx/>
              <a:buFontTx/>
              <a:defRPr/>
            </a:pPr>
            <a:r>
              <a:rPr lang="en-US" altLang="zh-CN" sz="9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思源黑体 CN Normal" panose="020B0400000000000000" pitchFamily="34" charset="-122"/>
                <a:sym typeface="+mn-ea"/>
              </a:rPr>
              <a:t>CC6900/3</a:t>
            </a:r>
            <a:r>
              <a:rPr lang="zh-CN" altLang="en-US" sz="9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思源黑体 CN Normal" panose="020B0400000000000000" pitchFamily="34" charset="-122"/>
                <a:sym typeface="+mn-ea"/>
              </a:rPr>
              <a:t>：</a:t>
            </a:r>
            <a:r>
              <a:rPr lang="en-US" altLang="zh-CN" sz="9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思源黑体 CN Normal" panose="020B0400000000000000" pitchFamily="34" charset="-122"/>
                <a:sym typeface="+mn-ea"/>
              </a:rPr>
              <a:t>80kHz</a:t>
            </a:r>
          </a:p>
        </p:txBody>
      </p:sp>
      <p:sp>
        <p:nvSpPr>
          <p:cNvPr id="47" name="矩形: 圆角 46">
            <a:extLst>
              <a:ext uri="{FF2B5EF4-FFF2-40B4-BE49-F238E27FC236}">
                <a16:creationId xmlns:a16="http://schemas.microsoft.com/office/drawing/2014/main" id="{BC3C2B74-9779-E451-3125-C5257233B00D}"/>
              </a:ext>
            </a:extLst>
          </p:cNvPr>
          <p:cNvSpPr/>
          <p:nvPr/>
        </p:nvSpPr>
        <p:spPr>
          <a:xfrm>
            <a:off x="1914815" y="4351033"/>
            <a:ext cx="1266547" cy="459751"/>
          </a:xfrm>
          <a:prstGeom prst="roundRect">
            <a:avLst>
              <a:gd name="adj" fmla="val 8048"/>
            </a:avLst>
          </a:prstGeom>
          <a:solidFill>
            <a:srgbClr val="1D50A1"/>
          </a:solidFill>
          <a:ln w="28575" cmpd="dbl">
            <a:noFill/>
            <a:prstDash val="sysDash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Overflow="overflow" horzOverflow="overflow" vert="horz" wrap="square" lIns="36190" tIns="36190" rIns="36190" bIns="36190" numCol="1" spcCol="0" rtlCol="0" fromWordArt="0" anchor="ctr" anchorCtr="0" forceAA="0" compatLnSpc="1">
            <a:noAutofit/>
          </a:bodyPr>
          <a:lstStyle/>
          <a:p>
            <a:pPr lvl="0" indent="0" algn="l" fontAlgn="auto">
              <a:lnSpc>
                <a:spcPts val="1200"/>
              </a:lnSpc>
              <a:buClrTx/>
              <a:buSzTx/>
              <a:buFontTx/>
              <a:defRPr/>
            </a:pPr>
            <a:r>
              <a:rPr lang="en-US" altLang="zh-CN" sz="9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思源黑体 CN Normal" panose="020B0400000000000000" pitchFamily="34" charset="-122"/>
                <a:sym typeface="+mn-ea"/>
              </a:rPr>
              <a:t>CC6902/4</a:t>
            </a:r>
            <a:r>
              <a:rPr lang="zh-CN" altLang="en-US" sz="9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思源黑体 CN Normal" panose="020B0400000000000000" pitchFamily="34" charset="-122"/>
                <a:sym typeface="+mn-ea"/>
              </a:rPr>
              <a:t>：</a:t>
            </a:r>
            <a:r>
              <a:rPr lang="en-US" altLang="zh-CN" sz="9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思源黑体 CN Normal" panose="020B0400000000000000" pitchFamily="34" charset="-122"/>
                <a:sym typeface="+mn-ea"/>
              </a:rPr>
              <a:t>80kHz</a:t>
            </a:r>
          </a:p>
        </p:txBody>
      </p: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8420E3BD-DF4E-E0F9-F247-298AAEC7FA2C}"/>
              </a:ext>
            </a:extLst>
          </p:cNvPr>
          <p:cNvGrpSpPr/>
          <p:nvPr/>
        </p:nvGrpSpPr>
        <p:grpSpPr>
          <a:xfrm>
            <a:off x="3236503" y="3321578"/>
            <a:ext cx="1266547" cy="459751"/>
            <a:chOff x="3236503" y="4351033"/>
            <a:chExt cx="1266547" cy="459751"/>
          </a:xfrm>
        </p:grpSpPr>
        <p:sp>
          <p:nvSpPr>
            <p:cNvPr id="54" name="矩形: 圆角 53">
              <a:extLst>
                <a:ext uri="{FF2B5EF4-FFF2-40B4-BE49-F238E27FC236}">
                  <a16:creationId xmlns:a16="http://schemas.microsoft.com/office/drawing/2014/main" id="{A68B15AB-F2EB-C63F-2605-ACE506A37086}"/>
                </a:ext>
              </a:extLst>
            </p:cNvPr>
            <p:cNvSpPr/>
            <p:nvPr/>
          </p:nvSpPr>
          <p:spPr>
            <a:xfrm>
              <a:off x="3236503" y="4351033"/>
              <a:ext cx="1266547" cy="459751"/>
            </a:xfrm>
            <a:prstGeom prst="roundRect">
              <a:avLst>
                <a:gd name="adj" fmla="val 8048"/>
              </a:avLst>
            </a:prstGeom>
            <a:solidFill>
              <a:srgbClr val="1D50A1"/>
            </a:solidFill>
            <a:ln w="28575" cmpd="dbl">
              <a:noFill/>
              <a:prstDash val="sysDash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Overflow="overflow" horzOverflow="overflow" vert="horz" wrap="square" lIns="36190" tIns="36190" rIns="36190" bIns="36190" numCol="1" spcCol="0" rtlCol="0" fromWordArt="0" anchor="ctr" anchorCtr="0" forceAA="0" compatLnSpc="1">
              <a:noAutofit/>
            </a:bodyPr>
            <a:lstStyle/>
            <a:p>
              <a:pPr lvl="0" indent="0" algn="l" fontAlgn="auto">
                <a:lnSpc>
                  <a:spcPts val="1200"/>
                </a:lnSpc>
                <a:buClrTx/>
                <a:buSzTx/>
                <a:buFontTx/>
                <a:defRPr/>
              </a:pPr>
              <a:r>
                <a:rPr lang="en-US" altLang="zh-CN" sz="9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cs typeface="思源黑体 CN Normal" panose="020B0400000000000000" pitchFamily="34" charset="-122"/>
                  <a:sym typeface="+mn-ea"/>
                </a:rPr>
                <a:t>CC6921：250KHz</a:t>
              </a:r>
            </a:p>
          </p:txBody>
        </p:sp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9527F7EB-7329-C07C-ECBF-27754811D575}"/>
                </a:ext>
              </a:extLst>
            </p:cNvPr>
            <p:cNvSpPr txBox="1"/>
            <p:nvPr>
              <p:custDataLst>
                <p:tags r:id="rId42"/>
              </p:custDataLst>
            </p:nvPr>
          </p:nvSpPr>
          <p:spPr>
            <a:xfrm flipH="1">
              <a:off x="4333269" y="4643427"/>
              <a:ext cx="143982" cy="14398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ctr" anchorCtr="1">
              <a:noAutofit/>
            </a:bodyPr>
            <a:lstStyle/>
            <a:p>
              <a:pPr lvl="0" algn="ctr" eaLnBrk="1" hangingPunct="1">
                <a:lnSpc>
                  <a:spcPts val="18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200" dirty="0">
                  <a:solidFill>
                    <a:srgbClr val="FFFF00"/>
                  </a:solidFill>
                  <a:latin typeface="+mn-ea"/>
                  <a:cs typeface="思源黑体 CN Normal" panose="020B0400000000000000" pitchFamily="34" charset="-122"/>
                  <a:sym typeface="Webdings" panose="05030102010509060703" charset="0"/>
                </a:rPr>
                <a:t></a:t>
              </a:r>
            </a:p>
          </p:txBody>
        </p: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4E7395F8-9F11-8DB4-B138-F17E16EC769D}"/>
              </a:ext>
            </a:extLst>
          </p:cNvPr>
          <p:cNvGrpSpPr/>
          <p:nvPr/>
        </p:nvGrpSpPr>
        <p:grpSpPr>
          <a:xfrm>
            <a:off x="4532377" y="4351033"/>
            <a:ext cx="1266547" cy="459751"/>
            <a:chOff x="3236503" y="4351033"/>
            <a:chExt cx="1266547" cy="459751"/>
          </a:xfrm>
          <a:solidFill>
            <a:srgbClr val="E37305"/>
          </a:solidFill>
        </p:grpSpPr>
        <p:sp>
          <p:nvSpPr>
            <p:cNvPr id="57" name="矩形: 圆角 56">
              <a:extLst>
                <a:ext uri="{FF2B5EF4-FFF2-40B4-BE49-F238E27FC236}">
                  <a16:creationId xmlns:a16="http://schemas.microsoft.com/office/drawing/2014/main" id="{7C9365B6-79C2-878E-D522-1895F08B7FB8}"/>
                </a:ext>
              </a:extLst>
            </p:cNvPr>
            <p:cNvSpPr/>
            <p:nvPr/>
          </p:nvSpPr>
          <p:spPr>
            <a:xfrm>
              <a:off x="3236503" y="4351033"/>
              <a:ext cx="1266547" cy="459751"/>
            </a:xfrm>
            <a:prstGeom prst="roundRect">
              <a:avLst>
                <a:gd name="adj" fmla="val 8048"/>
              </a:avLst>
            </a:prstGeom>
            <a:grpFill/>
            <a:ln w="28575" cmpd="dbl">
              <a:noFill/>
              <a:prstDash val="sysDash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Overflow="overflow" horzOverflow="overflow" vert="horz" wrap="square" lIns="36190" tIns="36190" rIns="36190" bIns="36190" numCol="1" spcCol="0" rtlCol="0" fromWordArt="0" anchor="ctr" anchorCtr="0" forceAA="0" compatLnSpc="1">
              <a:noAutofit/>
            </a:bodyPr>
            <a:lstStyle/>
            <a:p>
              <a:pPr lvl="0" indent="0" algn="l" fontAlgn="auto">
                <a:lnSpc>
                  <a:spcPts val="1200"/>
                </a:lnSpc>
                <a:buClrTx/>
                <a:buSzTx/>
                <a:buFontTx/>
                <a:defRPr/>
              </a:pPr>
              <a:r>
                <a:rPr lang="en-US" altLang="zh-CN" sz="9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cs typeface="思源黑体 CN Normal" panose="020B0400000000000000" pitchFamily="34" charset="-122"/>
                  <a:sym typeface="+mn-ea"/>
                </a:rPr>
                <a:t>CC6937：230KHz</a:t>
              </a:r>
            </a:p>
          </p:txBody>
        </p: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0E8CA7AC-AED3-E073-AF42-5F21B7979313}"/>
                </a:ext>
              </a:extLst>
            </p:cNvPr>
            <p:cNvSpPr txBox="1"/>
            <p:nvPr>
              <p:custDataLst>
                <p:tags r:id="rId41"/>
              </p:custDataLst>
            </p:nvPr>
          </p:nvSpPr>
          <p:spPr>
            <a:xfrm flipH="1">
              <a:off x="4333269" y="4643427"/>
              <a:ext cx="143982" cy="143982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square" lIns="0" tIns="0" rIns="0" bIns="0" anchor="ctr" anchorCtr="1">
              <a:noAutofit/>
            </a:bodyPr>
            <a:lstStyle/>
            <a:p>
              <a:pPr lvl="0" algn="ctr" eaLnBrk="1" hangingPunct="1">
                <a:lnSpc>
                  <a:spcPts val="18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200" dirty="0">
                  <a:solidFill>
                    <a:srgbClr val="FFFF00"/>
                  </a:solidFill>
                  <a:latin typeface="+mn-ea"/>
                  <a:cs typeface="思源黑体 CN Normal" panose="020B0400000000000000" pitchFamily="34" charset="-122"/>
                  <a:sym typeface="Webdings" panose="05030102010509060703" charset="0"/>
                </a:rPr>
                <a:t></a:t>
              </a:r>
            </a:p>
          </p:txBody>
        </p: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8B7B5F33-0A0A-3C49-B2F3-054AD2F9D02F}"/>
              </a:ext>
            </a:extLst>
          </p:cNvPr>
          <p:cNvGrpSpPr/>
          <p:nvPr/>
        </p:nvGrpSpPr>
        <p:grpSpPr>
          <a:xfrm>
            <a:off x="4539423" y="544093"/>
            <a:ext cx="1266547" cy="459751"/>
            <a:chOff x="572690" y="1196124"/>
            <a:chExt cx="1266547" cy="459751"/>
          </a:xfrm>
        </p:grpSpPr>
        <p:sp>
          <p:nvSpPr>
            <p:cNvPr id="64" name="矩形: 圆角 63">
              <a:extLst>
                <a:ext uri="{FF2B5EF4-FFF2-40B4-BE49-F238E27FC236}">
                  <a16:creationId xmlns:a16="http://schemas.microsoft.com/office/drawing/2014/main" id="{0C291DDD-2882-D76A-3B19-32ED6EE0EBF2}"/>
                </a:ext>
              </a:extLst>
            </p:cNvPr>
            <p:cNvSpPr/>
            <p:nvPr/>
          </p:nvSpPr>
          <p:spPr>
            <a:xfrm>
              <a:off x="572690" y="1196124"/>
              <a:ext cx="1266547" cy="459751"/>
            </a:xfrm>
            <a:prstGeom prst="roundRect">
              <a:avLst>
                <a:gd name="adj" fmla="val 8048"/>
              </a:avLst>
            </a:prstGeom>
            <a:solidFill>
              <a:srgbClr val="1D50A1"/>
            </a:solidFill>
            <a:ln w="28575" cmpd="dbl">
              <a:noFill/>
              <a:prstDash val="sysDash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Overflow="overflow" horzOverflow="overflow" vert="horz" wrap="square" lIns="36190" tIns="36190" rIns="36190" bIns="36190" numCol="1" spcCol="0" rtlCol="0" fromWordArt="0" anchor="ctr" anchorCtr="0" forceAA="0" compatLnSpc="1">
              <a:noAutofit/>
            </a:bodyPr>
            <a:lstStyle/>
            <a:p>
              <a:pPr lvl="0" indent="0" algn="l" fontAlgn="auto">
                <a:lnSpc>
                  <a:spcPts val="1300"/>
                </a:lnSpc>
                <a:buClrTx/>
                <a:buSzTx/>
                <a:buFontTx/>
                <a:defRPr/>
              </a:pPr>
              <a:r>
                <a:rPr lang="en-US" altLang="zh-CN" sz="9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cs typeface="思源黑体 CN Normal" panose="020B0400000000000000" pitchFamily="34" charset="-122"/>
                  <a:sym typeface="+mn-ea"/>
                </a:rPr>
                <a:t>CC6538：240kHz</a:t>
              </a:r>
            </a:p>
            <a:p>
              <a:pPr lvl="0" indent="0" algn="l" fontAlgn="auto">
                <a:lnSpc>
                  <a:spcPts val="1300"/>
                </a:lnSpc>
                <a:buClrTx/>
                <a:buSzTx/>
                <a:buFontTx/>
                <a:defRPr/>
              </a:pPr>
              <a:r>
                <a:rPr lang="en-US" altLang="zh-CN" sz="9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cs typeface="思源黑体 CN Normal" panose="020B0400000000000000" pitchFamily="34" charset="-122"/>
                  <a:sym typeface="+mn-ea"/>
                </a:rPr>
                <a:t>车规级线性霍尔</a:t>
              </a:r>
            </a:p>
          </p:txBody>
        </p:sp>
        <p:sp>
          <p:nvSpPr>
            <p:cNvPr id="65" name="文本框 64">
              <a:extLst>
                <a:ext uri="{FF2B5EF4-FFF2-40B4-BE49-F238E27FC236}">
                  <a16:creationId xmlns:a16="http://schemas.microsoft.com/office/drawing/2014/main" id="{0D942822-D842-CA04-A88A-501877B9F84D}"/>
                </a:ext>
              </a:extLst>
            </p:cNvPr>
            <p:cNvSpPr txBox="1"/>
            <p:nvPr>
              <p:custDataLst>
                <p:tags r:id="rId40"/>
              </p:custDataLst>
            </p:nvPr>
          </p:nvSpPr>
          <p:spPr>
            <a:xfrm>
              <a:off x="1662154" y="1479367"/>
              <a:ext cx="143982" cy="14398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ctr" anchorCtr="1">
              <a:noAutofit/>
            </a:bodyPr>
            <a:lstStyle/>
            <a:p>
              <a:pPr lvl="0" algn="ctr" eaLnBrk="1" hangingPunct="1">
                <a:lnSpc>
                  <a:spcPts val="18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400" b="1" dirty="0">
                  <a:solidFill>
                    <a:schemeClr val="bg1"/>
                  </a:solidFill>
                  <a:latin typeface="+mn-ea"/>
                  <a:cs typeface="思源黑体 CN Normal" panose="020B0400000000000000" pitchFamily="34" charset="-122"/>
                  <a:sym typeface="Webdings" panose="05030102010509060703" charset="0"/>
                </a:rPr>
                <a:t></a:t>
              </a:r>
            </a:p>
          </p:txBody>
        </p:sp>
      </p:grp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F6BE47C1-AFE1-7F1A-2868-8BE66A0C2B0E}"/>
              </a:ext>
            </a:extLst>
          </p:cNvPr>
          <p:cNvGrpSpPr/>
          <p:nvPr/>
        </p:nvGrpSpPr>
        <p:grpSpPr>
          <a:xfrm>
            <a:off x="5867875" y="544093"/>
            <a:ext cx="1266547" cy="459751"/>
            <a:chOff x="572690" y="1196124"/>
            <a:chExt cx="1266547" cy="459751"/>
          </a:xfrm>
        </p:grpSpPr>
        <p:sp>
          <p:nvSpPr>
            <p:cNvPr id="67" name="矩形: 圆角 66">
              <a:extLst>
                <a:ext uri="{FF2B5EF4-FFF2-40B4-BE49-F238E27FC236}">
                  <a16:creationId xmlns:a16="http://schemas.microsoft.com/office/drawing/2014/main" id="{C830974F-9DDC-055E-4997-6DCB88DA9F85}"/>
                </a:ext>
              </a:extLst>
            </p:cNvPr>
            <p:cNvSpPr/>
            <p:nvPr/>
          </p:nvSpPr>
          <p:spPr>
            <a:xfrm>
              <a:off x="572690" y="1196124"/>
              <a:ext cx="1266547" cy="459751"/>
            </a:xfrm>
            <a:prstGeom prst="roundRect">
              <a:avLst>
                <a:gd name="adj" fmla="val 8048"/>
              </a:avLst>
            </a:prstGeom>
            <a:solidFill>
              <a:srgbClr val="E37305"/>
            </a:solidFill>
            <a:ln w="28575" cmpd="dbl">
              <a:noFill/>
              <a:prstDash val="sysDash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Overflow="overflow" horzOverflow="overflow" vert="horz" wrap="square" lIns="36190" tIns="36190" rIns="36190" bIns="36190" numCol="1" spcCol="0" rtlCol="0" fromWordArt="0" anchor="ctr" anchorCtr="0" forceAA="0" compatLnSpc="1">
              <a:noAutofit/>
            </a:bodyPr>
            <a:lstStyle/>
            <a:p>
              <a:pPr lvl="0" indent="0" algn="l" fontAlgn="auto">
                <a:lnSpc>
                  <a:spcPts val="1300"/>
                </a:lnSpc>
                <a:buClrTx/>
                <a:buSzTx/>
                <a:buFontTx/>
                <a:defRPr/>
              </a:pPr>
              <a:r>
                <a:rPr lang="en-US" altLang="zh-CN" sz="9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cs typeface="思源黑体 CN Normal" panose="020B0400000000000000" pitchFamily="34" charset="-122"/>
                  <a:sym typeface="+mn-ea"/>
                </a:rPr>
                <a:t>CC6925：抗磁干扰</a:t>
              </a:r>
            </a:p>
            <a:p>
              <a:pPr lvl="0" indent="0" algn="l" fontAlgn="auto">
                <a:lnSpc>
                  <a:spcPts val="1300"/>
                </a:lnSpc>
                <a:buClrTx/>
                <a:buSzTx/>
                <a:buFontTx/>
                <a:defRPr/>
              </a:pPr>
              <a:r>
                <a:rPr lang="en-US" altLang="zh-CN" sz="9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cs typeface="思源黑体 CN Normal" panose="020B0400000000000000" pitchFamily="34" charset="-122"/>
                  <a:sym typeface="+mn-ea"/>
                </a:rPr>
                <a:t>    </a:t>
              </a:r>
              <a:r>
                <a:rPr lang="en-US" altLang="zh-CN" sz="900" b="1" noProof="0" dirty="0">
                  <a:ln>
                    <a:noFill/>
                  </a:ln>
                  <a:solidFill>
                    <a:schemeClr val="bg1"/>
                  </a:solidFill>
                  <a:effectLst/>
                  <a:highlight>
                    <a:srgbClr val="FF0000"/>
                  </a:highlight>
                  <a:uLnTx/>
                  <a:uFillTx/>
                  <a:latin typeface="+mn-ea"/>
                  <a:cs typeface="思源黑体 CN Normal" panose="020B0400000000000000" pitchFamily="34" charset="-122"/>
                  <a:sym typeface="+mn-ea"/>
                </a:rPr>
                <a:t>UP TO 1200A</a:t>
              </a:r>
              <a:r>
                <a:rPr lang="en-US" altLang="zh-CN" sz="900" noProof="0" dirty="0">
                  <a:ln>
                    <a:noFill/>
                  </a:ln>
                  <a:solidFill>
                    <a:schemeClr val="bg1"/>
                  </a:solidFill>
                  <a:effectLst/>
                  <a:highlight>
                    <a:srgbClr val="FF0000"/>
                  </a:highlight>
                  <a:uLnTx/>
                  <a:uFillTx/>
                  <a:latin typeface="+mn-ea"/>
                  <a:cs typeface="思源黑体 CN Normal" panose="020B0400000000000000" pitchFamily="34" charset="-122"/>
                  <a:sym typeface="+mn-ea"/>
                </a:rPr>
                <a:t> 　   </a:t>
              </a:r>
              <a:endParaRPr lang="en-US" altLang="zh-CN" sz="900" b="1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F0000"/>
                </a:highlight>
                <a:uLnTx/>
                <a:uFillTx/>
                <a:latin typeface="+mn-ea"/>
                <a:cs typeface="思源黑体 CN Normal" panose="020B0400000000000000" pitchFamily="34" charset="-122"/>
                <a:sym typeface="+mn-ea"/>
              </a:endParaRPr>
            </a:p>
          </p:txBody>
        </p:sp>
        <p:sp>
          <p:nvSpPr>
            <p:cNvPr id="79" name="文本框 78">
              <a:extLst>
                <a:ext uri="{FF2B5EF4-FFF2-40B4-BE49-F238E27FC236}">
                  <a16:creationId xmlns:a16="http://schemas.microsoft.com/office/drawing/2014/main" id="{35B2A8C1-8FCC-903B-8987-8D6350FFF940}"/>
                </a:ext>
              </a:extLst>
            </p:cNvPr>
            <p:cNvSpPr txBox="1"/>
            <p:nvPr>
              <p:custDataLst>
                <p:tags r:id="rId39"/>
              </p:custDataLst>
            </p:nvPr>
          </p:nvSpPr>
          <p:spPr>
            <a:xfrm>
              <a:off x="1662154" y="1479367"/>
              <a:ext cx="143982" cy="14398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ctr" anchorCtr="1">
              <a:noAutofit/>
            </a:bodyPr>
            <a:lstStyle/>
            <a:p>
              <a:pPr lvl="0" algn="ctr" eaLnBrk="1" hangingPunct="1">
                <a:lnSpc>
                  <a:spcPts val="18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400" b="1" dirty="0">
                  <a:solidFill>
                    <a:schemeClr val="bg1"/>
                  </a:solidFill>
                  <a:latin typeface="+mn-ea"/>
                  <a:cs typeface="思源黑体 CN Normal" panose="020B0400000000000000" pitchFamily="34" charset="-122"/>
                  <a:sym typeface="Webdings" panose="05030102010509060703" charset="0"/>
                </a:rPr>
                <a:t></a:t>
              </a:r>
            </a:p>
          </p:txBody>
        </p:sp>
      </p:grpSp>
      <p:grpSp>
        <p:nvGrpSpPr>
          <p:cNvPr id="81" name="组合 80">
            <a:extLst>
              <a:ext uri="{FF2B5EF4-FFF2-40B4-BE49-F238E27FC236}">
                <a16:creationId xmlns:a16="http://schemas.microsoft.com/office/drawing/2014/main" id="{61801995-C53D-2D53-CAAD-998B745E98C9}"/>
              </a:ext>
            </a:extLst>
          </p:cNvPr>
          <p:cNvGrpSpPr/>
          <p:nvPr/>
        </p:nvGrpSpPr>
        <p:grpSpPr>
          <a:xfrm>
            <a:off x="5867875" y="1166953"/>
            <a:ext cx="1266547" cy="459751"/>
            <a:chOff x="572690" y="1196124"/>
            <a:chExt cx="1266547" cy="459751"/>
          </a:xfrm>
          <a:solidFill>
            <a:srgbClr val="1D50A1"/>
          </a:solidFill>
        </p:grpSpPr>
        <p:sp>
          <p:nvSpPr>
            <p:cNvPr id="84" name="矩形: 圆角 83">
              <a:extLst>
                <a:ext uri="{FF2B5EF4-FFF2-40B4-BE49-F238E27FC236}">
                  <a16:creationId xmlns:a16="http://schemas.microsoft.com/office/drawing/2014/main" id="{1C7BAAB1-A62C-189E-C0B3-5095A30744F4}"/>
                </a:ext>
              </a:extLst>
            </p:cNvPr>
            <p:cNvSpPr/>
            <p:nvPr/>
          </p:nvSpPr>
          <p:spPr>
            <a:xfrm>
              <a:off x="572690" y="1196124"/>
              <a:ext cx="1266547" cy="459751"/>
            </a:xfrm>
            <a:prstGeom prst="roundRect">
              <a:avLst>
                <a:gd name="adj" fmla="val 8048"/>
              </a:avLst>
            </a:prstGeom>
            <a:grpFill/>
            <a:ln w="28575" cmpd="dbl">
              <a:noFill/>
              <a:prstDash val="sysDash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Overflow="overflow" horzOverflow="overflow" vert="horz" wrap="square" lIns="36190" tIns="36190" rIns="36190" bIns="36190" numCol="1" spcCol="0" rtlCol="0" fromWordArt="0" anchor="ctr" anchorCtr="0" forceAA="0" compatLnSpc="1">
              <a:noAutofit/>
            </a:bodyPr>
            <a:lstStyle/>
            <a:p>
              <a:pPr lvl="0" indent="0" algn="l" fontAlgn="auto">
                <a:lnSpc>
                  <a:spcPts val="1200"/>
                </a:lnSpc>
                <a:buClrTx/>
                <a:buSzTx/>
                <a:buFontTx/>
                <a:defRPr/>
              </a:pPr>
              <a:r>
                <a:rPr lang="en-US" altLang="zh-CN" sz="9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cs typeface="思源黑体 CN Normal" panose="020B0400000000000000" pitchFamily="34" charset="-122"/>
                  <a:sym typeface="+mn-ea"/>
                </a:rPr>
                <a:t>CC6926：250kHz</a:t>
              </a:r>
            </a:p>
          </p:txBody>
        </p:sp>
        <p:sp>
          <p:nvSpPr>
            <p:cNvPr id="85" name="文本框 84">
              <a:extLst>
                <a:ext uri="{FF2B5EF4-FFF2-40B4-BE49-F238E27FC236}">
                  <a16:creationId xmlns:a16="http://schemas.microsoft.com/office/drawing/2014/main" id="{4907CAA1-C498-B54D-13F8-EAD7CDCFEC89}"/>
                </a:ext>
              </a:extLst>
            </p:cNvPr>
            <p:cNvSpPr txBox="1"/>
            <p:nvPr>
              <p:custDataLst>
                <p:tags r:id="rId38"/>
              </p:custDataLst>
            </p:nvPr>
          </p:nvSpPr>
          <p:spPr>
            <a:xfrm>
              <a:off x="1662154" y="1479367"/>
              <a:ext cx="143982" cy="143982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square" lIns="0" tIns="0" rIns="0" bIns="0" anchor="ctr" anchorCtr="1">
              <a:noAutofit/>
            </a:bodyPr>
            <a:lstStyle/>
            <a:p>
              <a:pPr lvl="0" algn="ctr" eaLnBrk="1" hangingPunct="1">
                <a:lnSpc>
                  <a:spcPts val="18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400" b="1" dirty="0">
                  <a:solidFill>
                    <a:schemeClr val="bg1"/>
                  </a:solidFill>
                  <a:latin typeface="+mn-ea"/>
                  <a:cs typeface="思源黑体 CN Normal" panose="020B0400000000000000" pitchFamily="34" charset="-122"/>
                  <a:sym typeface="Webdings" panose="05030102010509060703" charset="0"/>
                </a:rPr>
                <a:t></a:t>
              </a:r>
            </a:p>
          </p:txBody>
        </p:sp>
      </p:grpSp>
      <p:grpSp>
        <p:nvGrpSpPr>
          <p:cNvPr id="86" name="组合 85">
            <a:extLst>
              <a:ext uri="{FF2B5EF4-FFF2-40B4-BE49-F238E27FC236}">
                <a16:creationId xmlns:a16="http://schemas.microsoft.com/office/drawing/2014/main" id="{4C29D351-2F5B-56DD-C5BE-A06C5F7B8547}"/>
              </a:ext>
            </a:extLst>
          </p:cNvPr>
          <p:cNvGrpSpPr/>
          <p:nvPr/>
        </p:nvGrpSpPr>
        <p:grpSpPr>
          <a:xfrm>
            <a:off x="5867875" y="2261944"/>
            <a:ext cx="1266547" cy="459751"/>
            <a:chOff x="4532377" y="3851891"/>
            <a:chExt cx="1266547" cy="459751"/>
          </a:xfrm>
        </p:grpSpPr>
        <p:sp>
          <p:nvSpPr>
            <p:cNvPr id="87" name="矩形: 圆角 86">
              <a:extLst>
                <a:ext uri="{FF2B5EF4-FFF2-40B4-BE49-F238E27FC236}">
                  <a16:creationId xmlns:a16="http://schemas.microsoft.com/office/drawing/2014/main" id="{148B5942-1E80-74A9-6124-666F4976ADA5}"/>
                </a:ext>
              </a:extLst>
            </p:cNvPr>
            <p:cNvSpPr/>
            <p:nvPr/>
          </p:nvSpPr>
          <p:spPr>
            <a:xfrm>
              <a:off x="4532377" y="3851891"/>
              <a:ext cx="1266547" cy="459751"/>
            </a:xfrm>
            <a:prstGeom prst="roundRect">
              <a:avLst>
                <a:gd name="adj" fmla="val 8048"/>
              </a:avLst>
            </a:prstGeom>
            <a:solidFill>
              <a:srgbClr val="1D50A1"/>
            </a:solidFill>
            <a:ln w="28575" cmpd="dbl">
              <a:noFill/>
              <a:prstDash val="sysDash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Overflow="overflow" horzOverflow="overflow" vert="horz" wrap="square" lIns="36190" tIns="36190" rIns="36190" bIns="36190" numCol="1" spcCol="0" rtlCol="0" fromWordArt="0" anchor="ctr" anchorCtr="0" forceAA="0" compatLnSpc="1">
              <a:noAutofit/>
            </a:bodyPr>
            <a:lstStyle/>
            <a:p>
              <a:pPr lvl="0" indent="0" algn="l" fontAlgn="auto">
                <a:lnSpc>
                  <a:spcPts val="1200"/>
                </a:lnSpc>
                <a:buClrTx/>
                <a:buSzTx/>
                <a:buFontTx/>
                <a:defRPr/>
              </a:pPr>
              <a:r>
                <a:rPr lang="en-US" altLang="zh-CN" sz="9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cs typeface="思源黑体 CN Normal" panose="020B0400000000000000" pitchFamily="34" charset="-122"/>
                  <a:sym typeface="+mn-ea"/>
                </a:rPr>
                <a:t>CC6922：250kHz，</a:t>
              </a:r>
            </a:p>
            <a:p>
              <a:pPr lvl="0" indent="0" algn="l" fontAlgn="auto">
                <a:lnSpc>
                  <a:spcPts val="1200"/>
                </a:lnSpc>
                <a:buClrTx/>
                <a:buSzTx/>
                <a:buFontTx/>
                <a:defRPr/>
              </a:pPr>
              <a:r>
                <a:rPr lang="en-US" altLang="zh-CN" sz="9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cs typeface="思源黑体 CN Normal" panose="020B0400000000000000" pitchFamily="34" charset="-122"/>
                  <a:sym typeface="+mn-ea"/>
                </a:rPr>
                <a:t>5kV</a:t>
              </a:r>
              <a:r>
                <a:rPr lang="en-US" altLang="zh-CN" sz="900" baseline="-250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cs typeface="思源黑体 CN Normal" panose="020B0400000000000000" pitchFamily="34" charset="-122"/>
                  <a:sym typeface="+mn-ea"/>
                </a:rPr>
                <a:t>ISO</a:t>
              </a:r>
              <a:r>
                <a:rPr lang="en-US" altLang="zh-CN" sz="9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cs typeface="思源黑体 CN Normal" panose="020B0400000000000000" pitchFamily="34" charset="-122"/>
                  <a:sym typeface="+mn-ea"/>
                </a:rPr>
                <a:t>，</a:t>
              </a:r>
              <a:r>
                <a:rPr lang="en-US" altLang="zh-CN" sz="900" dirty="0">
                  <a:solidFill>
                    <a:schemeClr val="bg1"/>
                  </a:solidFill>
                  <a:latin typeface="+mn-ea"/>
                  <a:cs typeface="思源黑体 CN Normal" panose="020B0400000000000000" pitchFamily="34" charset="-122"/>
                  <a:sym typeface="+mn-ea"/>
                </a:rPr>
                <a:t>OCP</a:t>
              </a:r>
              <a:endParaRPr lang="en-US" altLang="zh-CN" sz="9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思源黑体 CN Normal" panose="020B0400000000000000" pitchFamily="34" charset="-122"/>
                <a:sym typeface="+mn-ea"/>
              </a:endParaRPr>
            </a:p>
          </p:txBody>
        </p:sp>
        <p:sp>
          <p:nvSpPr>
            <p:cNvPr id="88" name="文本框 87">
              <a:extLst>
                <a:ext uri="{FF2B5EF4-FFF2-40B4-BE49-F238E27FC236}">
                  <a16:creationId xmlns:a16="http://schemas.microsoft.com/office/drawing/2014/main" id="{CCEC63FD-A69B-FD76-DEF3-00F0BAD92C71}"/>
                </a:ext>
              </a:extLst>
            </p:cNvPr>
            <p:cNvSpPr txBox="1"/>
            <p:nvPr>
              <p:custDataLst>
                <p:tags r:id="rId36"/>
              </p:custDataLst>
            </p:nvPr>
          </p:nvSpPr>
          <p:spPr>
            <a:xfrm flipH="1">
              <a:off x="5622795" y="3970800"/>
              <a:ext cx="143982" cy="14398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ctr" anchorCtr="1">
              <a:noAutofit/>
            </a:bodyPr>
            <a:lstStyle/>
            <a:p>
              <a:pPr lvl="0" algn="ctr" eaLnBrk="1" hangingPunct="1">
                <a:lnSpc>
                  <a:spcPts val="18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200" dirty="0">
                  <a:solidFill>
                    <a:srgbClr val="FFFF00"/>
                  </a:solidFill>
                  <a:latin typeface="+mn-ea"/>
                  <a:cs typeface="思源黑体 CN Normal" panose="020B0400000000000000" pitchFamily="34" charset="-122"/>
                  <a:sym typeface="Webdings" panose="05030102010509060703" charset="0"/>
                </a:rPr>
                <a:t></a:t>
              </a:r>
            </a:p>
          </p:txBody>
        </p:sp>
        <p:sp>
          <p:nvSpPr>
            <p:cNvPr id="89" name="文本框 88">
              <a:extLst>
                <a:ext uri="{FF2B5EF4-FFF2-40B4-BE49-F238E27FC236}">
                  <a16:creationId xmlns:a16="http://schemas.microsoft.com/office/drawing/2014/main" id="{442E8560-3A47-02AA-7671-7017908F75F1}"/>
                </a:ext>
              </a:extLst>
            </p:cNvPr>
            <p:cNvSpPr txBox="1"/>
            <p:nvPr>
              <p:custDataLst>
                <p:tags r:id="rId37"/>
              </p:custDataLst>
            </p:nvPr>
          </p:nvSpPr>
          <p:spPr>
            <a:xfrm>
              <a:off x="5622795" y="4142864"/>
              <a:ext cx="143982" cy="14398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ctr" anchorCtr="1">
              <a:noAutofit/>
            </a:bodyPr>
            <a:lstStyle/>
            <a:p>
              <a:pPr lvl="0" algn="ctr" eaLnBrk="1" hangingPunct="1">
                <a:lnSpc>
                  <a:spcPts val="18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400" b="1" dirty="0">
                  <a:solidFill>
                    <a:schemeClr val="bg1"/>
                  </a:solidFill>
                  <a:latin typeface="+mn-ea"/>
                  <a:cs typeface="思源黑体 CN Normal" panose="020B0400000000000000" pitchFamily="34" charset="-122"/>
                  <a:sym typeface="Webdings" panose="05030102010509060703" charset="0"/>
                </a:rPr>
                <a:t></a:t>
              </a:r>
            </a:p>
          </p:txBody>
        </p:sp>
      </p:grpSp>
      <p:grpSp>
        <p:nvGrpSpPr>
          <p:cNvPr id="91" name="组合 90">
            <a:extLst>
              <a:ext uri="{FF2B5EF4-FFF2-40B4-BE49-F238E27FC236}">
                <a16:creationId xmlns:a16="http://schemas.microsoft.com/office/drawing/2014/main" id="{9544BEFA-D47D-6220-C8CC-EB14C23C7537}"/>
              </a:ext>
            </a:extLst>
          </p:cNvPr>
          <p:cNvGrpSpPr/>
          <p:nvPr/>
        </p:nvGrpSpPr>
        <p:grpSpPr>
          <a:xfrm>
            <a:off x="5867875" y="2755320"/>
            <a:ext cx="1266547" cy="459751"/>
            <a:chOff x="4532377" y="3851891"/>
            <a:chExt cx="1266547" cy="459751"/>
          </a:xfrm>
        </p:grpSpPr>
        <p:sp>
          <p:nvSpPr>
            <p:cNvPr id="92" name="矩形: 圆角 91">
              <a:extLst>
                <a:ext uri="{FF2B5EF4-FFF2-40B4-BE49-F238E27FC236}">
                  <a16:creationId xmlns:a16="http://schemas.microsoft.com/office/drawing/2014/main" id="{76FCC5B1-DD79-FAD6-CF03-795347E36969}"/>
                </a:ext>
              </a:extLst>
            </p:cNvPr>
            <p:cNvSpPr/>
            <p:nvPr/>
          </p:nvSpPr>
          <p:spPr>
            <a:xfrm>
              <a:off x="4532377" y="3851891"/>
              <a:ext cx="1266547" cy="459751"/>
            </a:xfrm>
            <a:prstGeom prst="roundRect">
              <a:avLst>
                <a:gd name="adj" fmla="val 8048"/>
              </a:avLst>
            </a:prstGeom>
            <a:solidFill>
              <a:srgbClr val="1D50A1"/>
            </a:solidFill>
            <a:ln w="28575" cmpd="dbl">
              <a:noFill/>
              <a:prstDash val="sysDash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Overflow="overflow" horzOverflow="overflow" vert="horz" wrap="square" lIns="36190" tIns="36190" rIns="36190" bIns="36190" numCol="1" spcCol="0" rtlCol="0" fromWordArt="0" anchor="ctr" anchorCtr="0" forceAA="0" compatLnSpc="1">
              <a:noAutofit/>
            </a:bodyPr>
            <a:lstStyle/>
            <a:p>
              <a:pPr lvl="0" indent="0" algn="l" fontAlgn="auto">
                <a:lnSpc>
                  <a:spcPts val="1200"/>
                </a:lnSpc>
                <a:buClrTx/>
                <a:buSzTx/>
                <a:buFontTx/>
                <a:defRPr/>
              </a:pPr>
              <a:r>
                <a:rPr lang="en-US" altLang="zh-CN" sz="9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cs typeface="思源黑体 CN Normal" panose="020B0400000000000000" pitchFamily="34" charset="-122"/>
                  <a:sym typeface="+mn-ea"/>
                </a:rPr>
                <a:t>CC6924：250kHz，</a:t>
              </a:r>
            </a:p>
            <a:p>
              <a:pPr lvl="0" indent="0" algn="l" fontAlgn="auto">
                <a:lnSpc>
                  <a:spcPts val="1200"/>
                </a:lnSpc>
                <a:buClrTx/>
                <a:buSzTx/>
                <a:buFontTx/>
                <a:defRPr/>
              </a:pPr>
              <a:r>
                <a:rPr lang="en-US" altLang="zh-CN" sz="9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cs typeface="思源黑体 CN Normal" panose="020B0400000000000000" pitchFamily="34" charset="-122"/>
                  <a:sym typeface="+mn-ea"/>
                </a:rPr>
                <a:t>5kV</a:t>
              </a:r>
              <a:r>
                <a:rPr lang="en-US" altLang="zh-CN" sz="900" baseline="-250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cs typeface="思源黑体 CN Normal" panose="020B0400000000000000" pitchFamily="34" charset="-122"/>
                  <a:sym typeface="+mn-ea"/>
                </a:rPr>
                <a:t>ISO</a:t>
              </a:r>
              <a:r>
                <a:rPr lang="en-US" altLang="zh-CN" sz="9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cs typeface="思源黑体 CN Normal" panose="020B0400000000000000" pitchFamily="34" charset="-122"/>
                  <a:sym typeface="+mn-ea"/>
                </a:rPr>
                <a:t>/25kA</a:t>
              </a:r>
              <a:r>
                <a:rPr lang="en-US" altLang="zh-CN" sz="900" baseline="-25000" dirty="0">
                  <a:solidFill>
                    <a:schemeClr val="bg1"/>
                  </a:solidFill>
                  <a:latin typeface="+mn-ea"/>
                  <a:cs typeface="思源黑体 CN Normal" panose="020B0400000000000000" pitchFamily="34" charset="-122"/>
                  <a:sym typeface="+mn-ea"/>
                </a:rPr>
                <a:t>surge</a:t>
              </a:r>
              <a:endParaRPr lang="en-US" altLang="zh-CN" sz="90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思源黑体 CN Normal" panose="020B0400000000000000" pitchFamily="34" charset="-122"/>
                <a:sym typeface="+mn-ea"/>
              </a:endParaRPr>
            </a:p>
          </p:txBody>
        </p:sp>
        <p:sp>
          <p:nvSpPr>
            <p:cNvPr id="93" name="文本框 92">
              <a:extLst>
                <a:ext uri="{FF2B5EF4-FFF2-40B4-BE49-F238E27FC236}">
                  <a16:creationId xmlns:a16="http://schemas.microsoft.com/office/drawing/2014/main" id="{AD90C47A-3FFF-4AB2-EB8C-4D40228E4190}"/>
                </a:ext>
              </a:extLst>
            </p:cNvPr>
            <p:cNvSpPr txBox="1"/>
            <p:nvPr>
              <p:custDataLst>
                <p:tags r:id="rId35"/>
              </p:custDataLst>
            </p:nvPr>
          </p:nvSpPr>
          <p:spPr>
            <a:xfrm flipH="1">
              <a:off x="5622795" y="3970800"/>
              <a:ext cx="143982" cy="14398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ctr" anchorCtr="1">
              <a:noAutofit/>
            </a:bodyPr>
            <a:lstStyle/>
            <a:p>
              <a:pPr lvl="0" algn="ctr" eaLnBrk="1" hangingPunct="1">
                <a:lnSpc>
                  <a:spcPts val="18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200" dirty="0">
                  <a:solidFill>
                    <a:srgbClr val="FFFF00"/>
                  </a:solidFill>
                  <a:latin typeface="+mn-ea"/>
                  <a:cs typeface="思源黑体 CN Normal" panose="020B0400000000000000" pitchFamily="34" charset="-122"/>
                  <a:sym typeface="Webdings" panose="05030102010509060703" charset="0"/>
                </a:rPr>
                <a:t></a:t>
              </a:r>
            </a:p>
          </p:txBody>
        </p:sp>
      </p:grpSp>
      <p:grpSp>
        <p:nvGrpSpPr>
          <p:cNvPr id="96" name="组合 95">
            <a:extLst>
              <a:ext uri="{FF2B5EF4-FFF2-40B4-BE49-F238E27FC236}">
                <a16:creationId xmlns:a16="http://schemas.microsoft.com/office/drawing/2014/main" id="{E6699979-A11C-D77D-6802-46F44DE57B47}"/>
              </a:ext>
            </a:extLst>
          </p:cNvPr>
          <p:cNvGrpSpPr/>
          <p:nvPr/>
        </p:nvGrpSpPr>
        <p:grpSpPr>
          <a:xfrm>
            <a:off x="7163750" y="2261944"/>
            <a:ext cx="1266547" cy="459751"/>
            <a:chOff x="4532377" y="3851891"/>
            <a:chExt cx="1266547" cy="459751"/>
          </a:xfrm>
        </p:grpSpPr>
        <p:sp>
          <p:nvSpPr>
            <p:cNvPr id="97" name="矩形: 圆角 96">
              <a:extLst>
                <a:ext uri="{FF2B5EF4-FFF2-40B4-BE49-F238E27FC236}">
                  <a16:creationId xmlns:a16="http://schemas.microsoft.com/office/drawing/2014/main" id="{8739B0F9-710A-62CA-2CB3-7DDA16B82F4C}"/>
                </a:ext>
              </a:extLst>
            </p:cNvPr>
            <p:cNvSpPr/>
            <p:nvPr/>
          </p:nvSpPr>
          <p:spPr>
            <a:xfrm>
              <a:off x="4532377" y="3851891"/>
              <a:ext cx="1266547" cy="459751"/>
            </a:xfrm>
            <a:prstGeom prst="roundRect">
              <a:avLst>
                <a:gd name="adj" fmla="val 8048"/>
              </a:avLst>
            </a:prstGeom>
            <a:solidFill>
              <a:srgbClr val="028458"/>
            </a:solidFill>
            <a:ln w="28575" cmpd="dbl">
              <a:noFill/>
              <a:prstDash val="sysDash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Overflow="overflow" horzOverflow="overflow" vert="horz" wrap="square" lIns="36190" tIns="36190" rIns="36190" bIns="36190" numCol="1" spcCol="0" rtlCol="0" fromWordArt="0" anchor="ctr" anchorCtr="0" forceAA="0" compatLnSpc="1">
              <a:noAutofit/>
            </a:bodyPr>
            <a:lstStyle/>
            <a:p>
              <a:pPr marR="0" lvl="0" indent="0" algn="l" defTabSz="914400" rtl="0" fontAlgn="auto">
                <a:lnSpc>
                  <a:spcPts val="12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9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cs typeface="思源黑体 CN Normal" panose="020B0400000000000000" pitchFamily="34" charset="-122"/>
                </a:rPr>
                <a:t>CC6942</a:t>
              </a:r>
              <a:r>
                <a:rPr lang="zh-CN" altLang="en-US" sz="9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cs typeface="思源黑体 CN Normal" panose="020B0400000000000000" pitchFamily="34" charset="-122"/>
                  <a:sym typeface="+mn-ea"/>
                </a:rPr>
                <a:t>：</a:t>
              </a:r>
              <a:r>
                <a:rPr kumimoji="0" lang="en-US" altLang="zh-CN" sz="9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cs typeface="思源黑体 CN Normal" panose="020B0400000000000000" pitchFamily="34" charset="-122"/>
                </a:rPr>
                <a:t>2MHz</a:t>
              </a:r>
              <a:r>
                <a:rPr lang="zh-CN" altLang="en-US" sz="9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cs typeface="思源黑体 CN Normal" panose="020B0400000000000000" pitchFamily="34" charset="-122"/>
                  <a:sym typeface="+mn-ea"/>
                </a:rPr>
                <a:t>，</a:t>
              </a:r>
            </a:p>
            <a:p>
              <a:pPr marR="0" lvl="0" indent="0" algn="l" defTabSz="914400" rtl="0" fontAlgn="auto">
                <a:lnSpc>
                  <a:spcPts val="12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9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cs typeface="思源黑体 CN Normal" panose="020B0400000000000000" pitchFamily="34" charset="-122"/>
                  <a:sym typeface="+mn-ea"/>
                </a:rPr>
                <a:t>5kV</a:t>
              </a:r>
              <a:r>
                <a:rPr lang="en-US" altLang="zh-CN" sz="900" baseline="-250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cs typeface="思源黑体 CN Normal" panose="020B0400000000000000" pitchFamily="34" charset="-122"/>
                  <a:sym typeface="+mn-ea"/>
                </a:rPr>
                <a:t>ISO</a:t>
              </a:r>
              <a:r>
                <a:rPr lang="zh-CN" altLang="en-US" sz="9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cs typeface="思源黑体 CN Normal" panose="020B0400000000000000" pitchFamily="34" charset="-122"/>
                  <a:sym typeface="+mn-ea"/>
                </a:rPr>
                <a:t>，</a:t>
              </a:r>
              <a:r>
                <a:rPr lang="en-US" altLang="zh-CN" sz="9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cs typeface="思源黑体 CN Normal" panose="020B0400000000000000" pitchFamily="34" charset="-122"/>
                  <a:sym typeface="+mn-ea"/>
                </a:rPr>
                <a:t>OCP</a:t>
              </a:r>
              <a:endParaRPr kumimoji="0" lang="zh-CN" altLang="zh-CN" sz="9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思源黑体 CN Normal" panose="020B0400000000000000" pitchFamily="34" charset="-122"/>
                <a:sym typeface="+mn-ea"/>
              </a:endParaRPr>
            </a:p>
          </p:txBody>
        </p:sp>
        <p:sp>
          <p:nvSpPr>
            <p:cNvPr id="98" name="文本框 97">
              <a:extLst>
                <a:ext uri="{FF2B5EF4-FFF2-40B4-BE49-F238E27FC236}">
                  <a16:creationId xmlns:a16="http://schemas.microsoft.com/office/drawing/2014/main" id="{D38BE68B-F55F-594B-B739-F3116D78FD09}"/>
                </a:ext>
              </a:extLst>
            </p:cNvPr>
            <p:cNvSpPr txBox="1"/>
            <p:nvPr>
              <p:custDataLst>
                <p:tags r:id="rId33"/>
              </p:custDataLst>
            </p:nvPr>
          </p:nvSpPr>
          <p:spPr>
            <a:xfrm flipH="1">
              <a:off x="5622795" y="3970800"/>
              <a:ext cx="143982" cy="14398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ctr" anchorCtr="1">
              <a:noAutofit/>
            </a:bodyPr>
            <a:lstStyle/>
            <a:p>
              <a:pPr lvl="0" algn="ctr" eaLnBrk="1" hangingPunct="1">
                <a:lnSpc>
                  <a:spcPts val="18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200" dirty="0">
                  <a:solidFill>
                    <a:srgbClr val="FFFF00"/>
                  </a:solidFill>
                  <a:latin typeface="+mn-ea"/>
                  <a:cs typeface="思源黑体 CN Normal" panose="020B0400000000000000" pitchFamily="34" charset="-122"/>
                  <a:sym typeface="Webdings" panose="05030102010509060703" charset="0"/>
                </a:rPr>
                <a:t></a:t>
              </a:r>
            </a:p>
          </p:txBody>
        </p:sp>
        <p:sp>
          <p:nvSpPr>
            <p:cNvPr id="100" name="文本框 99">
              <a:extLst>
                <a:ext uri="{FF2B5EF4-FFF2-40B4-BE49-F238E27FC236}">
                  <a16:creationId xmlns:a16="http://schemas.microsoft.com/office/drawing/2014/main" id="{63D58667-E8BD-F1FC-76A8-63267F5DC32D}"/>
                </a:ext>
              </a:extLst>
            </p:cNvPr>
            <p:cNvSpPr txBox="1"/>
            <p:nvPr>
              <p:custDataLst>
                <p:tags r:id="rId34"/>
              </p:custDataLst>
            </p:nvPr>
          </p:nvSpPr>
          <p:spPr>
            <a:xfrm>
              <a:off x="5622795" y="4142864"/>
              <a:ext cx="143982" cy="14398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ctr" anchorCtr="1">
              <a:noAutofit/>
            </a:bodyPr>
            <a:lstStyle/>
            <a:p>
              <a:pPr lvl="0" algn="ctr" eaLnBrk="1" hangingPunct="1">
                <a:lnSpc>
                  <a:spcPts val="18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400" b="1" dirty="0">
                  <a:solidFill>
                    <a:schemeClr val="bg1"/>
                  </a:solidFill>
                  <a:latin typeface="+mn-ea"/>
                  <a:cs typeface="思源黑体 CN Normal" panose="020B0400000000000000" pitchFamily="34" charset="-122"/>
                  <a:sym typeface="Webdings" panose="05030102010509060703" charset="0"/>
                </a:rPr>
                <a:t></a:t>
              </a:r>
            </a:p>
          </p:txBody>
        </p:sp>
      </p:grpSp>
      <p:grpSp>
        <p:nvGrpSpPr>
          <p:cNvPr id="102" name="组合 101">
            <a:extLst>
              <a:ext uri="{FF2B5EF4-FFF2-40B4-BE49-F238E27FC236}">
                <a16:creationId xmlns:a16="http://schemas.microsoft.com/office/drawing/2014/main" id="{6F9D12B4-6B11-D1DB-8D2D-6C2A2A350EF2}"/>
              </a:ext>
            </a:extLst>
          </p:cNvPr>
          <p:cNvGrpSpPr/>
          <p:nvPr/>
        </p:nvGrpSpPr>
        <p:grpSpPr>
          <a:xfrm>
            <a:off x="7163750" y="2755320"/>
            <a:ext cx="1266547" cy="459751"/>
            <a:chOff x="4532377" y="3851891"/>
            <a:chExt cx="1266547" cy="459751"/>
          </a:xfrm>
        </p:grpSpPr>
        <p:sp>
          <p:nvSpPr>
            <p:cNvPr id="103" name="矩形: 圆角 102">
              <a:extLst>
                <a:ext uri="{FF2B5EF4-FFF2-40B4-BE49-F238E27FC236}">
                  <a16:creationId xmlns:a16="http://schemas.microsoft.com/office/drawing/2014/main" id="{5FBC7DAE-1A96-2C97-29E0-D965563D8A94}"/>
                </a:ext>
              </a:extLst>
            </p:cNvPr>
            <p:cNvSpPr/>
            <p:nvPr/>
          </p:nvSpPr>
          <p:spPr>
            <a:xfrm>
              <a:off x="4532377" y="3851891"/>
              <a:ext cx="1266547" cy="459751"/>
            </a:xfrm>
            <a:prstGeom prst="roundRect">
              <a:avLst>
                <a:gd name="adj" fmla="val 8048"/>
              </a:avLst>
            </a:prstGeom>
            <a:solidFill>
              <a:srgbClr val="E37305"/>
            </a:solidFill>
            <a:ln w="28575" cmpd="dbl">
              <a:noFill/>
              <a:prstDash val="sysDash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Overflow="overflow" horzOverflow="overflow" vert="horz" wrap="square" lIns="36190" tIns="36190" rIns="36190" bIns="36190" numCol="1" spcCol="0" rtlCol="0" fromWordArt="0" anchor="ctr" anchorCtr="0" forceAA="0" compatLnSpc="1">
              <a:noAutofit/>
            </a:bodyPr>
            <a:lstStyle/>
            <a:p>
              <a:pPr lvl="0" indent="0" algn="l" fontAlgn="auto">
                <a:lnSpc>
                  <a:spcPts val="1200"/>
                </a:lnSpc>
                <a:buClrTx/>
                <a:buSzTx/>
                <a:buFontTx/>
                <a:defRPr/>
              </a:pPr>
              <a:r>
                <a:rPr lang="en-US" altLang="zh-CN" sz="9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cs typeface="思源黑体 CN Normal" panose="020B0400000000000000" pitchFamily="34" charset="-122"/>
                  <a:sym typeface="+mn-ea"/>
                </a:rPr>
                <a:t>CC6923 </a:t>
              </a:r>
              <a:r>
                <a:rPr lang="en-US" altLang="zh-CN" sz="900" dirty="0">
                  <a:solidFill>
                    <a:schemeClr val="bg1"/>
                  </a:solidFill>
                  <a:latin typeface="+mn-ea"/>
                  <a:cs typeface="思源黑体 CN Normal" panose="020B0400000000000000" pitchFamily="34" charset="-122"/>
                  <a:sym typeface="+mn-ea"/>
                </a:rPr>
                <a:t>/</a:t>
              </a:r>
              <a:r>
                <a:rPr lang="zh-CN" altLang="en-US" sz="900" dirty="0">
                  <a:solidFill>
                    <a:schemeClr val="bg1"/>
                  </a:solidFill>
                  <a:latin typeface="+mn-ea"/>
                  <a:cs typeface="思源黑体 CN Normal" panose="020B0400000000000000" pitchFamily="34" charset="-122"/>
                  <a:sym typeface="+mn-ea"/>
                </a:rPr>
                <a:t> </a:t>
              </a:r>
              <a:r>
                <a:rPr lang="en-US" altLang="zh-CN" sz="9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cs typeface="思源黑体 CN Normal" panose="020B0400000000000000" pitchFamily="34" charset="-122"/>
                  <a:sym typeface="+mn-ea"/>
                </a:rPr>
                <a:t>CC6928 /</a:t>
              </a:r>
            </a:p>
            <a:p>
              <a:pPr lvl="0" indent="0" algn="l" fontAlgn="auto">
                <a:lnSpc>
                  <a:spcPts val="1200"/>
                </a:lnSpc>
                <a:buClrTx/>
                <a:buSzTx/>
                <a:buFontTx/>
                <a:defRPr/>
              </a:pPr>
              <a:r>
                <a:rPr lang="en-US" altLang="zh-CN" sz="9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cs typeface="思源黑体 CN Normal" panose="020B0400000000000000" pitchFamily="34" charset="-122"/>
                  <a:sym typeface="+mn-ea"/>
                </a:rPr>
                <a:t>CC6929 / CC6930 /</a:t>
              </a:r>
            </a:p>
            <a:p>
              <a:pPr lvl="0" indent="0" algn="l" fontAlgn="auto">
                <a:lnSpc>
                  <a:spcPts val="1200"/>
                </a:lnSpc>
                <a:buClrTx/>
                <a:buSzTx/>
                <a:buFontTx/>
                <a:defRPr/>
              </a:pPr>
              <a:r>
                <a:rPr lang="en-US" altLang="zh-CN" sz="9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cs typeface="思源黑体 CN Normal" panose="020B0400000000000000" pitchFamily="34" charset="-122"/>
                  <a:sym typeface="+mn-ea"/>
                </a:rPr>
                <a:t>CC6931 / CC6933</a:t>
              </a:r>
            </a:p>
          </p:txBody>
        </p:sp>
        <p:sp>
          <p:nvSpPr>
            <p:cNvPr id="104" name="文本框 103">
              <a:extLst>
                <a:ext uri="{FF2B5EF4-FFF2-40B4-BE49-F238E27FC236}">
                  <a16:creationId xmlns:a16="http://schemas.microsoft.com/office/drawing/2014/main" id="{0A14CC15-D0FF-738E-7C73-C6AE90180B3F}"/>
                </a:ext>
              </a:extLst>
            </p:cNvPr>
            <p:cNvSpPr txBox="1"/>
            <p:nvPr>
              <p:custDataLst>
                <p:tags r:id="rId32"/>
              </p:custDataLst>
            </p:nvPr>
          </p:nvSpPr>
          <p:spPr>
            <a:xfrm flipH="1">
              <a:off x="5622795" y="3970800"/>
              <a:ext cx="143982" cy="14398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ctr" anchorCtr="1">
              <a:noAutofit/>
            </a:bodyPr>
            <a:lstStyle/>
            <a:p>
              <a:pPr lvl="0" algn="ctr" eaLnBrk="1" hangingPunct="1">
                <a:lnSpc>
                  <a:spcPts val="18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200" dirty="0">
                  <a:solidFill>
                    <a:srgbClr val="FFFF00"/>
                  </a:solidFill>
                  <a:latin typeface="+mn-ea"/>
                  <a:cs typeface="思源黑体 CN Normal" panose="020B0400000000000000" pitchFamily="34" charset="-122"/>
                  <a:sym typeface="Webdings" panose="05030102010509060703" charset="0"/>
                </a:rPr>
                <a:t></a:t>
              </a:r>
            </a:p>
          </p:txBody>
        </p:sp>
      </p:grpSp>
      <p:grpSp>
        <p:nvGrpSpPr>
          <p:cNvPr id="105" name="组合 104">
            <a:extLst>
              <a:ext uri="{FF2B5EF4-FFF2-40B4-BE49-F238E27FC236}">
                <a16:creationId xmlns:a16="http://schemas.microsoft.com/office/drawing/2014/main" id="{DA833CC3-8DC0-FCBE-792C-6B5D0DDD81F2}"/>
              </a:ext>
            </a:extLst>
          </p:cNvPr>
          <p:cNvGrpSpPr/>
          <p:nvPr/>
        </p:nvGrpSpPr>
        <p:grpSpPr>
          <a:xfrm>
            <a:off x="7163749" y="544093"/>
            <a:ext cx="1266547" cy="459751"/>
            <a:chOff x="572690" y="1196124"/>
            <a:chExt cx="1266547" cy="459751"/>
          </a:xfrm>
          <a:solidFill>
            <a:srgbClr val="028458"/>
          </a:solidFill>
        </p:grpSpPr>
        <p:sp>
          <p:nvSpPr>
            <p:cNvPr id="106" name="矩形: 圆角 105">
              <a:extLst>
                <a:ext uri="{FF2B5EF4-FFF2-40B4-BE49-F238E27FC236}">
                  <a16:creationId xmlns:a16="http://schemas.microsoft.com/office/drawing/2014/main" id="{78A8BBE5-914B-B6E0-C1E9-5A84F76CCCC0}"/>
                </a:ext>
              </a:extLst>
            </p:cNvPr>
            <p:cNvSpPr/>
            <p:nvPr/>
          </p:nvSpPr>
          <p:spPr>
            <a:xfrm>
              <a:off x="572690" y="1196124"/>
              <a:ext cx="1266547" cy="459751"/>
            </a:xfrm>
            <a:prstGeom prst="roundRect">
              <a:avLst>
                <a:gd name="adj" fmla="val 8048"/>
              </a:avLst>
            </a:prstGeom>
            <a:grpFill/>
            <a:ln w="28575" cmpd="dbl">
              <a:noFill/>
              <a:prstDash val="sysDash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Overflow="overflow" horzOverflow="overflow" vert="horz" wrap="square" lIns="36190" tIns="36190" rIns="36190" bIns="36190" numCol="1" spcCol="0" rtlCol="0" fromWordArt="0" anchor="ctr" anchorCtr="0" forceAA="0" compatLnSpc="1">
              <a:noAutofit/>
            </a:bodyPr>
            <a:lstStyle/>
            <a:p>
              <a:pPr lvl="0" indent="0" algn="l" fontAlgn="auto">
                <a:lnSpc>
                  <a:spcPts val="1300"/>
                </a:lnSpc>
                <a:buClrTx/>
                <a:buSzTx/>
                <a:buFontTx/>
                <a:defRPr/>
              </a:pPr>
              <a:r>
                <a:rPr lang="en-US" altLang="zh-CN" sz="9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cs typeface="思源黑体 CN Normal" panose="020B0400000000000000" pitchFamily="34" charset="-122"/>
                  <a:sym typeface="+mn-ea"/>
                </a:rPr>
                <a:t>CC6836：</a:t>
              </a:r>
            </a:p>
            <a:p>
              <a:pPr lvl="0" indent="0" algn="l" fontAlgn="auto">
                <a:lnSpc>
                  <a:spcPts val="1300"/>
                </a:lnSpc>
                <a:buClrTx/>
                <a:buSzTx/>
                <a:buFontTx/>
                <a:defRPr/>
              </a:pPr>
              <a:r>
                <a:rPr lang="en-US" altLang="zh-CN" sz="9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cs typeface="思源黑体 CN Normal" panose="020B0400000000000000" pitchFamily="34" charset="-122"/>
                  <a:sym typeface="+mn-ea"/>
                </a:rPr>
                <a:t>磁通门调理芯片</a:t>
              </a:r>
            </a:p>
          </p:txBody>
        </p:sp>
        <p:sp>
          <p:nvSpPr>
            <p:cNvPr id="107" name="文本框 106">
              <a:extLst>
                <a:ext uri="{FF2B5EF4-FFF2-40B4-BE49-F238E27FC236}">
                  <a16:creationId xmlns:a16="http://schemas.microsoft.com/office/drawing/2014/main" id="{69C61614-119D-EDAF-4E40-696CC6EBEEA9}"/>
                </a:ext>
              </a:extLst>
            </p:cNvPr>
            <p:cNvSpPr txBox="1"/>
            <p:nvPr>
              <p:custDataLst>
                <p:tags r:id="rId31"/>
              </p:custDataLst>
            </p:nvPr>
          </p:nvSpPr>
          <p:spPr>
            <a:xfrm>
              <a:off x="1662154" y="1479367"/>
              <a:ext cx="143982" cy="143982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square" lIns="0" tIns="0" rIns="0" bIns="0" anchor="ctr" anchorCtr="1">
              <a:noAutofit/>
            </a:bodyPr>
            <a:lstStyle/>
            <a:p>
              <a:pPr lvl="0" algn="ctr" eaLnBrk="1" hangingPunct="1">
                <a:lnSpc>
                  <a:spcPts val="18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400" b="1" dirty="0">
                  <a:solidFill>
                    <a:schemeClr val="bg1"/>
                  </a:solidFill>
                  <a:latin typeface="+mn-ea"/>
                  <a:cs typeface="思源黑体 CN Normal" panose="020B0400000000000000" pitchFamily="34" charset="-122"/>
                  <a:sym typeface="Webdings" panose="05030102010509060703" charset="0"/>
                </a:rPr>
                <a:t></a:t>
              </a:r>
            </a:p>
          </p:txBody>
        </p:sp>
      </p:grpSp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BF8DB3BB-A077-F922-9272-87CBDC59F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电流传感</a:t>
            </a:r>
            <a:r>
              <a:rPr lang="en-US" altLang="zh-CN" dirty="0"/>
              <a:t>&amp;</a:t>
            </a:r>
            <a:r>
              <a:rPr lang="zh-CN" altLang="en-US" dirty="0"/>
              <a:t>线性霍尔</a:t>
            </a:r>
            <a:r>
              <a:rPr lang="en-US" altLang="zh-CN" dirty="0"/>
              <a:t>Roadmap</a:t>
            </a:r>
            <a:endParaRPr 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C15E925-D39E-5026-7383-01199CE9C9F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86600" y="4889500"/>
            <a:ext cx="2057400" cy="274638"/>
          </a:xfrm>
        </p:spPr>
        <p:txBody>
          <a:bodyPr/>
          <a:lstStyle/>
          <a:p>
            <a:fld id="{4619EAFB-947A-43CB-A21E-D9CD00C86D9A}" type="slidenum">
              <a:rPr lang="en-US" smtClean="0"/>
              <a:t>23</a:t>
            </a:fld>
            <a:endParaRPr lang="en-US" dirty="0"/>
          </a:p>
        </p:txBody>
      </p:sp>
      <p:sp>
        <p:nvSpPr>
          <p:cNvPr id="35" name="TextBox 31">
            <a:extLst>
              <a:ext uri="{FF2B5EF4-FFF2-40B4-BE49-F238E27FC236}">
                <a16:creationId xmlns:a16="http://schemas.microsoft.com/office/drawing/2014/main" id="{41797BD0-10E9-E0D5-C040-1FDE864E69DD}"/>
              </a:ext>
            </a:extLst>
          </p:cNvPr>
          <p:cNvSpPr txBox="1"/>
          <p:nvPr/>
        </p:nvSpPr>
        <p:spPr>
          <a:xfrm>
            <a:off x="107504" y="2397537"/>
            <a:ext cx="1368152" cy="246221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zh-CN" sz="1600" b="1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36" name="标题 1">
            <a:extLst>
              <a:ext uri="{FF2B5EF4-FFF2-40B4-BE49-F238E27FC236}">
                <a16:creationId xmlns:a16="http://schemas.microsoft.com/office/drawing/2014/main" id="{B43222C0-1932-52A5-64F7-55BA0371B26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659563" cy="43180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rmAutofit fontScale="975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/>
            <a:endParaRPr lang="en-US" altLang="zh-CN" sz="2400" b="1" dirty="0">
              <a:solidFill>
                <a:srgbClr val="1972EB"/>
              </a:solidFill>
              <a:latin typeface="楷体" panose="02010609060101010101" pitchFamily="49" charset="-122"/>
              <a:ea typeface="思源黑体 CN Bold" panose="020B0800000000000000" pitchFamily="34" charset="-122"/>
              <a:cs typeface="+mn-cs"/>
            </a:endParaRPr>
          </a:p>
        </p:txBody>
      </p: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A3D77CC5-5610-6DDD-768D-46DD5E4B02C8}"/>
              </a:ext>
            </a:extLst>
          </p:cNvPr>
          <p:cNvCxnSpPr/>
          <p:nvPr/>
        </p:nvCxnSpPr>
        <p:spPr>
          <a:xfrm flipV="1">
            <a:off x="6913226" y="4371950"/>
            <a:ext cx="0" cy="10800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0">
            <a:extLst>
              <a:ext uri="{FF2B5EF4-FFF2-40B4-BE49-F238E27FC236}">
                <a16:creationId xmlns:a16="http://schemas.microsoft.com/office/drawing/2014/main" id="{406ABF15-8F00-562E-5688-54673AE17402}"/>
              </a:ext>
            </a:extLst>
          </p:cNvPr>
          <p:cNvSpPr txBox="1"/>
          <p:nvPr/>
        </p:nvSpPr>
        <p:spPr>
          <a:xfrm>
            <a:off x="7596336" y="4630261"/>
            <a:ext cx="1512168" cy="246221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zh-CN" altLang="en-US" sz="1600" b="1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隔离耐压（</a:t>
            </a:r>
            <a:r>
              <a:rPr lang="en-US" altLang="zh-CN" sz="1600" b="1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V</a:t>
            </a:r>
            <a:r>
              <a:rPr lang="en-US" altLang="zh-CN" sz="1600" b="1" baseline="-25000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ISO</a:t>
            </a:r>
            <a:r>
              <a:rPr lang="zh-CN" altLang="en-US" sz="1600" b="1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）</a:t>
            </a:r>
            <a:endParaRPr lang="en-US" altLang="zh-CN" sz="1600" b="1" dirty="0">
              <a:latin typeface="Arial" panose="020B0604020202020204" pitchFamily="34" charset="0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9" name="TextBox 31">
            <a:extLst>
              <a:ext uri="{FF2B5EF4-FFF2-40B4-BE49-F238E27FC236}">
                <a16:creationId xmlns:a16="http://schemas.microsoft.com/office/drawing/2014/main" id="{017D3E4D-6116-5A3E-948A-88FA82C19B00}"/>
              </a:ext>
            </a:extLst>
          </p:cNvPr>
          <p:cNvSpPr txBox="1"/>
          <p:nvPr/>
        </p:nvSpPr>
        <p:spPr>
          <a:xfrm>
            <a:off x="4139888" y="4637723"/>
            <a:ext cx="792088" cy="246221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zh-CN" sz="1600" b="1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4,000</a:t>
            </a:r>
          </a:p>
        </p:txBody>
      </p:sp>
      <p:sp>
        <p:nvSpPr>
          <p:cNvPr id="40" name="右箭头 22">
            <a:extLst>
              <a:ext uri="{FF2B5EF4-FFF2-40B4-BE49-F238E27FC236}">
                <a16:creationId xmlns:a16="http://schemas.microsoft.com/office/drawing/2014/main" id="{69768CA2-ABEB-1AEA-0050-C4245F41D115}"/>
              </a:ext>
            </a:extLst>
          </p:cNvPr>
          <p:cNvSpPr/>
          <p:nvPr/>
        </p:nvSpPr>
        <p:spPr>
          <a:xfrm>
            <a:off x="111125" y="4412298"/>
            <a:ext cx="8891588" cy="16002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1" name="上箭头 37">
            <a:extLst>
              <a:ext uri="{FF2B5EF4-FFF2-40B4-BE49-F238E27FC236}">
                <a16:creationId xmlns:a16="http://schemas.microsoft.com/office/drawing/2014/main" id="{71522227-513A-4D22-6BFA-D1555C587508}"/>
              </a:ext>
            </a:extLst>
          </p:cNvPr>
          <p:cNvSpPr/>
          <p:nvPr/>
        </p:nvSpPr>
        <p:spPr>
          <a:xfrm>
            <a:off x="1008063" y="701675"/>
            <a:ext cx="125413" cy="4016375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" panose="020B0604020202020204" pitchFamily="34" charset="0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42" name="TextBox 31">
            <a:extLst>
              <a:ext uri="{FF2B5EF4-FFF2-40B4-BE49-F238E27FC236}">
                <a16:creationId xmlns:a16="http://schemas.microsoft.com/office/drawing/2014/main" id="{B0B7A775-0BC7-7937-A7E6-1E8DFEC2F868}"/>
              </a:ext>
            </a:extLst>
          </p:cNvPr>
          <p:cNvSpPr txBox="1"/>
          <p:nvPr/>
        </p:nvSpPr>
        <p:spPr>
          <a:xfrm>
            <a:off x="179656" y="1563638"/>
            <a:ext cx="1223848" cy="246221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zh-CN" sz="1600" b="1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300</a:t>
            </a:r>
          </a:p>
        </p:txBody>
      </p:sp>
      <p:sp>
        <p:nvSpPr>
          <p:cNvPr id="43" name="TextBox 31">
            <a:extLst>
              <a:ext uri="{FF2B5EF4-FFF2-40B4-BE49-F238E27FC236}">
                <a16:creationId xmlns:a16="http://schemas.microsoft.com/office/drawing/2014/main" id="{F868CBA4-EADD-5CCD-6D88-E5926F39EA4A}"/>
              </a:ext>
            </a:extLst>
          </p:cNvPr>
          <p:cNvSpPr txBox="1"/>
          <p:nvPr/>
        </p:nvSpPr>
        <p:spPr>
          <a:xfrm>
            <a:off x="6372200" y="4629785"/>
            <a:ext cx="792088" cy="246221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zh-CN" sz="1600" b="1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6,000</a:t>
            </a:r>
          </a:p>
        </p:txBody>
      </p:sp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147042C9-2D5A-E6BE-55EB-E6D4CD927BCA}"/>
              </a:ext>
            </a:extLst>
          </p:cNvPr>
          <p:cNvCxnSpPr/>
          <p:nvPr/>
        </p:nvCxnSpPr>
        <p:spPr>
          <a:xfrm flipV="1">
            <a:off x="4644008" y="4371950"/>
            <a:ext cx="0" cy="10800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31">
            <a:extLst>
              <a:ext uri="{FF2B5EF4-FFF2-40B4-BE49-F238E27FC236}">
                <a16:creationId xmlns:a16="http://schemas.microsoft.com/office/drawing/2014/main" id="{50EB7846-51DB-1926-BC9E-A3B46CC4CA30}"/>
              </a:ext>
            </a:extLst>
          </p:cNvPr>
          <p:cNvSpPr txBox="1"/>
          <p:nvPr/>
        </p:nvSpPr>
        <p:spPr>
          <a:xfrm>
            <a:off x="2195736" y="4637723"/>
            <a:ext cx="792088" cy="246221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zh-CN" sz="1600" b="1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2,000</a:t>
            </a:r>
          </a:p>
        </p:txBody>
      </p:sp>
      <p:cxnSp>
        <p:nvCxnSpPr>
          <p:cNvPr id="46" name="直接连接符 45">
            <a:extLst>
              <a:ext uri="{FF2B5EF4-FFF2-40B4-BE49-F238E27FC236}">
                <a16:creationId xmlns:a16="http://schemas.microsoft.com/office/drawing/2014/main" id="{264324A1-CEE3-A549-FFF8-CE68E84E02DB}"/>
              </a:ext>
            </a:extLst>
          </p:cNvPr>
          <p:cNvCxnSpPr/>
          <p:nvPr/>
        </p:nvCxnSpPr>
        <p:spPr>
          <a:xfrm flipV="1">
            <a:off x="2699856" y="4371950"/>
            <a:ext cx="0" cy="10800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F2376B51-A622-683A-4874-2AEC6EF6CF56}"/>
              </a:ext>
            </a:extLst>
          </p:cNvPr>
          <p:cNvGrpSpPr/>
          <p:nvPr/>
        </p:nvGrpSpPr>
        <p:grpSpPr>
          <a:xfrm>
            <a:off x="4316677" y="109196"/>
            <a:ext cx="3301699" cy="270770"/>
            <a:chOff x="7560432" y="2704196"/>
            <a:chExt cx="3534629" cy="270770"/>
          </a:xfrm>
        </p:grpSpPr>
        <p:sp>
          <p:nvSpPr>
            <p:cNvPr id="48" name="流程图: 终止 47">
              <a:extLst>
                <a:ext uri="{FF2B5EF4-FFF2-40B4-BE49-F238E27FC236}">
                  <a16:creationId xmlns:a16="http://schemas.microsoft.com/office/drawing/2014/main" id="{B2264728-A49A-B04A-CF0A-44EFFC2FB7A2}"/>
                </a:ext>
              </a:extLst>
            </p:cNvPr>
            <p:cNvSpPr/>
            <p:nvPr/>
          </p:nvSpPr>
          <p:spPr>
            <a:xfrm>
              <a:off x="8430765" y="2715766"/>
              <a:ext cx="900000" cy="259200"/>
            </a:xfrm>
            <a:prstGeom prst="flowChartTermina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900" dirty="0">
                  <a:latin typeface="楷体" panose="02010609060101010101" pitchFamily="49" charset="-122"/>
                  <a:ea typeface="楷体" panose="02010609060101010101" pitchFamily="49" charset="-122"/>
                </a:rPr>
                <a:t>Sampling</a:t>
              </a:r>
              <a:endParaRPr lang="zh-CN" altLang="en-US" sz="9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49" name="流程图: 终止 48">
              <a:extLst>
                <a:ext uri="{FF2B5EF4-FFF2-40B4-BE49-F238E27FC236}">
                  <a16:creationId xmlns:a16="http://schemas.microsoft.com/office/drawing/2014/main" id="{592E3EFB-1BF2-3EBD-A899-E362D0F33626}"/>
                </a:ext>
              </a:extLst>
            </p:cNvPr>
            <p:cNvSpPr/>
            <p:nvPr/>
          </p:nvSpPr>
          <p:spPr>
            <a:xfrm>
              <a:off x="9322118" y="2710954"/>
              <a:ext cx="900000" cy="259200"/>
            </a:xfrm>
            <a:prstGeom prst="flowChartTermina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900" dirty="0">
                  <a:solidFill>
                    <a:schemeClr val="tx2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In Design</a:t>
              </a:r>
              <a:endParaRPr lang="zh-CN" altLang="en-US" sz="900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0" name="流程图: 终止 49">
              <a:extLst>
                <a:ext uri="{FF2B5EF4-FFF2-40B4-BE49-F238E27FC236}">
                  <a16:creationId xmlns:a16="http://schemas.microsoft.com/office/drawing/2014/main" id="{DDF9A005-9416-3F9F-3C03-1E21BC8761E0}"/>
                </a:ext>
              </a:extLst>
            </p:cNvPr>
            <p:cNvSpPr/>
            <p:nvPr/>
          </p:nvSpPr>
          <p:spPr>
            <a:xfrm>
              <a:off x="10195061" y="2704196"/>
              <a:ext cx="900000" cy="259200"/>
            </a:xfrm>
            <a:prstGeom prst="flowChartTerminator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900" dirty="0">
                  <a:solidFill>
                    <a:schemeClr val="bg1">
                      <a:lumMod val="95000"/>
                      <a:alpha val="99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Concept</a:t>
              </a:r>
              <a:endParaRPr lang="zh-CN" altLang="en-US" sz="900" dirty="0">
                <a:solidFill>
                  <a:schemeClr val="bg1">
                    <a:lumMod val="95000"/>
                    <a:alpha val="99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1" name="流程图: 终止 50">
              <a:extLst>
                <a:ext uri="{FF2B5EF4-FFF2-40B4-BE49-F238E27FC236}">
                  <a16:creationId xmlns:a16="http://schemas.microsoft.com/office/drawing/2014/main" id="{6F7B0E2C-1730-4BB8-4BFA-B7EA592D6674}"/>
                </a:ext>
              </a:extLst>
            </p:cNvPr>
            <p:cNvSpPr/>
            <p:nvPr/>
          </p:nvSpPr>
          <p:spPr>
            <a:xfrm>
              <a:off x="7560432" y="2715766"/>
              <a:ext cx="900000" cy="259200"/>
            </a:xfrm>
            <a:prstGeom prst="flowChartTerminator">
              <a:avLst/>
            </a:prstGeom>
            <a:solidFill>
              <a:srgbClr val="33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900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MassProd.</a:t>
              </a:r>
              <a:endParaRPr lang="zh-CN" altLang="en-US" sz="9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52" name="TextBox 31">
            <a:extLst>
              <a:ext uri="{FF2B5EF4-FFF2-40B4-BE49-F238E27FC236}">
                <a16:creationId xmlns:a16="http://schemas.microsoft.com/office/drawing/2014/main" id="{87AF8E03-0967-AF13-48D5-0E1C36BA1C37}"/>
              </a:ext>
            </a:extLst>
          </p:cNvPr>
          <p:cNvSpPr txBox="1"/>
          <p:nvPr/>
        </p:nvSpPr>
        <p:spPr>
          <a:xfrm>
            <a:off x="-36512" y="411510"/>
            <a:ext cx="1296000" cy="246221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zh-CN" altLang="en-US" sz="1600" b="1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量程（</a:t>
            </a:r>
            <a:r>
              <a:rPr lang="en-US" altLang="zh-CN" sz="1600" b="1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A</a:t>
            </a:r>
            <a:r>
              <a:rPr lang="zh-CN" altLang="en-US" sz="1600" b="1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）</a:t>
            </a:r>
            <a:endParaRPr lang="en-US" altLang="zh-CN" sz="1600" b="1" dirty="0">
              <a:latin typeface="Arial" panose="020B0604020202020204" pitchFamily="34" charset="0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53" name="流程图: 终止 52">
            <a:extLst>
              <a:ext uri="{FF2B5EF4-FFF2-40B4-BE49-F238E27FC236}">
                <a16:creationId xmlns:a16="http://schemas.microsoft.com/office/drawing/2014/main" id="{ED85E0E6-4195-5D83-4F87-13123159C20C}"/>
              </a:ext>
            </a:extLst>
          </p:cNvPr>
          <p:cNvSpPr/>
          <p:nvPr/>
        </p:nvSpPr>
        <p:spPr>
          <a:xfrm>
            <a:off x="1547664" y="2287708"/>
            <a:ext cx="1224136" cy="195165"/>
          </a:xfrm>
          <a:prstGeom prst="flowChartTermina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000" dirty="0">
                <a:latin typeface="楷体" panose="02010609060101010101" pitchFamily="49" charset="-122"/>
                <a:ea typeface="楷体" panose="02010609060101010101" pitchFamily="49" charset="-122"/>
              </a:rPr>
              <a:t>CC6927: 0.3mΩ</a:t>
            </a:r>
            <a:endParaRPr lang="zh-CN" altLang="en-US" sz="1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4" name="图片 53" descr="微信图片_20220615183735">
            <a:extLst>
              <a:ext uri="{FF2B5EF4-FFF2-40B4-BE49-F238E27FC236}">
                <a16:creationId xmlns:a16="http://schemas.microsoft.com/office/drawing/2014/main" id="{0BAC8F77-21D3-90D5-74AE-4E89F8F4071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62604" y="3641110"/>
            <a:ext cx="445900" cy="298792"/>
          </a:xfrm>
          <a:prstGeom prst="rect">
            <a:avLst/>
          </a:prstGeom>
        </p:spPr>
      </p:pic>
      <p:sp>
        <p:nvSpPr>
          <p:cNvPr id="55" name="流程图: 终止 54">
            <a:extLst>
              <a:ext uri="{FF2B5EF4-FFF2-40B4-BE49-F238E27FC236}">
                <a16:creationId xmlns:a16="http://schemas.microsoft.com/office/drawing/2014/main" id="{F7A6A61F-EACA-0DD4-F102-4E7641185DA6}"/>
              </a:ext>
            </a:extLst>
          </p:cNvPr>
          <p:cNvSpPr/>
          <p:nvPr/>
        </p:nvSpPr>
        <p:spPr>
          <a:xfrm>
            <a:off x="5784907" y="3435846"/>
            <a:ext cx="675996" cy="357579"/>
          </a:xfrm>
          <a:prstGeom prst="flowChartTermina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000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CC6940</a:t>
            </a:r>
          </a:p>
          <a:p>
            <a:r>
              <a:rPr lang="en-US" altLang="zh-CN" sz="1000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2MHz</a:t>
            </a:r>
            <a:endParaRPr lang="zh-CN" altLang="en-US" sz="1000" dirty="0">
              <a:solidFill>
                <a:schemeClr val="tx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6" name="图片 55">
            <a:extLst>
              <a:ext uri="{FF2B5EF4-FFF2-40B4-BE49-F238E27FC236}">
                <a16:creationId xmlns:a16="http://schemas.microsoft.com/office/drawing/2014/main" id="{BBDFFC4A-635B-57BB-8029-45D1DF78D3D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748464" y="3158262"/>
            <a:ext cx="267611" cy="349592"/>
          </a:xfrm>
          <a:prstGeom prst="rect">
            <a:avLst/>
          </a:prstGeom>
        </p:spPr>
      </p:pic>
      <p:pic>
        <p:nvPicPr>
          <p:cNvPr id="57" name="图片 7">
            <a:extLst>
              <a:ext uri="{FF2B5EF4-FFF2-40B4-BE49-F238E27FC236}">
                <a16:creationId xmlns:a16="http://schemas.microsoft.com/office/drawing/2014/main" id="{68D4007E-E063-2587-11F3-57D0827558A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17452350">
            <a:off x="8645991" y="2351995"/>
            <a:ext cx="467177" cy="46599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8" name="图片 57" descr="微信图片_20220615183735">
            <a:extLst>
              <a:ext uri="{FF2B5EF4-FFF2-40B4-BE49-F238E27FC236}">
                <a16:creationId xmlns:a16="http://schemas.microsoft.com/office/drawing/2014/main" id="{A37F1287-9073-ED25-87F0-E6F7F90F3E6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460496">
            <a:off x="8621701" y="2003364"/>
            <a:ext cx="445900" cy="298792"/>
          </a:xfrm>
          <a:prstGeom prst="rect">
            <a:avLst/>
          </a:prstGeom>
        </p:spPr>
      </p:pic>
      <p:sp>
        <p:nvSpPr>
          <p:cNvPr id="59" name="TextBox 31">
            <a:extLst>
              <a:ext uri="{FF2B5EF4-FFF2-40B4-BE49-F238E27FC236}">
                <a16:creationId xmlns:a16="http://schemas.microsoft.com/office/drawing/2014/main" id="{E3AE0D5E-B453-388F-B704-3F05E20375B5}"/>
              </a:ext>
            </a:extLst>
          </p:cNvPr>
          <p:cNvSpPr txBox="1"/>
          <p:nvPr/>
        </p:nvSpPr>
        <p:spPr>
          <a:xfrm>
            <a:off x="179512" y="3147814"/>
            <a:ext cx="1296000" cy="246221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zh-CN" sz="1600" b="1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60" name="TextBox 31">
            <a:extLst>
              <a:ext uri="{FF2B5EF4-FFF2-40B4-BE49-F238E27FC236}">
                <a16:creationId xmlns:a16="http://schemas.microsoft.com/office/drawing/2014/main" id="{8BF2A223-861D-5E14-BA47-572ECBFAF866}"/>
              </a:ext>
            </a:extLst>
          </p:cNvPr>
          <p:cNvSpPr txBox="1"/>
          <p:nvPr/>
        </p:nvSpPr>
        <p:spPr>
          <a:xfrm>
            <a:off x="107504" y="699542"/>
            <a:ext cx="1296000" cy="246221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zh-CN" sz="1600" b="1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1,200</a:t>
            </a:r>
          </a:p>
        </p:txBody>
      </p:sp>
      <p:sp>
        <p:nvSpPr>
          <p:cNvPr id="61" name="流程图: 终止 60">
            <a:extLst>
              <a:ext uri="{FF2B5EF4-FFF2-40B4-BE49-F238E27FC236}">
                <a16:creationId xmlns:a16="http://schemas.microsoft.com/office/drawing/2014/main" id="{A7FD151B-47BC-6C54-CD63-6C8A83E15753}"/>
              </a:ext>
            </a:extLst>
          </p:cNvPr>
          <p:cNvSpPr/>
          <p:nvPr/>
        </p:nvSpPr>
        <p:spPr>
          <a:xfrm>
            <a:off x="4937008" y="1563638"/>
            <a:ext cx="685417" cy="341197"/>
          </a:xfrm>
          <a:prstGeom prst="flowChartTermina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dirty="0">
                <a:latin typeface="楷体" panose="02010609060101010101" pitchFamily="49" charset="-122"/>
                <a:ea typeface="楷体" panose="02010609060101010101" pitchFamily="49" charset="-122"/>
              </a:rPr>
              <a:t>CC6926</a:t>
            </a:r>
          </a:p>
          <a:p>
            <a:pPr algn="ctr"/>
            <a:r>
              <a:rPr lang="en-US" altLang="zh-CN" sz="1000" dirty="0">
                <a:latin typeface="楷体" panose="02010609060101010101" pitchFamily="49" charset="-122"/>
                <a:ea typeface="楷体" panose="02010609060101010101" pitchFamily="49" charset="-122"/>
              </a:rPr>
              <a:t>20uΩ</a:t>
            </a:r>
            <a:endParaRPr lang="zh-CN" altLang="en-US" sz="1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62" name="图片 61">
            <a:extLst>
              <a:ext uri="{FF2B5EF4-FFF2-40B4-BE49-F238E27FC236}">
                <a16:creationId xmlns:a16="http://schemas.microsoft.com/office/drawing/2014/main" id="{4592C36F-6588-60F8-0F4D-D0E706C3649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581217" y="1436330"/>
            <a:ext cx="526869" cy="526869"/>
          </a:xfrm>
          <a:prstGeom prst="rect">
            <a:avLst/>
          </a:prstGeom>
        </p:spPr>
      </p:pic>
      <p:sp>
        <p:nvSpPr>
          <p:cNvPr id="65" name="流程图: 终止 64">
            <a:extLst>
              <a:ext uri="{FF2B5EF4-FFF2-40B4-BE49-F238E27FC236}">
                <a16:creationId xmlns:a16="http://schemas.microsoft.com/office/drawing/2014/main" id="{84697FCE-7471-2FC9-5692-47AB2959A848}"/>
              </a:ext>
            </a:extLst>
          </p:cNvPr>
          <p:cNvSpPr/>
          <p:nvPr/>
        </p:nvSpPr>
        <p:spPr>
          <a:xfrm>
            <a:off x="2468060" y="3158262"/>
            <a:ext cx="823780" cy="335784"/>
          </a:xfrm>
          <a:prstGeom prst="flowChartTerminator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000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CC6937</a:t>
            </a:r>
          </a:p>
          <a:p>
            <a:r>
              <a:rPr lang="en-US" altLang="zh-CN" sz="1000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200kHz</a:t>
            </a:r>
          </a:p>
        </p:txBody>
      </p:sp>
      <p:sp>
        <p:nvSpPr>
          <p:cNvPr id="67" name="流程图: 终止 66">
            <a:extLst>
              <a:ext uri="{FF2B5EF4-FFF2-40B4-BE49-F238E27FC236}">
                <a16:creationId xmlns:a16="http://schemas.microsoft.com/office/drawing/2014/main" id="{CE938858-37D7-5050-09E4-4413457A0A86}"/>
              </a:ext>
            </a:extLst>
          </p:cNvPr>
          <p:cNvSpPr/>
          <p:nvPr/>
        </p:nvSpPr>
        <p:spPr>
          <a:xfrm>
            <a:off x="5829300" y="2070155"/>
            <a:ext cx="921760" cy="357579"/>
          </a:xfrm>
          <a:prstGeom prst="flowChartTerminator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000" dirty="0">
                <a:latin typeface="楷体" panose="02010609060101010101" pitchFamily="49" charset="-122"/>
                <a:ea typeface="楷体" panose="02010609060101010101" pitchFamily="49" charset="-122"/>
              </a:rPr>
              <a:t> CC6922</a:t>
            </a:r>
          </a:p>
          <a:p>
            <a:pPr algn="ctr"/>
            <a:r>
              <a:rPr lang="en-US" altLang="zh-CN" sz="1000" dirty="0">
                <a:latin typeface="楷体" panose="02010609060101010101" pitchFamily="49" charset="-122"/>
                <a:ea typeface="楷体" panose="02010609060101010101" pitchFamily="49" charset="-122"/>
              </a:rPr>
              <a:t>300kHz/OCD</a:t>
            </a:r>
          </a:p>
        </p:txBody>
      </p:sp>
      <p:pic>
        <p:nvPicPr>
          <p:cNvPr id="68" name="图片 67">
            <a:extLst>
              <a:ext uri="{FF2B5EF4-FFF2-40B4-BE49-F238E27FC236}">
                <a16:creationId xmlns:a16="http://schemas.microsoft.com/office/drawing/2014/main" id="{96360A9A-85A1-C0ED-90D2-6875CD57CBD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1"/>
          <a:stretch>
            <a:fillRect/>
          </a:stretch>
        </p:blipFill>
        <p:spPr>
          <a:xfrm rot="20520000">
            <a:off x="8736797" y="4153990"/>
            <a:ext cx="276173" cy="196003"/>
          </a:xfrm>
          <a:prstGeom prst="rect">
            <a:avLst/>
          </a:prstGeom>
        </p:spPr>
      </p:pic>
      <p:pic>
        <p:nvPicPr>
          <p:cNvPr id="69" name="图片 68">
            <a:extLst>
              <a:ext uri="{FF2B5EF4-FFF2-40B4-BE49-F238E27FC236}">
                <a16:creationId xmlns:a16="http://schemas.microsoft.com/office/drawing/2014/main" id="{1ABF1414-1FE1-CDD6-C9EC-34F3A4FD325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8369301" y="2355726"/>
            <a:ext cx="234644" cy="195165"/>
          </a:xfrm>
          <a:prstGeom prst="rect">
            <a:avLst/>
          </a:prstGeom>
        </p:spPr>
      </p:pic>
      <p:pic>
        <p:nvPicPr>
          <p:cNvPr id="70" name="图片 69" descr="微信图片_20220615183735">
            <a:extLst>
              <a:ext uri="{FF2B5EF4-FFF2-40B4-BE49-F238E27FC236}">
                <a16:creationId xmlns:a16="http://schemas.microsoft.com/office/drawing/2014/main" id="{E0F0207E-FAAB-F4B3-706B-2A8A0966450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44649" y="2847743"/>
            <a:ext cx="445900" cy="298792"/>
          </a:xfrm>
          <a:prstGeom prst="rect">
            <a:avLst/>
          </a:prstGeom>
        </p:spPr>
      </p:pic>
      <p:sp>
        <p:nvSpPr>
          <p:cNvPr id="71" name="流程图: 终止 70">
            <a:extLst>
              <a:ext uri="{FF2B5EF4-FFF2-40B4-BE49-F238E27FC236}">
                <a16:creationId xmlns:a16="http://schemas.microsoft.com/office/drawing/2014/main" id="{04CF16F9-5674-B96F-E0CF-ABCC3E11F242}"/>
              </a:ext>
            </a:extLst>
          </p:cNvPr>
          <p:cNvSpPr/>
          <p:nvPr/>
        </p:nvSpPr>
        <p:spPr>
          <a:xfrm>
            <a:off x="6190663" y="945546"/>
            <a:ext cx="885385" cy="258052"/>
          </a:xfrm>
          <a:prstGeom prst="flowChartTermina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dirty="0">
                <a:latin typeface="楷体" panose="02010609060101010101" pitchFamily="49" charset="-122"/>
                <a:ea typeface="楷体" panose="02010609060101010101" pitchFamily="49" charset="-122"/>
              </a:rPr>
              <a:t>CC6925</a:t>
            </a:r>
          </a:p>
        </p:txBody>
      </p:sp>
      <p:grpSp>
        <p:nvGrpSpPr>
          <p:cNvPr id="72" name="组合 71">
            <a:extLst>
              <a:ext uri="{FF2B5EF4-FFF2-40B4-BE49-F238E27FC236}">
                <a16:creationId xmlns:a16="http://schemas.microsoft.com/office/drawing/2014/main" id="{71DDC093-75E4-41B7-0E2F-94332F9E378D}"/>
              </a:ext>
            </a:extLst>
          </p:cNvPr>
          <p:cNvGrpSpPr/>
          <p:nvPr/>
        </p:nvGrpSpPr>
        <p:grpSpPr>
          <a:xfrm>
            <a:off x="0" y="0"/>
            <a:ext cx="9147810" cy="441960"/>
            <a:chOff x="0" y="0"/>
            <a:chExt cx="14406" cy="696"/>
          </a:xfrm>
        </p:grpSpPr>
        <p:sp>
          <p:nvSpPr>
            <p:cNvPr id="73" name="任意多边形: 形状 72">
              <a:extLst>
                <a:ext uri="{FF2B5EF4-FFF2-40B4-BE49-F238E27FC236}">
                  <a16:creationId xmlns:a16="http://schemas.microsoft.com/office/drawing/2014/main" id="{E06AE415-018E-B5E8-7A33-9A7A42A1CAA4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0" y="0"/>
              <a:ext cx="14407" cy="696"/>
            </a:xfrm>
            <a:custGeom>
              <a:avLst/>
              <a:gdLst>
                <a:gd name="connsiteX0" fmla="*/ 7689493 w 9148330"/>
                <a:gd name="connsiteY0" fmla="*/ 130410 h 442044"/>
                <a:gd name="connsiteX1" fmla="*/ 7631038 w 9148330"/>
                <a:gd name="connsiteY1" fmla="*/ 278268 h 442044"/>
                <a:gd name="connsiteX2" fmla="*/ 7433384 w 9148330"/>
                <a:gd name="connsiteY2" fmla="*/ 408678 h 442044"/>
                <a:gd name="connsiteX3" fmla="*/ 0 w 9148330"/>
                <a:gd name="connsiteY3" fmla="*/ 408678 h 442044"/>
                <a:gd name="connsiteX4" fmla="*/ 0 w 9148330"/>
                <a:gd name="connsiteY4" fmla="*/ 442045 h 442044"/>
                <a:gd name="connsiteX5" fmla="*/ 7763231 w 9148330"/>
                <a:gd name="connsiteY5" fmla="*/ 442045 h 442044"/>
                <a:gd name="connsiteX6" fmla="*/ 9148330 w 9148330"/>
                <a:gd name="connsiteY6" fmla="*/ 442045 h 442044"/>
                <a:gd name="connsiteX7" fmla="*/ 9148330 w 9148330"/>
                <a:gd name="connsiteY7" fmla="*/ 408678 h 442044"/>
                <a:gd name="connsiteX8" fmla="*/ 9148330 w 9148330"/>
                <a:gd name="connsiteY8" fmla="*/ 0 h 442044"/>
                <a:gd name="connsiteX9" fmla="*/ 7887146 w 9148330"/>
                <a:gd name="connsiteY9" fmla="*/ 0 h 442044"/>
                <a:gd name="connsiteX10" fmla="*/ 7689493 w 9148330"/>
                <a:gd name="connsiteY10" fmla="*/ 130410 h 442044"/>
                <a:gd name="connsiteX11" fmla="*/ 7689493 w 9148330"/>
                <a:gd name="connsiteY11" fmla="*/ 130410 h 442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148330" h="442044">
                  <a:moveTo>
                    <a:pt x="7689493" y="130410"/>
                  </a:moveTo>
                  <a:lnTo>
                    <a:pt x="7631038" y="278268"/>
                  </a:lnTo>
                  <a:cubicBezTo>
                    <a:pt x="7599963" y="356845"/>
                    <a:pt x="7521259" y="408678"/>
                    <a:pt x="7433384" y="408678"/>
                  </a:cubicBezTo>
                  <a:lnTo>
                    <a:pt x="0" y="408678"/>
                  </a:lnTo>
                  <a:lnTo>
                    <a:pt x="0" y="442045"/>
                  </a:lnTo>
                  <a:lnTo>
                    <a:pt x="7763231" y="442045"/>
                  </a:lnTo>
                  <a:lnTo>
                    <a:pt x="9148330" y="442045"/>
                  </a:lnTo>
                  <a:lnTo>
                    <a:pt x="9148330" y="408678"/>
                  </a:lnTo>
                  <a:lnTo>
                    <a:pt x="9148330" y="0"/>
                  </a:lnTo>
                  <a:lnTo>
                    <a:pt x="7887146" y="0"/>
                  </a:lnTo>
                  <a:cubicBezTo>
                    <a:pt x="7799145" y="0"/>
                    <a:pt x="7720440" y="51960"/>
                    <a:pt x="7689493" y="130410"/>
                  </a:cubicBezTo>
                  <a:lnTo>
                    <a:pt x="7689493" y="130410"/>
                  </a:lnTo>
                  <a:close/>
                </a:path>
              </a:pathLst>
            </a:custGeom>
            <a:solidFill>
              <a:srgbClr val="1972EB"/>
            </a:solidFill>
            <a:ln w="127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74" name="图形 7">
              <a:extLst>
                <a:ext uri="{FF2B5EF4-FFF2-40B4-BE49-F238E27FC236}">
                  <a16:creationId xmlns:a16="http://schemas.microsoft.com/office/drawing/2014/main" id="{08767CE8-2E9F-AB2B-F123-529EBB34123E}"/>
                </a:ext>
              </a:extLst>
            </p:cNvPr>
            <p:cNvGrpSpPr/>
            <p:nvPr/>
          </p:nvGrpSpPr>
          <p:grpSpPr>
            <a:xfrm>
              <a:off x="12416" y="127"/>
              <a:ext cx="1793" cy="469"/>
              <a:chOff x="7900900" y="80487"/>
              <a:chExt cx="1138415" cy="297784"/>
            </a:xfrm>
            <a:solidFill>
              <a:srgbClr val="FFFFFF"/>
            </a:solidFill>
          </p:grpSpPr>
          <p:sp>
            <p:nvSpPr>
              <p:cNvPr id="75" name="任意多边形: 形状 74">
                <a:extLst>
                  <a:ext uri="{FF2B5EF4-FFF2-40B4-BE49-F238E27FC236}">
                    <a16:creationId xmlns:a16="http://schemas.microsoft.com/office/drawing/2014/main" id="{6B588129-A3E5-59C3-0D6F-D8345B3A099A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>
              <a:xfrm>
                <a:off x="8861274" y="85581"/>
                <a:ext cx="29801" cy="28781"/>
              </a:xfrm>
              <a:custGeom>
                <a:avLst/>
                <a:gdLst>
                  <a:gd name="connsiteX0" fmla="*/ 14900 w 29801"/>
                  <a:gd name="connsiteY0" fmla="*/ 0 h 28781"/>
                  <a:gd name="connsiteX1" fmla="*/ 29801 w 29801"/>
                  <a:gd name="connsiteY1" fmla="*/ 14391 h 28781"/>
                  <a:gd name="connsiteX2" fmla="*/ 14900 w 29801"/>
                  <a:gd name="connsiteY2" fmla="*/ 28782 h 28781"/>
                  <a:gd name="connsiteX3" fmla="*/ 0 w 29801"/>
                  <a:gd name="connsiteY3" fmla="*/ 14391 h 28781"/>
                  <a:gd name="connsiteX4" fmla="*/ 14900 w 29801"/>
                  <a:gd name="connsiteY4" fmla="*/ 0 h 28781"/>
                  <a:gd name="connsiteX5" fmla="*/ 14900 w 29801"/>
                  <a:gd name="connsiteY5" fmla="*/ 0 h 28781"/>
                  <a:gd name="connsiteX6" fmla="*/ 14900 w 29801"/>
                  <a:gd name="connsiteY6" fmla="*/ 0 h 28781"/>
                  <a:gd name="connsiteX7" fmla="*/ 14900 w 29801"/>
                  <a:gd name="connsiteY7" fmla="*/ 0 h 28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01" h="28781">
                    <a:moveTo>
                      <a:pt x="14900" y="0"/>
                    </a:moveTo>
                    <a:cubicBezTo>
                      <a:pt x="23178" y="0"/>
                      <a:pt x="29801" y="6622"/>
                      <a:pt x="29801" y="14391"/>
                    </a:cubicBezTo>
                    <a:cubicBezTo>
                      <a:pt x="29801" y="22414"/>
                      <a:pt x="23178" y="28782"/>
                      <a:pt x="14900" y="28782"/>
                    </a:cubicBezTo>
                    <a:cubicBezTo>
                      <a:pt x="6623" y="28782"/>
                      <a:pt x="0" y="22287"/>
                      <a:pt x="0" y="14391"/>
                    </a:cubicBezTo>
                    <a:cubicBezTo>
                      <a:pt x="0" y="6622"/>
                      <a:pt x="6750" y="0"/>
                      <a:pt x="14900" y="0"/>
                    </a:cubicBezTo>
                    <a:lnTo>
                      <a:pt x="14900" y="0"/>
                    </a:lnTo>
                    <a:lnTo>
                      <a:pt x="14900" y="0"/>
                    </a:lnTo>
                    <a:lnTo>
                      <a:pt x="149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任意多边形: 形状 75">
                <a:extLst>
                  <a:ext uri="{FF2B5EF4-FFF2-40B4-BE49-F238E27FC236}">
                    <a16:creationId xmlns:a16="http://schemas.microsoft.com/office/drawing/2014/main" id="{F09ABD53-DE6F-2F1C-2112-038B17A9F79B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>
              <a:xfrm>
                <a:off x="7900900" y="132957"/>
                <a:ext cx="122769" cy="128117"/>
              </a:xfrm>
              <a:custGeom>
                <a:avLst/>
                <a:gdLst>
                  <a:gd name="connsiteX0" fmla="*/ 122769 w 122769"/>
                  <a:gd name="connsiteY0" fmla="*/ 128118 h 128117"/>
                  <a:gd name="connsiteX1" fmla="*/ 60747 w 122769"/>
                  <a:gd name="connsiteY1" fmla="*/ 128118 h 128117"/>
                  <a:gd name="connsiteX2" fmla="*/ 18848 w 122769"/>
                  <a:gd name="connsiteY2" fmla="*/ 111944 h 128117"/>
                  <a:gd name="connsiteX3" fmla="*/ 0 w 122769"/>
                  <a:gd name="connsiteY3" fmla="*/ 64696 h 128117"/>
                  <a:gd name="connsiteX4" fmla="*/ 18848 w 122769"/>
                  <a:gd name="connsiteY4" fmla="*/ 15155 h 128117"/>
                  <a:gd name="connsiteX5" fmla="*/ 60747 w 122769"/>
                  <a:gd name="connsiteY5" fmla="*/ 0 h 128117"/>
                  <a:gd name="connsiteX6" fmla="*/ 122769 w 122769"/>
                  <a:gd name="connsiteY6" fmla="*/ 0 h 128117"/>
                  <a:gd name="connsiteX7" fmla="*/ 122769 w 122769"/>
                  <a:gd name="connsiteY7" fmla="*/ 24834 h 128117"/>
                  <a:gd name="connsiteX8" fmla="*/ 62021 w 122769"/>
                  <a:gd name="connsiteY8" fmla="*/ 24834 h 128117"/>
                  <a:gd name="connsiteX9" fmla="*/ 37570 w 122769"/>
                  <a:gd name="connsiteY9" fmla="*/ 34386 h 128117"/>
                  <a:gd name="connsiteX10" fmla="*/ 25471 w 122769"/>
                  <a:gd name="connsiteY10" fmla="*/ 64696 h 128117"/>
                  <a:gd name="connsiteX11" fmla="*/ 37570 w 122769"/>
                  <a:gd name="connsiteY11" fmla="*/ 93732 h 128117"/>
                  <a:gd name="connsiteX12" fmla="*/ 62021 w 122769"/>
                  <a:gd name="connsiteY12" fmla="*/ 102265 h 128117"/>
                  <a:gd name="connsiteX13" fmla="*/ 122769 w 122769"/>
                  <a:gd name="connsiteY13" fmla="*/ 102265 h 128117"/>
                  <a:gd name="connsiteX14" fmla="*/ 122769 w 122769"/>
                  <a:gd name="connsiteY14" fmla="*/ 128118 h 128117"/>
                  <a:gd name="connsiteX15" fmla="*/ 122769 w 122769"/>
                  <a:gd name="connsiteY15" fmla="*/ 128118 h 128117"/>
                  <a:gd name="connsiteX16" fmla="*/ 122769 w 122769"/>
                  <a:gd name="connsiteY16" fmla="*/ 128118 h 128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2769" h="128117">
                    <a:moveTo>
                      <a:pt x="122769" y="128118"/>
                    </a:moveTo>
                    <a:lnTo>
                      <a:pt x="60747" y="128118"/>
                    </a:lnTo>
                    <a:cubicBezTo>
                      <a:pt x="45210" y="128118"/>
                      <a:pt x="31202" y="122769"/>
                      <a:pt x="18848" y="111944"/>
                    </a:cubicBezTo>
                    <a:cubicBezTo>
                      <a:pt x="6368" y="100482"/>
                      <a:pt x="0" y="84818"/>
                      <a:pt x="0" y="64696"/>
                    </a:cubicBezTo>
                    <a:cubicBezTo>
                      <a:pt x="0" y="43937"/>
                      <a:pt x="6368" y="27254"/>
                      <a:pt x="18848" y="15155"/>
                    </a:cubicBezTo>
                    <a:cubicBezTo>
                      <a:pt x="30564" y="5094"/>
                      <a:pt x="44574" y="0"/>
                      <a:pt x="60747" y="0"/>
                    </a:cubicBezTo>
                    <a:lnTo>
                      <a:pt x="122769" y="0"/>
                    </a:lnTo>
                    <a:lnTo>
                      <a:pt x="122769" y="24834"/>
                    </a:lnTo>
                    <a:lnTo>
                      <a:pt x="62021" y="24834"/>
                    </a:lnTo>
                    <a:cubicBezTo>
                      <a:pt x="52342" y="24834"/>
                      <a:pt x="44319" y="28145"/>
                      <a:pt x="37570" y="34386"/>
                    </a:cubicBezTo>
                    <a:cubicBezTo>
                      <a:pt x="29419" y="41772"/>
                      <a:pt x="25471" y="51706"/>
                      <a:pt x="25471" y="64696"/>
                    </a:cubicBezTo>
                    <a:cubicBezTo>
                      <a:pt x="25471" y="76794"/>
                      <a:pt x="29419" y="86473"/>
                      <a:pt x="37570" y="93732"/>
                    </a:cubicBezTo>
                    <a:cubicBezTo>
                      <a:pt x="44191" y="99463"/>
                      <a:pt x="52342" y="102265"/>
                      <a:pt x="62021" y="102265"/>
                    </a:cubicBezTo>
                    <a:lnTo>
                      <a:pt x="122769" y="102265"/>
                    </a:lnTo>
                    <a:lnTo>
                      <a:pt x="122769" y="128118"/>
                    </a:lnTo>
                    <a:lnTo>
                      <a:pt x="122769" y="128118"/>
                    </a:lnTo>
                    <a:lnTo>
                      <a:pt x="122769" y="128118"/>
                    </a:lnTo>
                    <a:close/>
                  </a:path>
                </a:pathLst>
              </a:custGeom>
              <a:solidFill>
                <a:srgbClr val="FFFFFF"/>
              </a:solidFill>
              <a:ln w="127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任意多边形: 形状 76">
                <a:extLst>
                  <a:ext uri="{FF2B5EF4-FFF2-40B4-BE49-F238E27FC236}">
                    <a16:creationId xmlns:a16="http://schemas.microsoft.com/office/drawing/2014/main" id="{A387A030-D91B-3DC6-2042-748ADED25B9E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>
                <a:off x="8913362" y="133084"/>
                <a:ext cx="125953" cy="172054"/>
              </a:xfrm>
              <a:custGeom>
                <a:avLst/>
                <a:gdLst>
                  <a:gd name="connsiteX0" fmla="*/ 108251 w 125953"/>
                  <a:gd name="connsiteY0" fmla="*/ 18339 h 172054"/>
                  <a:gd name="connsiteX1" fmla="*/ 63040 w 125953"/>
                  <a:gd name="connsiteY1" fmla="*/ 0 h 172054"/>
                  <a:gd name="connsiteX2" fmla="*/ 0 w 125953"/>
                  <a:gd name="connsiteY2" fmla="*/ 0 h 172054"/>
                  <a:gd name="connsiteX3" fmla="*/ 0 w 125953"/>
                  <a:gd name="connsiteY3" fmla="*/ 172055 h 172054"/>
                  <a:gd name="connsiteX4" fmla="*/ 25343 w 125953"/>
                  <a:gd name="connsiteY4" fmla="*/ 172055 h 172054"/>
                  <a:gd name="connsiteX5" fmla="*/ 25343 w 125953"/>
                  <a:gd name="connsiteY5" fmla="*/ 128118 h 172054"/>
                  <a:gd name="connsiteX6" fmla="*/ 63040 w 125953"/>
                  <a:gd name="connsiteY6" fmla="*/ 128118 h 172054"/>
                  <a:gd name="connsiteX7" fmla="*/ 108251 w 125953"/>
                  <a:gd name="connsiteY7" fmla="*/ 109779 h 172054"/>
                  <a:gd name="connsiteX8" fmla="*/ 125953 w 125953"/>
                  <a:gd name="connsiteY8" fmla="*/ 63677 h 172054"/>
                  <a:gd name="connsiteX9" fmla="*/ 108251 w 125953"/>
                  <a:gd name="connsiteY9" fmla="*/ 18339 h 172054"/>
                  <a:gd name="connsiteX10" fmla="*/ 108251 w 125953"/>
                  <a:gd name="connsiteY10" fmla="*/ 18339 h 172054"/>
                  <a:gd name="connsiteX11" fmla="*/ 89402 w 125953"/>
                  <a:gd name="connsiteY11" fmla="*/ 92586 h 172054"/>
                  <a:gd name="connsiteX12" fmla="*/ 63040 w 125953"/>
                  <a:gd name="connsiteY12" fmla="*/ 103157 h 172054"/>
                  <a:gd name="connsiteX13" fmla="*/ 25343 w 125953"/>
                  <a:gd name="connsiteY13" fmla="*/ 103157 h 172054"/>
                  <a:gd name="connsiteX14" fmla="*/ 25343 w 125953"/>
                  <a:gd name="connsiteY14" fmla="*/ 24834 h 172054"/>
                  <a:gd name="connsiteX15" fmla="*/ 63040 w 125953"/>
                  <a:gd name="connsiteY15" fmla="*/ 24834 h 172054"/>
                  <a:gd name="connsiteX16" fmla="*/ 89402 w 125953"/>
                  <a:gd name="connsiteY16" fmla="*/ 35659 h 172054"/>
                  <a:gd name="connsiteX17" fmla="*/ 99208 w 125953"/>
                  <a:gd name="connsiteY17" fmla="*/ 63677 h 172054"/>
                  <a:gd name="connsiteX18" fmla="*/ 89402 w 125953"/>
                  <a:gd name="connsiteY18" fmla="*/ 92586 h 172054"/>
                  <a:gd name="connsiteX19" fmla="*/ 89402 w 125953"/>
                  <a:gd name="connsiteY19" fmla="*/ 92586 h 172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5953" h="172054">
                    <a:moveTo>
                      <a:pt x="108251" y="18339"/>
                    </a:moveTo>
                    <a:cubicBezTo>
                      <a:pt x="96407" y="6113"/>
                      <a:pt x="81252" y="0"/>
                      <a:pt x="63040" y="0"/>
                    </a:cubicBezTo>
                    <a:lnTo>
                      <a:pt x="0" y="0"/>
                    </a:lnTo>
                    <a:lnTo>
                      <a:pt x="0" y="172055"/>
                    </a:lnTo>
                    <a:lnTo>
                      <a:pt x="25343" y="172055"/>
                    </a:lnTo>
                    <a:lnTo>
                      <a:pt x="25343" y="128118"/>
                    </a:lnTo>
                    <a:lnTo>
                      <a:pt x="63040" y="128118"/>
                    </a:lnTo>
                    <a:cubicBezTo>
                      <a:pt x="81379" y="128118"/>
                      <a:pt x="96534" y="122005"/>
                      <a:pt x="108251" y="109779"/>
                    </a:cubicBezTo>
                    <a:cubicBezTo>
                      <a:pt x="119967" y="97553"/>
                      <a:pt x="125953" y="82271"/>
                      <a:pt x="125953" y="63677"/>
                    </a:cubicBezTo>
                    <a:cubicBezTo>
                      <a:pt x="125826" y="44956"/>
                      <a:pt x="119840" y="29928"/>
                      <a:pt x="108251" y="18339"/>
                    </a:cubicBezTo>
                    <a:lnTo>
                      <a:pt x="108251" y="18339"/>
                    </a:lnTo>
                    <a:close/>
                    <a:moveTo>
                      <a:pt x="89402" y="92586"/>
                    </a:moveTo>
                    <a:cubicBezTo>
                      <a:pt x="82016" y="99718"/>
                      <a:pt x="73228" y="103157"/>
                      <a:pt x="63040" y="103157"/>
                    </a:cubicBezTo>
                    <a:lnTo>
                      <a:pt x="25343" y="103157"/>
                    </a:lnTo>
                    <a:lnTo>
                      <a:pt x="25343" y="24834"/>
                    </a:lnTo>
                    <a:lnTo>
                      <a:pt x="63040" y="24834"/>
                    </a:lnTo>
                    <a:cubicBezTo>
                      <a:pt x="73993" y="24834"/>
                      <a:pt x="82780" y="28400"/>
                      <a:pt x="89402" y="35659"/>
                    </a:cubicBezTo>
                    <a:cubicBezTo>
                      <a:pt x="96024" y="42791"/>
                      <a:pt x="99208" y="52088"/>
                      <a:pt x="99208" y="63677"/>
                    </a:cubicBezTo>
                    <a:cubicBezTo>
                      <a:pt x="99208" y="75648"/>
                      <a:pt x="96024" y="85454"/>
                      <a:pt x="89402" y="92586"/>
                    </a:cubicBezTo>
                    <a:lnTo>
                      <a:pt x="89402" y="92586"/>
                    </a:lnTo>
                    <a:close/>
                  </a:path>
                </a:pathLst>
              </a:custGeom>
              <a:solidFill>
                <a:srgbClr val="FFFFFF"/>
              </a:solidFill>
              <a:ln w="127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任意多边形: 形状 77">
                <a:extLst>
                  <a:ext uri="{FF2B5EF4-FFF2-40B4-BE49-F238E27FC236}">
                    <a16:creationId xmlns:a16="http://schemas.microsoft.com/office/drawing/2014/main" id="{655B404C-F20E-CA55-7BED-D7216488D9AE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8863057" y="133084"/>
                <a:ext cx="26617" cy="128117"/>
              </a:xfrm>
              <a:custGeom>
                <a:avLst/>
                <a:gdLst>
                  <a:gd name="connsiteX0" fmla="*/ 0 w 26617"/>
                  <a:gd name="connsiteY0" fmla="*/ 0 h 128117"/>
                  <a:gd name="connsiteX1" fmla="*/ 26617 w 26617"/>
                  <a:gd name="connsiteY1" fmla="*/ 0 h 128117"/>
                  <a:gd name="connsiteX2" fmla="*/ 26617 w 26617"/>
                  <a:gd name="connsiteY2" fmla="*/ 128118 h 128117"/>
                  <a:gd name="connsiteX3" fmla="*/ 0 w 26617"/>
                  <a:gd name="connsiteY3" fmla="*/ 128118 h 128117"/>
                  <a:gd name="connsiteX4" fmla="*/ 0 w 26617"/>
                  <a:gd name="connsiteY4" fmla="*/ 0 h 128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17" h="128117">
                    <a:moveTo>
                      <a:pt x="0" y="0"/>
                    </a:moveTo>
                    <a:lnTo>
                      <a:pt x="26617" y="0"/>
                    </a:lnTo>
                    <a:lnTo>
                      <a:pt x="26617" y="128118"/>
                    </a:lnTo>
                    <a:lnTo>
                      <a:pt x="0" y="1281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任意多边形: 形状 78">
                <a:extLst>
                  <a:ext uri="{FF2B5EF4-FFF2-40B4-BE49-F238E27FC236}">
                    <a16:creationId xmlns:a16="http://schemas.microsoft.com/office/drawing/2014/main" id="{EB7FF9F4-0E1D-9F13-EFFB-9894D6753770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8727425" y="80487"/>
                <a:ext cx="113854" cy="180587"/>
              </a:xfrm>
              <a:custGeom>
                <a:avLst/>
                <a:gdLst>
                  <a:gd name="connsiteX0" fmla="*/ 113727 w 113854"/>
                  <a:gd name="connsiteY0" fmla="*/ 180588 h 180587"/>
                  <a:gd name="connsiteX1" fmla="*/ 88384 w 113854"/>
                  <a:gd name="connsiteY1" fmla="*/ 180588 h 180587"/>
                  <a:gd name="connsiteX2" fmla="*/ 88384 w 113854"/>
                  <a:gd name="connsiteY2" fmla="*/ 107359 h 180587"/>
                  <a:gd name="connsiteX3" fmla="*/ 82780 w 113854"/>
                  <a:gd name="connsiteY3" fmla="*/ 84818 h 180587"/>
                  <a:gd name="connsiteX4" fmla="*/ 56163 w 113854"/>
                  <a:gd name="connsiteY4" fmla="*/ 77304 h 180587"/>
                  <a:gd name="connsiteX5" fmla="*/ 25217 w 113854"/>
                  <a:gd name="connsiteY5" fmla="*/ 77304 h 180587"/>
                  <a:gd name="connsiteX6" fmla="*/ 25217 w 113854"/>
                  <a:gd name="connsiteY6" fmla="*/ 180588 h 180587"/>
                  <a:gd name="connsiteX7" fmla="*/ 0 w 113854"/>
                  <a:gd name="connsiteY7" fmla="*/ 180588 h 180587"/>
                  <a:gd name="connsiteX8" fmla="*/ 0 w 113854"/>
                  <a:gd name="connsiteY8" fmla="*/ 0 h 180587"/>
                  <a:gd name="connsiteX9" fmla="*/ 25344 w 113854"/>
                  <a:gd name="connsiteY9" fmla="*/ 0 h 180587"/>
                  <a:gd name="connsiteX10" fmla="*/ 25344 w 113854"/>
                  <a:gd name="connsiteY10" fmla="*/ 52597 h 180587"/>
                  <a:gd name="connsiteX11" fmla="*/ 56291 w 113854"/>
                  <a:gd name="connsiteY11" fmla="*/ 52597 h 180587"/>
                  <a:gd name="connsiteX12" fmla="*/ 113854 w 113854"/>
                  <a:gd name="connsiteY12" fmla="*/ 107487 h 180587"/>
                  <a:gd name="connsiteX13" fmla="*/ 113727 w 113854"/>
                  <a:gd name="connsiteY13" fmla="*/ 180588 h 180587"/>
                  <a:gd name="connsiteX14" fmla="*/ 113727 w 113854"/>
                  <a:gd name="connsiteY14" fmla="*/ 180588 h 180587"/>
                  <a:gd name="connsiteX15" fmla="*/ 113727 w 113854"/>
                  <a:gd name="connsiteY15" fmla="*/ 180588 h 180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13854" h="180587">
                    <a:moveTo>
                      <a:pt x="113727" y="180588"/>
                    </a:moveTo>
                    <a:lnTo>
                      <a:pt x="88384" y="180588"/>
                    </a:lnTo>
                    <a:lnTo>
                      <a:pt x="88384" y="107359"/>
                    </a:lnTo>
                    <a:cubicBezTo>
                      <a:pt x="88384" y="96789"/>
                      <a:pt x="86601" y="89148"/>
                      <a:pt x="82780" y="84818"/>
                    </a:cubicBezTo>
                    <a:cubicBezTo>
                      <a:pt x="77559" y="79723"/>
                      <a:pt x="68771" y="77304"/>
                      <a:pt x="56163" y="77304"/>
                    </a:cubicBezTo>
                    <a:lnTo>
                      <a:pt x="25217" y="77304"/>
                    </a:lnTo>
                    <a:lnTo>
                      <a:pt x="25217" y="180588"/>
                    </a:lnTo>
                    <a:lnTo>
                      <a:pt x="0" y="180588"/>
                    </a:lnTo>
                    <a:lnTo>
                      <a:pt x="0" y="0"/>
                    </a:lnTo>
                    <a:lnTo>
                      <a:pt x="25344" y="0"/>
                    </a:lnTo>
                    <a:lnTo>
                      <a:pt x="25344" y="52597"/>
                    </a:lnTo>
                    <a:lnTo>
                      <a:pt x="56291" y="52597"/>
                    </a:lnTo>
                    <a:cubicBezTo>
                      <a:pt x="94624" y="52597"/>
                      <a:pt x="113854" y="70936"/>
                      <a:pt x="113854" y="107487"/>
                    </a:cubicBezTo>
                    <a:lnTo>
                      <a:pt x="113727" y="180588"/>
                    </a:lnTo>
                    <a:lnTo>
                      <a:pt x="113727" y="180588"/>
                    </a:lnTo>
                    <a:lnTo>
                      <a:pt x="113727" y="180588"/>
                    </a:lnTo>
                    <a:close/>
                  </a:path>
                </a:pathLst>
              </a:custGeom>
              <a:solidFill>
                <a:srgbClr val="FFFFFF"/>
              </a:solidFill>
              <a:ln w="127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任意多边形: 形状 79">
                <a:extLst>
                  <a:ext uri="{FF2B5EF4-FFF2-40B4-BE49-F238E27FC236}">
                    <a16:creationId xmlns:a16="http://schemas.microsoft.com/office/drawing/2014/main" id="{E5406460-A0B4-0C4F-56A6-730C2DCAAA59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8581478" y="132957"/>
                <a:ext cx="122768" cy="128117"/>
              </a:xfrm>
              <a:custGeom>
                <a:avLst/>
                <a:gdLst>
                  <a:gd name="connsiteX0" fmla="*/ 122768 w 122768"/>
                  <a:gd name="connsiteY0" fmla="*/ 128118 h 128117"/>
                  <a:gd name="connsiteX1" fmla="*/ 60747 w 122768"/>
                  <a:gd name="connsiteY1" fmla="*/ 128118 h 128117"/>
                  <a:gd name="connsiteX2" fmla="*/ 18721 w 122768"/>
                  <a:gd name="connsiteY2" fmla="*/ 111944 h 128117"/>
                  <a:gd name="connsiteX3" fmla="*/ 0 w 122768"/>
                  <a:gd name="connsiteY3" fmla="*/ 64696 h 128117"/>
                  <a:gd name="connsiteX4" fmla="*/ 18721 w 122768"/>
                  <a:gd name="connsiteY4" fmla="*/ 15155 h 128117"/>
                  <a:gd name="connsiteX5" fmla="*/ 60747 w 122768"/>
                  <a:gd name="connsiteY5" fmla="*/ 0 h 128117"/>
                  <a:gd name="connsiteX6" fmla="*/ 122768 w 122768"/>
                  <a:gd name="connsiteY6" fmla="*/ 0 h 128117"/>
                  <a:gd name="connsiteX7" fmla="*/ 122768 w 122768"/>
                  <a:gd name="connsiteY7" fmla="*/ 24834 h 128117"/>
                  <a:gd name="connsiteX8" fmla="*/ 61766 w 122768"/>
                  <a:gd name="connsiteY8" fmla="*/ 24834 h 128117"/>
                  <a:gd name="connsiteX9" fmla="*/ 37442 w 122768"/>
                  <a:gd name="connsiteY9" fmla="*/ 34386 h 128117"/>
                  <a:gd name="connsiteX10" fmla="*/ 25216 w 122768"/>
                  <a:gd name="connsiteY10" fmla="*/ 64696 h 128117"/>
                  <a:gd name="connsiteX11" fmla="*/ 37442 w 122768"/>
                  <a:gd name="connsiteY11" fmla="*/ 93732 h 128117"/>
                  <a:gd name="connsiteX12" fmla="*/ 61766 w 122768"/>
                  <a:gd name="connsiteY12" fmla="*/ 102265 h 128117"/>
                  <a:gd name="connsiteX13" fmla="*/ 122768 w 122768"/>
                  <a:gd name="connsiteY13" fmla="*/ 102265 h 128117"/>
                  <a:gd name="connsiteX14" fmla="*/ 122768 w 122768"/>
                  <a:gd name="connsiteY14" fmla="*/ 128118 h 128117"/>
                  <a:gd name="connsiteX15" fmla="*/ 122768 w 122768"/>
                  <a:gd name="connsiteY15" fmla="*/ 128118 h 128117"/>
                  <a:gd name="connsiteX16" fmla="*/ 122768 w 122768"/>
                  <a:gd name="connsiteY16" fmla="*/ 128118 h 128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2768" h="128117">
                    <a:moveTo>
                      <a:pt x="122768" y="128118"/>
                    </a:moveTo>
                    <a:lnTo>
                      <a:pt x="60747" y="128118"/>
                    </a:lnTo>
                    <a:cubicBezTo>
                      <a:pt x="45210" y="128118"/>
                      <a:pt x="31202" y="122769"/>
                      <a:pt x="18721" y="111944"/>
                    </a:cubicBezTo>
                    <a:cubicBezTo>
                      <a:pt x="6113" y="100355"/>
                      <a:pt x="0" y="84690"/>
                      <a:pt x="0" y="64696"/>
                    </a:cubicBezTo>
                    <a:cubicBezTo>
                      <a:pt x="0" y="43937"/>
                      <a:pt x="6113" y="27254"/>
                      <a:pt x="18721" y="15155"/>
                    </a:cubicBezTo>
                    <a:cubicBezTo>
                      <a:pt x="30564" y="5094"/>
                      <a:pt x="44574" y="0"/>
                      <a:pt x="60747" y="0"/>
                    </a:cubicBezTo>
                    <a:lnTo>
                      <a:pt x="122768" y="0"/>
                    </a:lnTo>
                    <a:lnTo>
                      <a:pt x="122768" y="24834"/>
                    </a:lnTo>
                    <a:lnTo>
                      <a:pt x="61766" y="24834"/>
                    </a:lnTo>
                    <a:cubicBezTo>
                      <a:pt x="52215" y="24834"/>
                      <a:pt x="44064" y="28145"/>
                      <a:pt x="37442" y="34386"/>
                    </a:cubicBezTo>
                    <a:cubicBezTo>
                      <a:pt x="29291" y="41772"/>
                      <a:pt x="25216" y="51706"/>
                      <a:pt x="25216" y="64696"/>
                    </a:cubicBezTo>
                    <a:cubicBezTo>
                      <a:pt x="25216" y="76794"/>
                      <a:pt x="29419" y="86473"/>
                      <a:pt x="37442" y="93732"/>
                    </a:cubicBezTo>
                    <a:cubicBezTo>
                      <a:pt x="44064" y="99463"/>
                      <a:pt x="52215" y="102265"/>
                      <a:pt x="61766" y="102265"/>
                    </a:cubicBezTo>
                    <a:lnTo>
                      <a:pt x="122768" y="102265"/>
                    </a:lnTo>
                    <a:lnTo>
                      <a:pt x="122768" y="128118"/>
                    </a:lnTo>
                    <a:lnTo>
                      <a:pt x="122768" y="128118"/>
                    </a:lnTo>
                    <a:lnTo>
                      <a:pt x="122768" y="128118"/>
                    </a:lnTo>
                    <a:close/>
                  </a:path>
                </a:pathLst>
              </a:custGeom>
              <a:solidFill>
                <a:srgbClr val="FFFFFF"/>
              </a:solidFill>
              <a:ln w="127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任意多边形: 形状 80">
                <a:extLst>
                  <a:ext uri="{FF2B5EF4-FFF2-40B4-BE49-F238E27FC236}">
                    <a16:creationId xmlns:a16="http://schemas.microsoft.com/office/drawing/2014/main" id="{6E7780D3-F71E-BEEA-41DB-8996D60C3891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8436677" y="133211"/>
                <a:ext cx="123660" cy="127990"/>
              </a:xfrm>
              <a:custGeom>
                <a:avLst/>
                <a:gdLst>
                  <a:gd name="connsiteX0" fmla="*/ 123660 w 123660"/>
                  <a:gd name="connsiteY0" fmla="*/ 88129 h 127990"/>
                  <a:gd name="connsiteX1" fmla="*/ 72719 w 123660"/>
                  <a:gd name="connsiteY1" fmla="*/ 127990 h 127990"/>
                  <a:gd name="connsiteX2" fmla="*/ 5349 w 123660"/>
                  <a:gd name="connsiteY2" fmla="*/ 127990 h 127990"/>
                  <a:gd name="connsiteX3" fmla="*/ 5349 w 123660"/>
                  <a:gd name="connsiteY3" fmla="*/ 102138 h 127990"/>
                  <a:gd name="connsiteX4" fmla="*/ 72719 w 123660"/>
                  <a:gd name="connsiteY4" fmla="*/ 102138 h 127990"/>
                  <a:gd name="connsiteX5" fmla="*/ 92713 w 123660"/>
                  <a:gd name="connsiteY5" fmla="*/ 99081 h 127990"/>
                  <a:gd name="connsiteX6" fmla="*/ 98317 w 123660"/>
                  <a:gd name="connsiteY6" fmla="*/ 88256 h 127990"/>
                  <a:gd name="connsiteX7" fmla="*/ 77304 w 123660"/>
                  <a:gd name="connsiteY7" fmla="*/ 74375 h 127990"/>
                  <a:gd name="connsiteX8" fmla="*/ 49668 w 123660"/>
                  <a:gd name="connsiteY8" fmla="*/ 74375 h 127990"/>
                  <a:gd name="connsiteX9" fmla="*/ 0 w 123660"/>
                  <a:gd name="connsiteY9" fmla="*/ 36805 h 127990"/>
                  <a:gd name="connsiteX10" fmla="*/ 16556 w 123660"/>
                  <a:gd name="connsiteY10" fmla="*/ 6495 h 127990"/>
                  <a:gd name="connsiteX11" fmla="*/ 46356 w 123660"/>
                  <a:gd name="connsiteY11" fmla="*/ 0 h 127990"/>
                  <a:gd name="connsiteX12" fmla="*/ 115000 w 123660"/>
                  <a:gd name="connsiteY12" fmla="*/ 0 h 127990"/>
                  <a:gd name="connsiteX13" fmla="*/ 115000 w 123660"/>
                  <a:gd name="connsiteY13" fmla="*/ 24834 h 127990"/>
                  <a:gd name="connsiteX14" fmla="*/ 46356 w 123660"/>
                  <a:gd name="connsiteY14" fmla="*/ 24834 h 127990"/>
                  <a:gd name="connsiteX15" fmla="*/ 25343 w 123660"/>
                  <a:gd name="connsiteY15" fmla="*/ 36678 h 127990"/>
                  <a:gd name="connsiteX16" fmla="*/ 34385 w 123660"/>
                  <a:gd name="connsiteY16" fmla="*/ 47376 h 127990"/>
                  <a:gd name="connsiteX17" fmla="*/ 49922 w 123660"/>
                  <a:gd name="connsiteY17" fmla="*/ 48394 h 127990"/>
                  <a:gd name="connsiteX18" fmla="*/ 77558 w 123660"/>
                  <a:gd name="connsiteY18" fmla="*/ 48394 h 127990"/>
                  <a:gd name="connsiteX19" fmla="*/ 111689 w 123660"/>
                  <a:gd name="connsiteY19" fmla="*/ 59219 h 127990"/>
                  <a:gd name="connsiteX20" fmla="*/ 123660 w 123660"/>
                  <a:gd name="connsiteY20" fmla="*/ 88129 h 127990"/>
                  <a:gd name="connsiteX21" fmla="*/ 123660 w 123660"/>
                  <a:gd name="connsiteY21" fmla="*/ 88129 h 127990"/>
                  <a:gd name="connsiteX22" fmla="*/ 123660 w 123660"/>
                  <a:gd name="connsiteY22" fmla="*/ 88129 h 127990"/>
                  <a:gd name="connsiteX23" fmla="*/ 123660 w 123660"/>
                  <a:gd name="connsiteY23" fmla="*/ 88129 h 12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23660" h="127990">
                    <a:moveTo>
                      <a:pt x="123660" y="88129"/>
                    </a:moveTo>
                    <a:cubicBezTo>
                      <a:pt x="123660" y="114618"/>
                      <a:pt x="106723" y="127990"/>
                      <a:pt x="72719" y="127990"/>
                    </a:cubicBezTo>
                    <a:lnTo>
                      <a:pt x="5349" y="127990"/>
                    </a:lnTo>
                    <a:lnTo>
                      <a:pt x="5349" y="102138"/>
                    </a:lnTo>
                    <a:lnTo>
                      <a:pt x="72719" y="102138"/>
                    </a:lnTo>
                    <a:cubicBezTo>
                      <a:pt x="82270" y="102138"/>
                      <a:pt x="88893" y="101119"/>
                      <a:pt x="92713" y="99081"/>
                    </a:cubicBezTo>
                    <a:cubicBezTo>
                      <a:pt x="96407" y="96789"/>
                      <a:pt x="98317" y="93350"/>
                      <a:pt x="98317" y="88256"/>
                    </a:cubicBezTo>
                    <a:cubicBezTo>
                      <a:pt x="98317" y="78959"/>
                      <a:pt x="91185" y="74375"/>
                      <a:pt x="77304" y="74375"/>
                    </a:cubicBezTo>
                    <a:lnTo>
                      <a:pt x="49668" y="74375"/>
                    </a:lnTo>
                    <a:cubicBezTo>
                      <a:pt x="16428" y="74375"/>
                      <a:pt x="0" y="61767"/>
                      <a:pt x="0" y="36805"/>
                    </a:cubicBezTo>
                    <a:cubicBezTo>
                      <a:pt x="0" y="23178"/>
                      <a:pt x="5604" y="13245"/>
                      <a:pt x="16556" y="6495"/>
                    </a:cubicBezTo>
                    <a:cubicBezTo>
                      <a:pt x="24707" y="2292"/>
                      <a:pt x="34767" y="0"/>
                      <a:pt x="46356" y="0"/>
                    </a:cubicBezTo>
                    <a:lnTo>
                      <a:pt x="115000" y="0"/>
                    </a:lnTo>
                    <a:lnTo>
                      <a:pt x="115000" y="24834"/>
                    </a:lnTo>
                    <a:lnTo>
                      <a:pt x="46356" y="24834"/>
                    </a:lnTo>
                    <a:cubicBezTo>
                      <a:pt x="32348" y="24834"/>
                      <a:pt x="25343" y="28909"/>
                      <a:pt x="25343" y="36678"/>
                    </a:cubicBezTo>
                    <a:cubicBezTo>
                      <a:pt x="25343" y="42409"/>
                      <a:pt x="28400" y="45975"/>
                      <a:pt x="34385" y="47376"/>
                    </a:cubicBezTo>
                    <a:cubicBezTo>
                      <a:pt x="36550" y="48140"/>
                      <a:pt x="41772" y="48394"/>
                      <a:pt x="49922" y="48394"/>
                    </a:cubicBezTo>
                    <a:lnTo>
                      <a:pt x="77558" y="48394"/>
                    </a:lnTo>
                    <a:cubicBezTo>
                      <a:pt x="91312" y="48394"/>
                      <a:pt x="102901" y="52088"/>
                      <a:pt x="111689" y="59219"/>
                    </a:cubicBezTo>
                    <a:cubicBezTo>
                      <a:pt x="119712" y="65587"/>
                      <a:pt x="123660" y="75139"/>
                      <a:pt x="123660" y="88129"/>
                    </a:cubicBezTo>
                    <a:lnTo>
                      <a:pt x="123660" y="88129"/>
                    </a:lnTo>
                    <a:lnTo>
                      <a:pt x="123660" y="88129"/>
                    </a:lnTo>
                    <a:lnTo>
                      <a:pt x="123660" y="88129"/>
                    </a:lnTo>
                    <a:close/>
                  </a:path>
                </a:pathLst>
              </a:custGeom>
              <a:solidFill>
                <a:srgbClr val="FFFFFF"/>
              </a:solidFill>
              <a:ln w="127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任意多边形: 形状 81">
                <a:extLst>
                  <a:ext uri="{FF2B5EF4-FFF2-40B4-BE49-F238E27FC236}">
                    <a16:creationId xmlns:a16="http://schemas.microsoft.com/office/drawing/2014/main" id="{04C53AE3-A9A6-7032-0D64-597A2634B6A9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8297989" y="133211"/>
                <a:ext cx="123660" cy="127990"/>
              </a:xfrm>
              <a:custGeom>
                <a:avLst/>
                <a:gdLst>
                  <a:gd name="connsiteX0" fmla="*/ 123661 w 123660"/>
                  <a:gd name="connsiteY0" fmla="*/ 88129 h 127990"/>
                  <a:gd name="connsiteX1" fmla="*/ 72719 w 123660"/>
                  <a:gd name="connsiteY1" fmla="*/ 127990 h 127990"/>
                  <a:gd name="connsiteX2" fmla="*/ 5349 w 123660"/>
                  <a:gd name="connsiteY2" fmla="*/ 127990 h 127990"/>
                  <a:gd name="connsiteX3" fmla="*/ 5349 w 123660"/>
                  <a:gd name="connsiteY3" fmla="*/ 102138 h 127990"/>
                  <a:gd name="connsiteX4" fmla="*/ 72719 w 123660"/>
                  <a:gd name="connsiteY4" fmla="*/ 102138 h 127990"/>
                  <a:gd name="connsiteX5" fmla="*/ 92713 w 123660"/>
                  <a:gd name="connsiteY5" fmla="*/ 99081 h 127990"/>
                  <a:gd name="connsiteX6" fmla="*/ 98317 w 123660"/>
                  <a:gd name="connsiteY6" fmla="*/ 88256 h 127990"/>
                  <a:gd name="connsiteX7" fmla="*/ 77304 w 123660"/>
                  <a:gd name="connsiteY7" fmla="*/ 74375 h 127990"/>
                  <a:gd name="connsiteX8" fmla="*/ 49668 w 123660"/>
                  <a:gd name="connsiteY8" fmla="*/ 74375 h 127990"/>
                  <a:gd name="connsiteX9" fmla="*/ 0 w 123660"/>
                  <a:gd name="connsiteY9" fmla="*/ 36805 h 127990"/>
                  <a:gd name="connsiteX10" fmla="*/ 16556 w 123660"/>
                  <a:gd name="connsiteY10" fmla="*/ 6495 h 127990"/>
                  <a:gd name="connsiteX11" fmla="*/ 46357 w 123660"/>
                  <a:gd name="connsiteY11" fmla="*/ 0 h 127990"/>
                  <a:gd name="connsiteX12" fmla="*/ 115000 w 123660"/>
                  <a:gd name="connsiteY12" fmla="*/ 0 h 127990"/>
                  <a:gd name="connsiteX13" fmla="*/ 115000 w 123660"/>
                  <a:gd name="connsiteY13" fmla="*/ 24834 h 127990"/>
                  <a:gd name="connsiteX14" fmla="*/ 46357 w 123660"/>
                  <a:gd name="connsiteY14" fmla="*/ 24834 h 127990"/>
                  <a:gd name="connsiteX15" fmla="*/ 25471 w 123660"/>
                  <a:gd name="connsiteY15" fmla="*/ 36678 h 127990"/>
                  <a:gd name="connsiteX16" fmla="*/ 34258 w 123660"/>
                  <a:gd name="connsiteY16" fmla="*/ 47376 h 127990"/>
                  <a:gd name="connsiteX17" fmla="*/ 49795 w 123660"/>
                  <a:gd name="connsiteY17" fmla="*/ 48394 h 127990"/>
                  <a:gd name="connsiteX18" fmla="*/ 77431 w 123660"/>
                  <a:gd name="connsiteY18" fmla="*/ 48394 h 127990"/>
                  <a:gd name="connsiteX19" fmla="*/ 111816 w 123660"/>
                  <a:gd name="connsiteY19" fmla="*/ 59219 h 127990"/>
                  <a:gd name="connsiteX20" fmla="*/ 123661 w 123660"/>
                  <a:gd name="connsiteY20" fmla="*/ 88129 h 127990"/>
                  <a:gd name="connsiteX21" fmla="*/ 123661 w 123660"/>
                  <a:gd name="connsiteY21" fmla="*/ 88129 h 127990"/>
                  <a:gd name="connsiteX22" fmla="*/ 123661 w 123660"/>
                  <a:gd name="connsiteY22" fmla="*/ 88129 h 127990"/>
                  <a:gd name="connsiteX23" fmla="*/ 123661 w 123660"/>
                  <a:gd name="connsiteY23" fmla="*/ 88129 h 12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23660" h="127990">
                    <a:moveTo>
                      <a:pt x="123661" y="88129"/>
                    </a:moveTo>
                    <a:cubicBezTo>
                      <a:pt x="123661" y="114618"/>
                      <a:pt x="106723" y="127990"/>
                      <a:pt x="72719" y="127990"/>
                    </a:cubicBezTo>
                    <a:lnTo>
                      <a:pt x="5349" y="127990"/>
                    </a:lnTo>
                    <a:lnTo>
                      <a:pt x="5349" y="102138"/>
                    </a:lnTo>
                    <a:lnTo>
                      <a:pt x="72719" y="102138"/>
                    </a:lnTo>
                    <a:cubicBezTo>
                      <a:pt x="82398" y="102138"/>
                      <a:pt x="88893" y="101119"/>
                      <a:pt x="92713" y="99081"/>
                    </a:cubicBezTo>
                    <a:cubicBezTo>
                      <a:pt x="96407" y="96789"/>
                      <a:pt x="98317" y="93350"/>
                      <a:pt x="98317" y="88256"/>
                    </a:cubicBezTo>
                    <a:cubicBezTo>
                      <a:pt x="98317" y="78959"/>
                      <a:pt x="91312" y="74375"/>
                      <a:pt x="77304" y="74375"/>
                    </a:cubicBezTo>
                    <a:lnTo>
                      <a:pt x="49668" y="74375"/>
                    </a:lnTo>
                    <a:cubicBezTo>
                      <a:pt x="16428" y="74375"/>
                      <a:pt x="0" y="61767"/>
                      <a:pt x="0" y="36805"/>
                    </a:cubicBezTo>
                    <a:cubicBezTo>
                      <a:pt x="0" y="23178"/>
                      <a:pt x="5604" y="13245"/>
                      <a:pt x="16556" y="6495"/>
                    </a:cubicBezTo>
                    <a:cubicBezTo>
                      <a:pt x="24707" y="2292"/>
                      <a:pt x="34767" y="0"/>
                      <a:pt x="46357" y="0"/>
                    </a:cubicBezTo>
                    <a:lnTo>
                      <a:pt x="115000" y="0"/>
                    </a:lnTo>
                    <a:lnTo>
                      <a:pt x="115000" y="24834"/>
                    </a:lnTo>
                    <a:lnTo>
                      <a:pt x="46357" y="24834"/>
                    </a:lnTo>
                    <a:cubicBezTo>
                      <a:pt x="32348" y="24834"/>
                      <a:pt x="25471" y="28909"/>
                      <a:pt x="25471" y="36678"/>
                    </a:cubicBezTo>
                    <a:cubicBezTo>
                      <a:pt x="25471" y="42409"/>
                      <a:pt x="28400" y="45975"/>
                      <a:pt x="34258" y="47376"/>
                    </a:cubicBezTo>
                    <a:cubicBezTo>
                      <a:pt x="36423" y="48140"/>
                      <a:pt x="41645" y="48394"/>
                      <a:pt x="49795" y="48394"/>
                    </a:cubicBezTo>
                    <a:lnTo>
                      <a:pt x="77431" y="48394"/>
                    </a:lnTo>
                    <a:cubicBezTo>
                      <a:pt x="91440" y="48394"/>
                      <a:pt x="102775" y="52088"/>
                      <a:pt x="111816" y="59219"/>
                    </a:cubicBezTo>
                    <a:cubicBezTo>
                      <a:pt x="119712" y="65587"/>
                      <a:pt x="123661" y="75139"/>
                      <a:pt x="123661" y="88129"/>
                    </a:cubicBezTo>
                    <a:lnTo>
                      <a:pt x="123661" y="88129"/>
                    </a:lnTo>
                    <a:lnTo>
                      <a:pt x="123661" y="88129"/>
                    </a:lnTo>
                    <a:lnTo>
                      <a:pt x="123661" y="88129"/>
                    </a:lnTo>
                    <a:close/>
                  </a:path>
                </a:pathLst>
              </a:custGeom>
              <a:solidFill>
                <a:srgbClr val="FFFFFF"/>
              </a:solidFill>
              <a:ln w="127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任意多边形: 形状 82">
                <a:extLst>
                  <a:ext uri="{FF2B5EF4-FFF2-40B4-BE49-F238E27FC236}">
                    <a16:creationId xmlns:a16="http://schemas.microsoft.com/office/drawing/2014/main" id="{9D292BFA-C201-38F7-2CB6-E68A055F164A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8150131" y="132447"/>
                <a:ext cx="131301" cy="128627"/>
              </a:xfrm>
              <a:custGeom>
                <a:avLst/>
                <a:gdLst>
                  <a:gd name="connsiteX0" fmla="*/ 112071 w 131301"/>
                  <a:gd name="connsiteY0" fmla="*/ 18721 h 128627"/>
                  <a:gd name="connsiteX1" fmla="*/ 65078 w 131301"/>
                  <a:gd name="connsiteY1" fmla="*/ 0 h 128627"/>
                  <a:gd name="connsiteX2" fmla="*/ 18339 w 131301"/>
                  <a:gd name="connsiteY2" fmla="*/ 18721 h 128627"/>
                  <a:gd name="connsiteX3" fmla="*/ 0 w 131301"/>
                  <a:gd name="connsiteY3" fmla="*/ 64314 h 128627"/>
                  <a:gd name="connsiteX4" fmla="*/ 18339 w 131301"/>
                  <a:gd name="connsiteY4" fmla="*/ 109779 h 128627"/>
                  <a:gd name="connsiteX5" fmla="*/ 65078 w 131301"/>
                  <a:gd name="connsiteY5" fmla="*/ 128627 h 128627"/>
                  <a:gd name="connsiteX6" fmla="*/ 112071 w 131301"/>
                  <a:gd name="connsiteY6" fmla="*/ 109779 h 128627"/>
                  <a:gd name="connsiteX7" fmla="*/ 131302 w 131301"/>
                  <a:gd name="connsiteY7" fmla="*/ 64314 h 128627"/>
                  <a:gd name="connsiteX8" fmla="*/ 112071 w 131301"/>
                  <a:gd name="connsiteY8" fmla="*/ 18721 h 128627"/>
                  <a:gd name="connsiteX9" fmla="*/ 112071 w 131301"/>
                  <a:gd name="connsiteY9" fmla="*/ 18721 h 128627"/>
                  <a:gd name="connsiteX10" fmla="*/ 94624 w 131301"/>
                  <a:gd name="connsiteY10" fmla="*/ 92841 h 128627"/>
                  <a:gd name="connsiteX11" fmla="*/ 65078 w 131301"/>
                  <a:gd name="connsiteY11" fmla="*/ 104685 h 128627"/>
                  <a:gd name="connsiteX12" fmla="*/ 35531 w 131301"/>
                  <a:gd name="connsiteY12" fmla="*/ 92841 h 128627"/>
                  <a:gd name="connsiteX13" fmla="*/ 23305 w 131301"/>
                  <a:gd name="connsiteY13" fmla="*/ 64186 h 128627"/>
                  <a:gd name="connsiteX14" fmla="*/ 35531 w 131301"/>
                  <a:gd name="connsiteY14" fmla="*/ 35404 h 128627"/>
                  <a:gd name="connsiteX15" fmla="*/ 65078 w 131301"/>
                  <a:gd name="connsiteY15" fmla="*/ 23688 h 128627"/>
                  <a:gd name="connsiteX16" fmla="*/ 94624 w 131301"/>
                  <a:gd name="connsiteY16" fmla="*/ 35404 h 128627"/>
                  <a:gd name="connsiteX17" fmla="*/ 107868 w 131301"/>
                  <a:gd name="connsiteY17" fmla="*/ 64186 h 128627"/>
                  <a:gd name="connsiteX18" fmla="*/ 94624 w 131301"/>
                  <a:gd name="connsiteY18" fmla="*/ 92841 h 128627"/>
                  <a:gd name="connsiteX19" fmla="*/ 94624 w 131301"/>
                  <a:gd name="connsiteY19" fmla="*/ 92841 h 128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1301" h="128627">
                    <a:moveTo>
                      <a:pt x="112071" y="18721"/>
                    </a:moveTo>
                    <a:cubicBezTo>
                      <a:pt x="99081" y="6368"/>
                      <a:pt x="83544" y="0"/>
                      <a:pt x="65078" y="0"/>
                    </a:cubicBezTo>
                    <a:cubicBezTo>
                      <a:pt x="46866" y="0"/>
                      <a:pt x="31329" y="6240"/>
                      <a:pt x="18339" y="18721"/>
                    </a:cubicBezTo>
                    <a:cubicBezTo>
                      <a:pt x="6113" y="31329"/>
                      <a:pt x="0" y="46484"/>
                      <a:pt x="0" y="64314"/>
                    </a:cubicBezTo>
                    <a:cubicBezTo>
                      <a:pt x="0" y="82016"/>
                      <a:pt x="6113" y="97171"/>
                      <a:pt x="18339" y="109779"/>
                    </a:cubicBezTo>
                    <a:cubicBezTo>
                      <a:pt x="31329" y="122387"/>
                      <a:pt x="46866" y="128627"/>
                      <a:pt x="65078" y="128627"/>
                    </a:cubicBezTo>
                    <a:cubicBezTo>
                      <a:pt x="83417" y="128627"/>
                      <a:pt x="99081" y="122387"/>
                      <a:pt x="112071" y="109779"/>
                    </a:cubicBezTo>
                    <a:cubicBezTo>
                      <a:pt x="124807" y="97171"/>
                      <a:pt x="131302" y="82016"/>
                      <a:pt x="131302" y="64314"/>
                    </a:cubicBezTo>
                    <a:cubicBezTo>
                      <a:pt x="131302" y="46357"/>
                      <a:pt x="124807" y="31202"/>
                      <a:pt x="112071" y="18721"/>
                    </a:cubicBezTo>
                    <a:lnTo>
                      <a:pt x="112071" y="18721"/>
                    </a:lnTo>
                    <a:close/>
                    <a:moveTo>
                      <a:pt x="94624" y="92841"/>
                    </a:moveTo>
                    <a:cubicBezTo>
                      <a:pt x="86473" y="100737"/>
                      <a:pt x="76666" y="104685"/>
                      <a:pt x="65078" y="104685"/>
                    </a:cubicBezTo>
                    <a:cubicBezTo>
                      <a:pt x="53488" y="104685"/>
                      <a:pt x="43682" y="100609"/>
                      <a:pt x="35531" y="92841"/>
                    </a:cubicBezTo>
                    <a:cubicBezTo>
                      <a:pt x="27381" y="84818"/>
                      <a:pt x="23305" y="75393"/>
                      <a:pt x="23305" y="64186"/>
                    </a:cubicBezTo>
                    <a:cubicBezTo>
                      <a:pt x="23305" y="52852"/>
                      <a:pt x="27508" y="43428"/>
                      <a:pt x="35531" y="35404"/>
                    </a:cubicBezTo>
                    <a:cubicBezTo>
                      <a:pt x="43682" y="27508"/>
                      <a:pt x="53488" y="23688"/>
                      <a:pt x="65078" y="23688"/>
                    </a:cubicBezTo>
                    <a:cubicBezTo>
                      <a:pt x="76666" y="23688"/>
                      <a:pt x="86473" y="27508"/>
                      <a:pt x="94624" y="35404"/>
                    </a:cubicBezTo>
                    <a:cubicBezTo>
                      <a:pt x="103411" y="43428"/>
                      <a:pt x="107868" y="52852"/>
                      <a:pt x="107868" y="64186"/>
                    </a:cubicBezTo>
                    <a:cubicBezTo>
                      <a:pt x="107996" y="75393"/>
                      <a:pt x="103411" y="84945"/>
                      <a:pt x="94624" y="92841"/>
                    </a:cubicBezTo>
                    <a:lnTo>
                      <a:pt x="94624" y="92841"/>
                    </a:lnTo>
                    <a:close/>
                  </a:path>
                </a:pathLst>
              </a:custGeom>
              <a:solidFill>
                <a:srgbClr val="FFFFFF"/>
              </a:solidFill>
              <a:ln w="127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任意多边形: 形状 83">
                <a:extLst>
                  <a:ext uri="{FF2B5EF4-FFF2-40B4-BE49-F238E27FC236}">
                    <a16:creationId xmlns:a16="http://schemas.microsoft.com/office/drawing/2014/main" id="{AF57A78D-1627-A129-0A88-4523924323D6}"/>
                  </a:ext>
                </a:extLst>
              </p:cNvPr>
              <p:cNvSpPr/>
              <p:nvPr>
                <p:custDataLst>
                  <p:tags r:id="rId13"/>
                </p:custDataLst>
              </p:nvPr>
            </p:nvSpPr>
            <p:spPr>
              <a:xfrm>
                <a:off x="8046337" y="133084"/>
                <a:ext cx="88511" cy="128117"/>
              </a:xfrm>
              <a:custGeom>
                <a:avLst/>
                <a:gdLst>
                  <a:gd name="connsiteX0" fmla="*/ 88511 w 88511"/>
                  <a:gd name="connsiteY0" fmla="*/ 64696 h 128117"/>
                  <a:gd name="connsiteX1" fmla="*/ 63168 w 88511"/>
                  <a:gd name="connsiteY1" fmla="*/ 64696 h 128117"/>
                  <a:gd name="connsiteX2" fmla="*/ 63168 w 88511"/>
                  <a:gd name="connsiteY2" fmla="*/ 46357 h 128117"/>
                  <a:gd name="connsiteX3" fmla="*/ 43173 w 88511"/>
                  <a:gd name="connsiteY3" fmla="*/ 24834 h 128117"/>
                  <a:gd name="connsiteX4" fmla="*/ 25598 w 88511"/>
                  <a:gd name="connsiteY4" fmla="*/ 24834 h 128117"/>
                  <a:gd name="connsiteX5" fmla="*/ 25598 w 88511"/>
                  <a:gd name="connsiteY5" fmla="*/ 128118 h 128117"/>
                  <a:gd name="connsiteX6" fmla="*/ 0 w 88511"/>
                  <a:gd name="connsiteY6" fmla="*/ 128118 h 128117"/>
                  <a:gd name="connsiteX7" fmla="*/ 0 w 88511"/>
                  <a:gd name="connsiteY7" fmla="*/ 0 h 128117"/>
                  <a:gd name="connsiteX8" fmla="*/ 45465 w 88511"/>
                  <a:gd name="connsiteY8" fmla="*/ 0 h 128117"/>
                  <a:gd name="connsiteX9" fmla="*/ 88511 w 88511"/>
                  <a:gd name="connsiteY9" fmla="*/ 46229 h 128117"/>
                  <a:gd name="connsiteX10" fmla="*/ 88511 w 88511"/>
                  <a:gd name="connsiteY10" fmla="*/ 64696 h 128117"/>
                  <a:gd name="connsiteX11" fmla="*/ 88511 w 88511"/>
                  <a:gd name="connsiteY11" fmla="*/ 64696 h 128117"/>
                  <a:gd name="connsiteX12" fmla="*/ 88511 w 88511"/>
                  <a:gd name="connsiteY12" fmla="*/ 64696 h 128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8511" h="128117">
                    <a:moveTo>
                      <a:pt x="88511" y="64696"/>
                    </a:moveTo>
                    <a:lnTo>
                      <a:pt x="63168" y="64696"/>
                    </a:lnTo>
                    <a:lnTo>
                      <a:pt x="63168" y="46357"/>
                    </a:lnTo>
                    <a:cubicBezTo>
                      <a:pt x="63168" y="31966"/>
                      <a:pt x="56545" y="24834"/>
                      <a:pt x="43173" y="24834"/>
                    </a:cubicBezTo>
                    <a:lnTo>
                      <a:pt x="25598" y="24834"/>
                    </a:lnTo>
                    <a:lnTo>
                      <a:pt x="25598" y="128118"/>
                    </a:lnTo>
                    <a:lnTo>
                      <a:pt x="0" y="128118"/>
                    </a:lnTo>
                    <a:lnTo>
                      <a:pt x="0" y="0"/>
                    </a:lnTo>
                    <a:lnTo>
                      <a:pt x="45465" y="0"/>
                    </a:lnTo>
                    <a:cubicBezTo>
                      <a:pt x="73993" y="0"/>
                      <a:pt x="88511" y="15537"/>
                      <a:pt x="88511" y="46229"/>
                    </a:cubicBezTo>
                    <a:lnTo>
                      <a:pt x="88511" y="64696"/>
                    </a:lnTo>
                    <a:lnTo>
                      <a:pt x="88511" y="64696"/>
                    </a:lnTo>
                    <a:lnTo>
                      <a:pt x="88511" y="64696"/>
                    </a:lnTo>
                    <a:close/>
                  </a:path>
                </a:pathLst>
              </a:custGeom>
              <a:solidFill>
                <a:srgbClr val="FFFFFF"/>
              </a:solidFill>
              <a:ln w="127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任意多边形: 形状 84">
                <a:extLst>
                  <a:ext uri="{FF2B5EF4-FFF2-40B4-BE49-F238E27FC236}">
                    <a16:creationId xmlns:a16="http://schemas.microsoft.com/office/drawing/2014/main" id="{50ECADBD-4C54-842E-8510-701F05E73A37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8123259" y="306667"/>
                <a:ext cx="693313" cy="71604"/>
              </a:xfrm>
              <a:custGeom>
                <a:avLst/>
                <a:gdLst>
                  <a:gd name="connsiteX0" fmla="*/ 0 w 693313"/>
                  <a:gd name="connsiteY0" fmla="*/ 55526 h 71604"/>
                  <a:gd name="connsiteX1" fmla="*/ 0 w 693313"/>
                  <a:gd name="connsiteY1" fmla="*/ 891 h 71604"/>
                  <a:gd name="connsiteX2" fmla="*/ 11080 w 693313"/>
                  <a:gd name="connsiteY2" fmla="*/ 891 h 71604"/>
                  <a:gd name="connsiteX3" fmla="*/ 24325 w 693313"/>
                  <a:gd name="connsiteY3" fmla="*/ 39607 h 71604"/>
                  <a:gd name="connsiteX4" fmla="*/ 26999 w 693313"/>
                  <a:gd name="connsiteY4" fmla="*/ 47630 h 71604"/>
                  <a:gd name="connsiteX5" fmla="*/ 30056 w 693313"/>
                  <a:gd name="connsiteY5" fmla="*/ 38843 h 71604"/>
                  <a:gd name="connsiteX6" fmla="*/ 43556 w 693313"/>
                  <a:gd name="connsiteY6" fmla="*/ 764 h 71604"/>
                  <a:gd name="connsiteX7" fmla="*/ 53616 w 693313"/>
                  <a:gd name="connsiteY7" fmla="*/ 764 h 71604"/>
                  <a:gd name="connsiteX8" fmla="*/ 53616 w 693313"/>
                  <a:gd name="connsiteY8" fmla="*/ 55399 h 71604"/>
                  <a:gd name="connsiteX9" fmla="*/ 46484 w 693313"/>
                  <a:gd name="connsiteY9" fmla="*/ 55399 h 71604"/>
                  <a:gd name="connsiteX10" fmla="*/ 46484 w 693313"/>
                  <a:gd name="connsiteY10" fmla="*/ 9679 h 71604"/>
                  <a:gd name="connsiteX11" fmla="*/ 30183 w 693313"/>
                  <a:gd name="connsiteY11" fmla="*/ 55399 h 71604"/>
                  <a:gd name="connsiteX12" fmla="*/ 23306 w 693313"/>
                  <a:gd name="connsiteY12" fmla="*/ 55399 h 71604"/>
                  <a:gd name="connsiteX13" fmla="*/ 7132 w 693313"/>
                  <a:gd name="connsiteY13" fmla="*/ 8915 h 71604"/>
                  <a:gd name="connsiteX14" fmla="*/ 7132 w 693313"/>
                  <a:gd name="connsiteY14" fmla="*/ 55399 h 71604"/>
                  <a:gd name="connsiteX15" fmla="*/ 0 w 693313"/>
                  <a:gd name="connsiteY15" fmla="*/ 55399 h 71604"/>
                  <a:gd name="connsiteX16" fmla="*/ 0 w 693313"/>
                  <a:gd name="connsiteY16" fmla="*/ 55526 h 71604"/>
                  <a:gd name="connsiteX17" fmla="*/ 0 w 693313"/>
                  <a:gd name="connsiteY17" fmla="*/ 55526 h 71604"/>
                  <a:gd name="connsiteX18" fmla="*/ 72083 w 693313"/>
                  <a:gd name="connsiteY18" fmla="*/ 8533 h 71604"/>
                  <a:gd name="connsiteX19" fmla="*/ 72083 w 693313"/>
                  <a:gd name="connsiteY19" fmla="*/ 891 h 71604"/>
                  <a:gd name="connsiteX20" fmla="*/ 79087 w 693313"/>
                  <a:gd name="connsiteY20" fmla="*/ 891 h 71604"/>
                  <a:gd name="connsiteX21" fmla="*/ 79087 w 693313"/>
                  <a:gd name="connsiteY21" fmla="*/ 8533 h 71604"/>
                  <a:gd name="connsiteX22" fmla="*/ 72083 w 693313"/>
                  <a:gd name="connsiteY22" fmla="*/ 8533 h 71604"/>
                  <a:gd name="connsiteX23" fmla="*/ 72083 w 693313"/>
                  <a:gd name="connsiteY23" fmla="*/ 8533 h 71604"/>
                  <a:gd name="connsiteX24" fmla="*/ 72083 w 693313"/>
                  <a:gd name="connsiteY24" fmla="*/ 8533 h 71604"/>
                  <a:gd name="connsiteX25" fmla="*/ 72083 w 693313"/>
                  <a:gd name="connsiteY25" fmla="*/ 55526 h 71604"/>
                  <a:gd name="connsiteX26" fmla="*/ 72083 w 693313"/>
                  <a:gd name="connsiteY26" fmla="*/ 16047 h 71604"/>
                  <a:gd name="connsiteX27" fmla="*/ 79087 w 693313"/>
                  <a:gd name="connsiteY27" fmla="*/ 16047 h 71604"/>
                  <a:gd name="connsiteX28" fmla="*/ 79087 w 693313"/>
                  <a:gd name="connsiteY28" fmla="*/ 55526 h 71604"/>
                  <a:gd name="connsiteX29" fmla="*/ 72083 w 693313"/>
                  <a:gd name="connsiteY29" fmla="*/ 55526 h 71604"/>
                  <a:gd name="connsiteX30" fmla="*/ 72083 w 693313"/>
                  <a:gd name="connsiteY30" fmla="*/ 55526 h 71604"/>
                  <a:gd name="connsiteX31" fmla="*/ 72083 w 693313"/>
                  <a:gd name="connsiteY31" fmla="*/ 55526 h 71604"/>
                  <a:gd name="connsiteX32" fmla="*/ 122642 w 693313"/>
                  <a:gd name="connsiteY32" fmla="*/ 41135 h 71604"/>
                  <a:gd name="connsiteX33" fmla="*/ 129519 w 693313"/>
                  <a:gd name="connsiteY33" fmla="*/ 42027 h 71604"/>
                  <a:gd name="connsiteX34" fmla="*/ 123788 w 693313"/>
                  <a:gd name="connsiteY34" fmla="*/ 52724 h 71604"/>
                  <a:gd name="connsiteX35" fmla="*/ 112709 w 693313"/>
                  <a:gd name="connsiteY35" fmla="*/ 56545 h 71604"/>
                  <a:gd name="connsiteX36" fmla="*/ 99209 w 693313"/>
                  <a:gd name="connsiteY36" fmla="*/ 51324 h 71604"/>
                  <a:gd name="connsiteX37" fmla="*/ 94242 w 693313"/>
                  <a:gd name="connsiteY37" fmla="*/ 36168 h 71604"/>
                  <a:gd name="connsiteX38" fmla="*/ 96407 w 693313"/>
                  <a:gd name="connsiteY38" fmla="*/ 24834 h 71604"/>
                  <a:gd name="connsiteX39" fmla="*/ 103030 w 693313"/>
                  <a:gd name="connsiteY39" fmla="*/ 17702 h 71604"/>
                  <a:gd name="connsiteX40" fmla="*/ 112709 w 693313"/>
                  <a:gd name="connsiteY40" fmla="*/ 15155 h 71604"/>
                  <a:gd name="connsiteX41" fmla="*/ 123533 w 693313"/>
                  <a:gd name="connsiteY41" fmla="*/ 18466 h 71604"/>
                  <a:gd name="connsiteX42" fmla="*/ 128882 w 693313"/>
                  <a:gd name="connsiteY42" fmla="*/ 27763 h 71604"/>
                  <a:gd name="connsiteX43" fmla="*/ 122260 w 693313"/>
                  <a:gd name="connsiteY43" fmla="*/ 28782 h 71604"/>
                  <a:gd name="connsiteX44" fmla="*/ 118821 w 693313"/>
                  <a:gd name="connsiteY44" fmla="*/ 22669 h 71604"/>
                  <a:gd name="connsiteX45" fmla="*/ 112963 w 693313"/>
                  <a:gd name="connsiteY45" fmla="*/ 20759 h 71604"/>
                  <a:gd name="connsiteX46" fmla="*/ 104558 w 693313"/>
                  <a:gd name="connsiteY46" fmla="*/ 24452 h 71604"/>
                  <a:gd name="connsiteX47" fmla="*/ 101374 w 693313"/>
                  <a:gd name="connsiteY47" fmla="*/ 36041 h 71604"/>
                  <a:gd name="connsiteX48" fmla="*/ 104558 w 693313"/>
                  <a:gd name="connsiteY48" fmla="*/ 47630 h 71604"/>
                  <a:gd name="connsiteX49" fmla="*/ 112709 w 693313"/>
                  <a:gd name="connsiteY49" fmla="*/ 51324 h 71604"/>
                  <a:gd name="connsiteX50" fmla="*/ 119585 w 693313"/>
                  <a:gd name="connsiteY50" fmla="*/ 48776 h 71604"/>
                  <a:gd name="connsiteX51" fmla="*/ 122642 w 693313"/>
                  <a:gd name="connsiteY51" fmla="*/ 41135 h 71604"/>
                  <a:gd name="connsiteX52" fmla="*/ 122642 w 693313"/>
                  <a:gd name="connsiteY52" fmla="*/ 41135 h 71604"/>
                  <a:gd name="connsiteX53" fmla="*/ 122642 w 693313"/>
                  <a:gd name="connsiteY53" fmla="*/ 41135 h 71604"/>
                  <a:gd name="connsiteX54" fmla="*/ 122642 w 693313"/>
                  <a:gd name="connsiteY54" fmla="*/ 41135 h 71604"/>
                  <a:gd name="connsiteX55" fmla="*/ 139707 w 693313"/>
                  <a:gd name="connsiteY55" fmla="*/ 55526 h 71604"/>
                  <a:gd name="connsiteX56" fmla="*/ 139707 w 693313"/>
                  <a:gd name="connsiteY56" fmla="*/ 16047 h 71604"/>
                  <a:gd name="connsiteX57" fmla="*/ 145820 w 693313"/>
                  <a:gd name="connsiteY57" fmla="*/ 16047 h 71604"/>
                  <a:gd name="connsiteX58" fmla="*/ 145820 w 693313"/>
                  <a:gd name="connsiteY58" fmla="*/ 22032 h 71604"/>
                  <a:gd name="connsiteX59" fmla="*/ 150278 w 693313"/>
                  <a:gd name="connsiteY59" fmla="*/ 16429 h 71604"/>
                  <a:gd name="connsiteX60" fmla="*/ 154608 w 693313"/>
                  <a:gd name="connsiteY60" fmla="*/ 15028 h 71604"/>
                  <a:gd name="connsiteX61" fmla="*/ 161739 w 693313"/>
                  <a:gd name="connsiteY61" fmla="*/ 17320 h 71604"/>
                  <a:gd name="connsiteX62" fmla="*/ 159447 w 693313"/>
                  <a:gd name="connsiteY62" fmla="*/ 23433 h 71604"/>
                  <a:gd name="connsiteX63" fmla="*/ 154480 w 693313"/>
                  <a:gd name="connsiteY63" fmla="*/ 22032 h 71604"/>
                  <a:gd name="connsiteX64" fmla="*/ 150278 w 693313"/>
                  <a:gd name="connsiteY64" fmla="*/ 23433 h 71604"/>
                  <a:gd name="connsiteX65" fmla="*/ 147731 w 693313"/>
                  <a:gd name="connsiteY65" fmla="*/ 27126 h 71604"/>
                  <a:gd name="connsiteX66" fmla="*/ 146457 w 693313"/>
                  <a:gd name="connsiteY66" fmla="*/ 34768 h 71604"/>
                  <a:gd name="connsiteX67" fmla="*/ 146457 w 693313"/>
                  <a:gd name="connsiteY67" fmla="*/ 55526 h 71604"/>
                  <a:gd name="connsiteX68" fmla="*/ 139707 w 693313"/>
                  <a:gd name="connsiteY68" fmla="*/ 55526 h 71604"/>
                  <a:gd name="connsiteX69" fmla="*/ 139707 w 693313"/>
                  <a:gd name="connsiteY69" fmla="*/ 55526 h 71604"/>
                  <a:gd name="connsiteX70" fmla="*/ 139707 w 693313"/>
                  <a:gd name="connsiteY70" fmla="*/ 55526 h 71604"/>
                  <a:gd name="connsiteX71" fmla="*/ 167725 w 693313"/>
                  <a:gd name="connsiteY71" fmla="*/ 35786 h 71604"/>
                  <a:gd name="connsiteX72" fmla="*/ 174093 w 693313"/>
                  <a:gd name="connsiteY72" fmla="*/ 19612 h 71604"/>
                  <a:gd name="connsiteX73" fmla="*/ 186829 w 693313"/>
                  <a:gd name="connsiteY73" fmla="*/ 15028 h 71604"/>
                  <a:gd name="connsiteX74" fmla="*/ 200455 w 693313"/>
                  <a:gd name="connsiteY74" fmla="*/ 20377 h 71604"/>
                  <a:gd name="connsiteX75" fmla="*/ 205804 w 693313"/>
                  <a:gd name="connsiteY75" fmla="*/ 35277 h 71604"/>
                  <a:gd name="connsiteX76" fmla="*/ 203512 w 693313"/>
                  <a:gd name="connsiteY76" fmla="*/ 47121 h 71604"/>
                  <a:gd name="connsiteX77" fmla="*/ 196634 w 693313"/>
                  <a:gd name="connsiteY77" fmla="*/ 53998 h 71604"/>
                  <a:gd name="connsiteX78" fmla="*/ 186829 w 693313"/>
                  <a:gd name="connsiteY78" fmla="*/ 56545 h 71604"/>
                  <a:gd name="connsiteX79" fmla="*/ 173074 w 693313"/>
                  <a:gd name="connsiteY79" fmla="*/ 51324 h 71604"/>
                  <a:gd name="connsiteX80" fmla="*/ 167725 w 693313"/>
                  <a:gd name="connsiteY80" fmla="*/ 35786 h 71604"/>
                  <a:gd name="connsiteX81" fmla="*/ 167725 w 693313"/>
                  <a:gd name="connsiteY81" fmla="*/ 35786 h 71604"/>
                  <a:gd name="connsiteX82" fmla="*/ 167725 w 693313"/>
                  <a:gd name="connsiteY82" fmla="*/ 35786 h 71604"/>
                  <a:gd name="connsiteX83" fmla="*/ 167725 w 693313"/>
                  <a:gd name="connsiteY83" fmla="*/ 35786 h 71604"/>
                  <a:gd name="connsiteX84" fmla="*/ 174730 w 693313"/>
                  <a:gd name="connsiteY84" fmla="*/ 35786 h 71604"/>
                  <a:gd name="connsiteX85" fmla="*/ 178169 w 693313"/>
                  <a:gd name="connsiteY85" fmla="*/ 47121 h 71604"/>
                  <a:gd name="connsiteX86" fmla="*/ 186829 w 693313"/>
                  <a:gd name="connsiteY86" fmla="*/ 50941 h 71604"/>
                  <a:gd name="connsiteX87" fmla="*/ 195488 w 693313"/>
                  <a:gd name="connsiteY87" fmla="*/ 47121 h 71604"/>
                  <a:gd name="connsiteX88" fmla="*/ 198927 w 693313"/>
                  <a:gd name="connsiteY88" fmla="*/ 35532 h 71604"/>
                  <a:gd name="connsiteX89" fmla="*/ 195488 w 693313"/>
                  <a:gd name="connsiteY89" fmla="*/ 24325 h 71604"/>
                  <a:gd name="connsiteX90" fmla="*/ 186829 w 693313"/>
                  <a:gd name="connsiteY90" fmla="*/ 20504 h 71604"/>
                  <a:gd name="connsiteX91" fmla="*/ 178169 w 693313"/>
                  <a:gd name="connsiteY91" fmla="*/ 24325 h 71604"/>
                  <a:gd name="connsiteX92" fmla="*/ 174730 w 693313"/>
                  <a:gd name="connsiteY92" fmla="*/ 35786 h 71604"/>
                  <a:gd name="connsiteX93" fmla="*/ 174730 w 693313"/>
                  <a:gd name="connsiteY93" fmla="*/ 35786 h 71604"/>
                  <a:gd name="connsiteX94" fmla="*/ 174730 w 693313"/>
                  <a:gd name="connsiteY94" fmla="*/ 35786 h 71604"/>
                  <a:gd name="connsiteX95" fmla="*/ 174730 w 693313"/>
                  <a:gd name="connsiteY95" fmla="*/ 35786 h 71604"/>
                  <a:gd name="connsiteX96" fmla="*/ 216629 w 693313"/>
                  <a:gd name="connsiteY96" fmla="*/ 38079 h 71604"/>
                  <a:gd name="connsiteX97" fmla="*/ 223633 w 693313"/>
                  <a:gd name="connsiteY97" fmla="*/ 37315 h 71604"/>
                  <a:gd name="connsiteX98" fmla="*/ 225926 w 693313"/>
                  <a:gd name="connsiteY98" fmla="*/ 44192 h 71604"/>
                  <a:gd name="connsiteX99" fmla="*/ 231657 w 693313"/>
                  <a:gd name="connsiteY99" fmla="*/ 48394 h 71604"/>
                  <a:gd name="connsiteX100" fmla="*/ 240316 w 693313"/>
                  <a:gd name="connsiteY100" fmla="*/ 49923 h 71604"/>
                  <a:gd name="connsiteX101" fmla="*/ 247703 w 693313"/>
                  <a:gd name="connsiteY101" fmla="*/ 48649 h 71604"/>
                  <a:gd name="connsiteX102" fmla="*/ 252543 w 693313"/>
                  <a:gd name="connsiteY102" fmla="*/ 45338 h 71604"/>
                  <a:gd name="connsiteX103" fmla="*/ 254198 w 693313"/>
                  <a:gd name="connsiteY103" fmla="*/ 40626 h 71604"/>
                  <a:gd name="connsiteX104" fmla="*/ 252798 w 693313"/>
                  <a:gd name="connsiteY104" fmla="*/ 36041 h 71604"/>
                  <a:gd name="connsiteX105" fmla="*/ 247831 w 693313"/>
                  <a:gd name="connsiteY105" fmla="*/ 32985 h 71604"/>
                  <a:gd name="connsiteX106" fmla="*/ 237770 w 693313"/>
                  <a:gd name="connsiteY106" fmla="*/ 30438 h 71604"/>
                  <a:gd name="connsiteX107" fmla="*/ 226945 w 693313"/>
                  <a:gd name="connsiteY107" fmla="*/ 26872 h 71604"/>
                  <a:gd name="connsiteX108" fmla="*/ 220832 w 693313"/>
                  <a:gd name="connsiteY108" fmla="*/ 21777 h 71604"/>
                  <a:gd name="connsiteX109" fmla="*/ 218921 w 693313"/>
                  <a:gd name="connsiteY109" fmla="*/ 14900 h 71604"/>
                  <a:gd name="connsiteX110" fmla="*/ 221468 w 693313"/>
                  <a:gd name="connsiteY110" fmla="*/ 7259 h 71604"/>
                  <a:gd name="connsiteX111" fmla="*/ 228473 w 693313"/>
                  <a:gd name="connsiteY111" fmla="*/ 1910 h 71604"/>
                  <a:gd name="connsiteX112" fmla="*/ 238788 w 693313"/>
                  <a:gd name="connsiteY112" fmla="*/ 0 h 71604"/>
                  <a:gd name="connsiteX113" fmla="*/ 249868 w 693313"/>
                  <a:gd name="connsiteY113" fmla="*/ 1910 h 71604"/>
                  <a:gd name="connsiteX114" fmla="*/ 257255 w 693313"/>
                  <a:gd name="connsiteY114" fmla="*/ 7641 h 71604"/>
                  <a:gd name="connsiteX115" fmla="*/ 259929 w 693313"/>
                  <a:gd name="connsiteY115" fmla="*/ 16174 h 71604"/>
                  <a:gd name="connsiteX116" fmla="*/ 252798 w 693313"/>
                  <a:gd name="connsiteY116" fmla="*/ 16683 h 71604"/>
                  <a:gd name="connsiteX117" fmla="*/ 248850 w 693313"/>
                  <a:gd name="connsiteY117" fmla="*/ 9042 h 71604"/>
                  <a:gd name="connsiteX118" fmla="*/ 239171 w 693313"/>
                  <a:gd name="connsiteY118" fmla="*/ 6240 h 71604"/>
                  <a:gd name="connsiteX119" fmla="*/ 229364 w 693313"/>
                  <a:gd name="connsiteY119" fmla="*/ 8787 h 71604"/>
                  <a:gd name="connsiteX120" fmla="*/ 226308 w 693313"/>
                  <a:gd name="connsiteY120" fmla="*/ 14518 h 71604"/>
                  <a:gd name="connsiteX121" fmla="*/ 228473 w 693313"/>
                  <a:gd name="connsiteY121" fmla="*/ 19358 h 71604"/>
                  <a:gd name="connsiteX122" fmla="*/ 239807 w 693313"/>
                  <a:gd name="connsiteY122" fmla="*/ 23178 h 71604"/>
                  <a:gd name="connsiteX123" fmla="*/ 252161 w 693313"/>
                  <a:gd name="connsiteY123" fmla="*/ 26744 h 71604"/>
                  <a:gd name="connsiteX124" fmla="*/ 259293 w 693313"/>
                  <a:gd name="connsiteY124" fmla="*/ 32348 h 71604"/>
                  <a:gd name="connsiteX125" fmla="*/ 261585 w 693313"/>
                  <a:gd name="connsiteY125" fmla="*/ 40244 h 71604"/>
                  <a:gd name="connsiteX126" fmla="*/ 259038 w 693313"/>
                  <a:gd name="connsiteY126" fmla="*/ 48394 h 71604"/>
                  <a:gd name="connsiteX127" fmla="*/ 251651 w 693313"/>
                  <a:gd name="connsiteY127" fmla="*/ 54380 h 71604"/>
                  <a:gd name="connsiteX128" fmla="*/ 240826 w 693313"/>
                  <a:gd name="connsiteY128" fmla="*/ 56418 h 71604"/>
                  <a:gd name="connsiteX129" fmla="*/ 227836 w 693313"/>
                  <a:gd name="connsiteY129" fmla="*/ 54380 h 71604"/>
                  <a:gd name="connsiteX130" fmla="*/ 219685 w 693313"/>
                  <a:gd name="connsiteY130" fmla="*/ 47885 h 71604"/>
                  <a:gd name="connsiteX131" fmla="*/ 216629 w 693313"/>
                  <a:gd name="connsiteY131" fmla="*/ 38079 h 71604"/>
                  <a:gd name="connsiteX132" fmla="*/ 216629 w 693313"/>
                  <a:gd name="connsiteY132" fmla="*/ 38079 h 71604"/>
                  <a:gd name="connsiteX133" fmla="*/ 216629 w 693313"/>
                  <a:gd name="connsiteY133" fmla="*/ 38079 h 71604"/>
                  <a:gd name="connsiteX134" fmla="*/ 216629 w 693313"/>
                  <a:gd name="connsiteY134" fmla="*/ 38079 h 71604"/>
                  <a:gd name="connsiteX135" fmla="*/ 274702 w 693313"/>
                  <a:gd name="connsiteY135" fmla="*/ 70809 h 71604"/>
                  <a:gd name="connsiteX136" fmla="*/ 273938 w 693313"/>
                  <a:gd name="connsiteY136" fmla="*/ 64568 h 71604"/>
                  <a:gd name="connsiteX137" fmla="*/ 277886 w 693313"/>
                  <a:gd name="connsiteY137" fmla="*/ 65332 h 71604"/>
                  <a:gd name="connsiteX138" fmla="*/ 281580 w 693313"/>
                  <a:gd name="connsiteY138" fmla="*/ 64441 h 71604"/>
                  <a:gd name="connsiteX139" fmla="*/ 283745 w 693313"/>
                  <a:gd name="connsiteY139" fmla="*/ 62531 h 71604"/>
                  <a:gd name="connsiteX140" fmla="*/ 285909 w 693313"/>
                  <a:gd name="connsiteY140" fmla="*/ 57437 h 71604"/>
                  <a:gd name="connsiteX141" fmla="*/ 286419 w 693313"/>
                  <a:gd name="connsiteY141" fmla="*/ 55908 h 71604"/>
                  <a:gd name="connsiteX142" fmla="*/ 270882 w 693313"/>
                  <a:gd name="connsiteY142" fmla="*/ 16301 h 71604"/>
                  <a:gd name="connsiteX143" fmla="*/ 278523 w 693313"/>
                  <a:gd name="connsiteY143" fmla="*/ 16301 h 71604"/>
                  <a:gd name="connsiteX144" fmla="*/ 286928 w 693313"/>
                  <a:gd name="connsiteY144" fmla="*/ 39225 h 71604"/>
                  <a:gd name="connsiteX145" fmla="*/ 289857 w 693313"/>
                  <a:gd name="connsiteY145" fmla="*/ 48267 h 71604"/>
                  <a:gd name="connsiteX146" fmla="*/ 292787 w 693313"/>
                  <a:gd name="connsiteY146" fmla="*/ 39352 h 71604"/>
                  <a:gd name="connsiteX147" fmla="*/ 301701 w 693313"/>
                  <a:gd name="connsiteY147" fmla="*/ 16174 h 71604"/>
                  <a:gd name="connsiteX148" fmla="*/ 308579 w 693313"/>
                  <a:gd name="connsiteY148" fmla="*/ 16174 h 71604"/>
                  <a:gd name="connsiteX149" fmla="*/ 293041 w 693313"/>
                  <a:gd name="connsiteY149" fmla="*/ 56290 h 71604"/>
                  <a:gd name="connsiteX150" fmla="*/ 289093 w 693313"/>
                  <a:gd name="connsiteY150" fmla="*/ 65205 h 71604"/>
                  <a:gd name="connsiteX151" fmla="*/ 284890 w 693313"/>
                  <a:gd name="connsiteY151" fmla="*/ 70045 h 71604"/>
                  <a:gd name="connsiteX152" fmla="*/ 279160 w 693313"/>
                  <a:gd name="connsiteY152" fmla="*/ 71573 h 71604"/>
                  <a:gd name="connsiteX153" fmla="*/ 274702 w 693313"/>
                  <a:gd name="connsiteY153" fmla="*/ 70809 h 71604"/>
                  <a:gd name="connsiteX154" fmla="*/ 274702 w 693313"/>
                  <a:gd name="connsiteY154" fmla="*/ 70809 h 71604"/>
                  <a:gd name="connsiteX155" fmla="*/ 274702 w 693313"/>
                  <a:gd name="connsiteY155" fmla="*/ 70809 h 71604"/>
                  <a:gd name="connsiteX156" fmla="*/ 274702 w 693313"/>
                  <a:gd name="connsiteY156" fmla="*/ 70809 h 71604"/>
                  <a:gd name="connsiteX157" fmla="*/ 315965 w 693313"/>
                  <a:gd name="connsiteY157" fmla="*/ 43682 h 71604"/>
                  <a:gd name="connsiteX158" fmla="*/ 322842 w 693313"/>
                  <a:gd name="connsiteY158" fmla="*/ 42664 h 71604"/>
                  <a:gd name="connsiteX159" fmla="*/ 325899 w 693313"/>
                  <a:gd name="connsiteY159" fmla="*/ 48904 h 71604"/>
                  <a:gd name="connsiteX160" fmla="*/ 333285 w 693313"/>
                  <a:gd name="connsiteY160" fmla="*/ 50941 h 71604"/>
                  <a:gd name="connsiteX161" fmla="*/ 340417 w 693313"/>
                  <a:gd name="connsiteY161" fmla="*/ 49031 h 71604"/>
                  <a:gd name="connsiteX162" fmla="*/ 342582 w 693313"/>
                  <a:gd name="connsiteY162" fmla="*/ 44701 h 71604"/>
                  <a:gd name="connsiteX163" fmla="*/ 340671 w 693313"/>
                  <a:gd name="connsiteY163" fmla="*/ 41008 h 71604"/>
                  <a:gd name="connsiteX164" fmla="*/ 333667 w 693313"/>
                  <a:gd name="connsiteY164" fmla="*/ 38716 h 71604"/>
                  <a:gd name="connsiteX165" fmla="*/ 323096 w 693313"/>
                  <a:gd name="connsiteY165" fmla="*/ 35659 h 71604"/>
                  <a:gd name="connsiteX166" fmla="*/ 318639 w 693313"/>
                  <a:gd name="connsiteY166" fmla="*/ 31838 h 71604"/>
                  <a:gd name="connsiteX167" fmla="*/ 317239 w 693313"/>
                  <a:gd name="connsiteY167" fmla="*/ 26617 h 71604"/>
                  <a:gd name="connsiteX168" fmla="*/ 318512 w 693313"/>
                  <a:gd name="connsiteY168" fmla="*/ 21777 h 71604"/>
                  <a:gd name="connsiteX169" fmla="*/ 321951 w 693313"/>
                  <a:gd name="connsiteY169" fmla="*/ 17957 h 71604"/>
                  <a:gd name="connsiteX170" fmla="*/ 326280 w 693313"/>
                  <a:gd name="connsiteY170" fmla="*/ 16047 h 71604"/>
                  <a:gd name="connsiteX171" fmla="*/ 332139 w 693313"/>
                  <a:gd name="connsiteY171" fmla="*/ 15155 h 71604"/>
                  <a:gd name="connsiteX172" fmla="*/ 340545 w 693313"/>
                  <a:gd name="connsiteY172" fmla="*/ 16556 h 71604"/>
                  <a:gd name="connsiteX173" fmla="*/ 345893 w 693313"/>
                  <a:gd name="connsiteY173" fmla="*/ 20249 h 71604"/>
                  <a:gd name="connsiteX174" fmla="*/ 348186 w 693313"/>
                  <a:gd name="connsiteY174" fmla="*/ 26362 h 71604"/>
                  <a:gd name="connsiteX175" fmla="*/ 341563 w 693313"/>
                  <a:gd name="connsiteY175" fmla="*/ 27254 h 71604"/>
                  <a:gd name="connsiteX176" fmla="*/ 338889 w 693313"/>
                  <a:gd name="connsiteY176" fmla="*/ 22542 h 71604"/>
                  <a:gd name="connsiteX177" fmla="*/ 332521 w 693313"/>
                  <a:gd name="connsiteY177" fmla="*/ 20759 h 71604"/>
                  <a:gd name="connsiteX178" fmla="*/ 325899 w 693313"/>
                  <a:gd name="connsiteY178" fmla="*/ 22287 h 71604"/>
                  <a:gd name="connsiteX179" fmla="*/ 323734 w 693313"/>
                  <a:gd name="connsiteY179" fmla="*/ 25853 h 71604"/>
                  <a:gd name="connsiteX180" fmla="*/ 324625 w 693313"/>
                  <a:gd name="connsiteY180" fmla="*/ 28400 h 71604"/>
                  <a:gd name="connsiteX181" fmla="*/ 327299 w 693313"/>
                  <a:gd name="connsiteY181" fmla="*/ 30183 h 71604"/>
                  <a:gd name="connsiteX182" fmla="*/ 333413 w 693313"/>
                  <a:gd name="connsiteY182" fmla="*/ 31966 h 71604"/>
                  <a:gd name="connsiteX183" fmla="*/ 343474 w 693313"/>
                  <a:gd name="connsiteY183" fmla="*/ 35022 h 71604"/>
                  <a:gd name="connsiteX184" fmla="*/ 348186 w 693313"/>
                  <a:gd name="connsiteY184" fmla="*/ 38588 h 71604"/>
                  <a:gd name="connsiteX185" fmla="*/ 349841 w 693313"/>
                  <a:gd name="connsiteY185" fmla="*/ 44319 h 71604"/>
                  <a:gd name="connsiteX186" fmla="*/ 347931 w 693313"/>
                  <a:gd name="connsiteY186" fmla="*/ 50559 h 71604"/>
                  <a:gd name="connsiteX187" fmla="*/ 342073 w 693313"/>
                  <a:gd name="connsiteY187" fmla="*/ 55144 h 71604"/>
                  <a:gd name="connsiteX188" fmla="*/ 333667 w 693313"/>
                  <a:gd name="connsiteY188" fmla="*/ 56672 h 71604"/>
                  <a:gd name="connsiteX189" fmla="*/ 321442 w 693313"/>
                  <a:gd name="connsiteY189" fmla="*/ 53616 h 71604"/>
                  <a:gd name="connsiteX190" fmla="*/ 315965 w 693313"/>
                  <a:gd name="connsiteY190" fmla="*/ 43682 h 71604"/>
                  <a:gd name="connsiteX191" fmla="*/ 315965 w 693313"/>
                  <a:gd name="connsiteY191" fmla="*/ 43682 h 71604"/>
                  <a:gd name="connsiteX192" fmla="*/ 315965 w 693313"/>
                  <a:gd name="connsiteY192" fmla="*/ 43682 h 71604"/>
                  <a:gd name="connsiteX193" fmla="*/ 315965 w 693313"/>
                  <a:gd name="connsiteY193" fmla="*/ 43682 h 71604"/>
                  <a:gd name="connsiteX194" fmla="*/ 377477 w 693313"/>
                  <a:gd name="connsiteY194" fmla="*/ 49668 h 71604"/>
                  <a:gd name="connsiteX195" fmla="*/ 378368 w 693313"/>
                  <a:gd name="connsiteY195" fmla="*/ 55654 h 71604"/>
                  <a:gd name="connsiteX196" fmla="*/ 373147 w 693313"/>
                  <a:gd name="connsiteY196" fmla="*/ 56163 h 71604"/>
                  <a:gd name="connsiteX197" fmla="*/ 367416 w 693313"/>
                  <a:gd name="connsiteY197" fmla="*/ 54889 h 71604"/>
                  <a:gd name="connsiteX198" fmla="*/ 364486 w 693313"/>
                  <a:gd name="connsiteY198" fmla="*/ 51833 h 71604"/>
                  <a:gd name="connsiteX199" fmla="*/ 363596 w 693313"/>
                  <a:gd name="connsiteY199" fmla="*/ 43937 h 71604"/>
                  <a:gd name="connsiteX200" fmla="*/ 363596 w 693313"/>
                  <a:gd name="connsiteY200" fmla="*/ 21013 h 71604"/>
                  <a:gd name="connsiteX201" fmla="*/ 358501 w 693313"/>
                  <a:gd name="connsiteY201" fmla="*/ 21013 h 71604"/>
                  <a:gd name="connsiteX202" fmla="*/ 358501 w 693313"/>
                  <a:gd name="connsiteY202" fmla="*/ 15919 h 71604"/>
                  <a:gd name="connsiteX203" fmla="*/ 363468 w 693313"/>
                  <a:gd name="connsiteY203" fmla="*/ 15919 h 71604"/>
                  <a:gd name="connsiteX204" fmla="*/ 363468 w 693313"/>
                  <a:gd name="connsiteY204" fmla="*/ 5986 h 71604"/>
                  <a:gd name="connsiteX205" fmla="*/ 370345 w 693313"/>
                  <a:gd name="connsiteY205" fmla="*/ 1910 h 71604"/>
                  <a:gd name="connsiteX206" fmla="*/ 370345 w 693313"/>
                  <a:gd name="connsiteY206" fmla="*/ 15792 h 71604"/>
                  <a:gd name="connsiteX207" fmla="*/ 377349 w 693313"/>
                  <a:gd name="connsiteY207" fmla="*/ 15792 h 71604"/>
                  <a:gd name="connsiteX208" fmla="*/ 377349 w 693313"/>
                  <a:gd name="connsiteY208" fmla="*/ 20886 h 71604"/>
                  <a:gd name="connsiteX209" fmla="*/ 370345 w 693313"/>
                  <a:gd name="connsiteY209" fmla="*/ 20886 h 71604"/>
                  <a:gd name="connsiteX210" fmla="*/ 370345 w 693313"/>
                  <a:gd name="connsiteY210" fmla="*/ 44064 h 71604"/>
                  <a:gd name="connsiteX211" fmla="*/ 370727 w 693313"/>
                  <a:gd name="connsiteY211" fmla="*/ 47758 h 71604"/>
                  <a:gd name="connsiteX212" fmla="*/ 372001 w 693313"/>
                  <a:gd name="connsiteY212" fmla="*/ 49031 h 71604"/>
                  <a:gd name="connsiteX213" fmla="*/ 374293 w 693313"/>
                  <a:gd name="connsiteY213" fmla="*/ 49541 h 71604"/>
                  <a:gd name="connsiteX214" fmla="*/ 377477 w 693313"/>
                  <a:gd name="connsiteY214" fmla="*/ 49668 h 71604"/>
                  <a:gd name="connsiteX215" fmla="*/ 377477 w 693313"/>
                  <a:gd name="connsiteY215" fmla="*/ 49668 h 71604"/>
                  <a:gd name="connsiteX216" fmla="*/ 377477 w 693313"/>
                  <a:gd name="connsiteY216" fmla="*/ 49668 h 71604"/>
                  <a:gd name="connsiteX217" fmla="*/ 377477 w 693313"/>
                  <a:gd name="connsiteY217" fmla="*/ 49668 h 71604"/>
                  <a:gd name="connsiteX218" fmla="*/ 416447 w 693313"/>
                  <a:gd name="connsiteY218" fmla="*/ 42918 h 71604"/>
                  <a:gd name="connsiteX219" fmla="*/ 423451 w 693313"/>
                  <a:gd name="connsiteY219" fmla="*/ 43810 h 71604"/>
                  <a:gd name="connsiteX220" fmla="*/ 417339 w 693313"/>
                  <a:gd name="connsiteY220" fmla="*/ 53234 h 71604"/>
                  <a:gd name="connsiteX221" fmla="*/ 405622 w 693313"/>
                  <a:gd name="connsiteY221" fmla="*/ 56545 h 71604"/>
                  <a:gd name="connsiteX222" fmla="*/ 391359 w 693313"/>
                  <a:gd name="connsiteY222" fmla="*/ 51324 h 71604"/>
                  <a:gd name="connsiteX223" fmla="*/ 386137 w 693313"/>
                  <a:gd name="connsiteY223" fmla="*/ 36296 h 71604"/>
                  <a:gd name="connsiteX224" fmla="*/ 391359 w 693313"/>
                  <a:gd name="connsiteY224" fmla="*/ 20759 h 71604"/>
                  <a:gd name="connsiteX225" fmla="*/ 405112 w 693313"/>
                  <a:gd name="connsiteY225" fmla="*/ 15155 h 71604"/>
                  <a:gd name="connsiteX226" fmla="*/ 418358 w 693313"/>
                  <a:gd name="connsiteY226" fmla="*/ 20504 h 71604"/>
                  <a:gd name="connsiteX227" fmla="*/ 423579 w 693313"/>
                  <a:gd name="connsiteY227" fmla="*/ 35659 h 71604"/>
                  <a:gd name="connsiteX228" fmla="*/ 423325 w 693313"/>
                  <a:gd name="connsiteY228" fmla="*/ 37569 h 71604"/>
                  <a:gd name="connsiteX229" fmla="*/ 393014 w 693313"/>
                  <a:gd name="connsiteY229" fmla="*/ 37569 h 71604"/>
                  <a:gd name="connsiteX230" fmla="*/ 396962 w 693313"/>
                  <a:gd name="connsiteY230" fmla="*/ 47503 h 71604"/>
                  <a:gd name="connsiteX231" fmla="*/ 405367 w 693313"/>
                  <a:gd name="connsiteY231" fmla="*/ 51069 h 71604"/>
                  <a:gd name="connsiteX232" fmla="*/ 411735 w 693313"/>
                  <a:gd name="connsiteY232" fmla="*/ 49159 h 71604"/>
                  <a:gd name="connsiteX233" fmla="*/ 416447 w 693313"/>
                  <a:gd name="connsiteY233" fmla="*/ 42918 h 71604"/>
                  <a:gd name="connsiteX234" fmla="*/ 416447 w 693313"/>
                  <a:gd name="connsiteY234" fmla="*/ 42918 h 71604"/>
                  <a:gd name="connsiteX235" fmla="*/ 416447 w 693313"/>
                  <a:gd name="connsiteY235" fmla="*/ 42918 h 71604"/>
                  <a:gd name="connsiteX236" fmla="*/ 416447 w 693313"/>
                  <a:gd name="connsiteY236" fmla="*/ 42918 h 71604"/>
                  <a:gd name="connsiteX237" fmla="*/ 393778 w 693313"/>
                  <a:gd name="connsiteY237" fmla="*/ 32093 h 71604"/>
                  <a:gd name="connsiteX238" fmla="*/ 416447 w 693313"/>
                  <a:gd name="connsiteY238" fmla="*/ 32093 h 71604"/>
                  <a:gd name="connsiteX239" fmla="*/ 413900 w 693313"/>
                  <a:gd name="connsiteY239" fmla="*/ 24579 h 71604"/>
                  <a:gd name="connsiteX240" fmla="*/ 405240 w 693313"/>
                  <a:gd name="connsiteY240" fmla="*/ 20759 h 71604"/>
                  <a:gd name="connsiteX241" fmla="*/ 397344 w 693313"/>
                  <a:gd name="connsiteY241" fmla="*/ 23815 h 71604"/>
                  <a:gd name="connsiteX242" fmla="*/ 393778 w 693313"/>
                  <a:gd name="connsiteY242" fmla="*/ 32093 h 71604"/>
                  <a:gd name="connsiteX243" fmla="*/ 393778 w 693313"/>
                  <a:gd name="connsiteY243" fmla="*/ 32093 h 71604"/>
                  <a:gd name="connsiteX244" fmla="*/ 393778 w 693313"/>
                  <a:gd name="connsiteY244" fmla="*/ 32093 h 71604"/>
                  <a:gd name="connsiteX245" fmla="*/ 393778 w 693313"/>
                  <a:gd name="connsiteY245" fmla="*/ 32093 h 71604"/>
                  <a:gd name="connsiteX246" fmla="*/ 436569 w 693313"/>
                  <a:gd name="connsiteY246" fmla="*/ 55526 h 71604"/>
                  <a:gd name="connsiteX247" fmla="*/ 436569 w 693313"/>
                  <a:gd name="connsiteY247" fmla="*/ 16047 h 71604"/>
                  <a:gd name="connsiteX248" fmla="*/ 442682 w 693313"/>
                  <a:gd name="connsiteY248" fmla="*/ 16047 h 71604"/>
                  <a:gd name="connsiteX249" fmla="*/ 442682 w 693313"/>
                  <a:gd name="connsiteY249" fmla="*/ 21395 h 71604"/>
                  <a:gd name="connsiteX250" fmla="*/ 447904 w 693313"/>
                  <a:gd name="connsiteY250" fmla="*/ 16811 h 71604"/>
                  <a:gd name="connsiteX251" fmla="*/ 455036 w 693313"/>
                  <a:gd name="connsiteY251" fmla="*/ 14900 h 71604"/>
                  <a:gd name="connsiteX252" fmla="*/ 462421 w 693313"/>
                  <a:gd name="connsiteY252" fmla="*/ 16811 h 71604"/>
                  <a:gd name="connsiteX253" fmla="*/ 466624 w 693313"/>
                  <a:gd name="connsiteY253" fmla="*/ 21905 h 71604"/>
                  <a:gd name="connsiteX254" fmla="*/ 479232 w 693313"/>
                  <a:gd name="connsiteY254" fmla="*/ 14900 h 71604"/>
                  <a:gd name="connsiteX255" fmla="*/ 488530 w 693313"/>
                  <a:gd name="connsiteY255" fmla="*/ 18212 h 71604"/>
                  <a:gd name="connsiteX256" fmla="*/ 491713 w 693313"/>
                  <a:gd name="connsiteY256" fmla="*/ 28273 h 71604"/>
                  <a:gd name="connsiteX257" fmla="*/ 491713 w 693313"/>
                  <a:gd name="connsiteY257" fmla="*/ 55272 h 71604"/>
                  <a:gd name="connsiteX258" fmla="*/ 484836 w 693313"/>
                  <a:gd name="connsiteY258" fmla="*/ 55272 h 71604"/>
                  <a:gd name="connsiteX259" fmla="*/ 484836 w 693313"/>
                  <a:gd name="connsiteY259" fmla="*/ 30310 h 71604"/>
                  <a:gd name="connsiteX260" fmla="*/ 484072 w 693313"/>
                  <a:gd name="connsiteY260" fmla="*/ 24579 h 71604"/>
                  <a:gd name="connsiteX261" fmla="*/ 481780 w 693313"/>
                  <a:gd name="connsiteY261" fmla="*/ 21777 h 71604"/>
                  <a:gd name="connsiteX262" fmla="*/ 477450 w 693313"/>
                  <a:gd name="connsiteY262" fmla="*/ 20759 h 71604"/>
                  <a:gd name="connsiteX263" fmla="*/ 470445 w 693313"/>
                  <a:gd name="connsiteY263" fmla="*/ 23560 h 71604"/>
                  <a:gd name="connsiteX264" fmla="*/ 467516 w 693313"/>
                  <a:gd name="connsiteY264" fmla="*/ 32348 h 71604"/>
                  <a:gd name="connsiteX265" fmla="*/ 467516 w 693313"/>
                  <a:gd name="connsiteY265" fmla="*/ 55399 h 71604"/>
                  <a:gd name="connsiteX266" fmla="*/ 460639 w 693313"/>
                  <a:gd name="connsiteY266" fmla="*/ 55399 h 71604"/>
                  <a:gd name="connsiteX267" fmla="*/ 460639 w 693313"/>
                  <a:gd name="connsiteY267" fmla="*/ 29673 h 71604"/>
                  <a:gd name="connsiteX268" fmla="*/ 458856 w 693313"/>
                  <a:gd name="connsiteY268" fmla="*/ 22796 h 71604"/>
                  <a:gd name="connsiteX269" fmla="*/ 453252 w 693313"/>
                  <a:gd name="connsiteY269" fmla="*/ 20759 h 71604"/>
                  <a:gd name="connsiteX270" fmla="*/ 447904 w 693313"/>
                  <a:gd name="connsiteY270" fmla="*/ 22160 h 71604"/>
                  <a:gd name="connsiteX271" fmla="*/ 444465 w 693313"/>
                  <a:gd name="connsiteY271" fmla="*/ 26490 h 71604"/>
                  <a:gd name="connsiteX272" fmla="*/ 443192 w 693313"/>
                  <a:gd name="connsiteY272" fmla="*/ 34895 h 71604"/>
                  <a:gd name="connsiteX273" fmla="*/ 443192 w 693313"/>
                  <a:gd name="connsiteY273" fmla="*/ 55399 h 71604"/>
                  <a:gd name="connsiteX274" fmla="*/ 436569 w 693313"/>
                  <a:gd name="connsiteY274" fmla="*/ 55399 h 71604"/>
                  <a:gd name="connsiteX275" fmla="*/ 436569 w 693313"/>
                  <a:gd name="connsiteY275" fmla="*/ 55526 h 71604"/>
                  <a:gd name="connsiteX276" fmla="*/ 436569 w 693313"/>
                  <a:gd name="connsiteY276" fmla="*/ 55526 h 71604"/>
                  <a:gd name="connsiteX277" fmla="*/ 503557 w 693313"/>
                  <a:gd name="connsiteY277" fmla="*/ 43682 h 71604"/>
                  <a:gd name="connsiteX278" fmla="*/ 510434 w 693313"/>
                  <a:gd name="connsiteY278" fmla="*/ 42664 h 71604"/>
                  <a:gd name="connsiteX279" fmla="*/ 513618 w 693313"/>
                  <a:gd name="connsiteY279" fmla="*/ 48904 h 71604"/>
                  <a:gd name="connsiteX280" fmla="*/ 521005 w 693313"/>
                  <a:gd name="connsiteY280" fmla="*/ 50941 h 71604"/>
                  <a:gd name="connsiteX281" fmla="*/ 528009 w 693313"/>
                  <a:gd name="connsiteY281" fmla="*/ 49031 h 71604"/>
                  <a:gd name="connsiteX282" fmla="*/ 530301 w 693313"/>
                  <a:gd name="connsiteY282" fmla="*/ 44701 h 71604"/>
                  <a:gd name="connsiteX283" fmla="*/ 528136 w 693313"/>
                  <a:gd name="connsiteY283" fmla="*/ 41008 h 71604"/>
                  <a:gd name="connsiteX284" fmla="*/ 521132 w 693313"/>
                  <a:gd name="connsiteY284" fmla="*/ 38716 h 71604"/>
                  <a:gd name="connsiteX285" fmla="*/ 510562 w 693313"/>
                  <a:gd name="connsiteY285" fmla="*/ 35659 h 71604"/>
                  <a:gd name="connsiteX286" fmla="*/ 506231 w 693313"/>
                  <a:gd name="connsiteY286" fmla="*/ 31838 h 71604"/>
                  <a:gd name="connsiteX287" fmla="*/ 504576 w 693313"/>
                  <a:gd name="connsiteY287" fmla="*/ 26617 h 71604"/>
                  <a:gd name="connsiteX288" fmla="*/ 505850 w 693313"/>
                  <a:gd name="connsiteY288" fmla="*/ 21777 h 71604"/>
                  <a:gd name="connsiteX289" fmla="*/ 509288 w 693313"/>
                  <a:gd name="connsiteY289" fmla="*/ 17957 h 71604"/>
                  <a:gd name="connsiteX290" fmla="*/ 513618 w 693313"/>
                  <a:gd name="connsiteY290" fmla="*/ 16047 h 71604"/>
                  <a:gd name="connsiteX291" fmla="*/ 519731 w 693313"/>
                  <a:gd name="connsiteY291" fmla="*/ 15155 h 71604"/>
                  <a:gd name="connsiteX292" fmla="*/ 528136 w 693313"/>
                  <a:gd name="connsiteY292" fmla="*/ 16556 h 71604"/>
                  <a:gd name="connsiteX293" fmla="*/ 533358 w 693313"/>
                  <a:gd name="connsiteY293" fmla="*/ 20249 h 71604"/>
                  <a:gd name="connsiteX294" fmla="*/ 535905 w 693313"/>
                  <a:gd name="connsiteY294" fmla="*/ 26362 h 71604"/>
                  <a:gd name="connsiteX295" fmla="*/ 529028 w 693313"/>
                  <a:gd name="connsiteY295" fmla="*/ 27254 h 71604"/>
                  <a:gd name="connsiteX296" fmla="*/ 526353 w 693313"/>
                  <a:gd name="connsiteY296" fmla="*/ 22542 h 71604"/>
                  <a:gd name="connsiteX297" fmla="*/ 519986 w 693313"/>
                  <a:gd name="connsiteY297" fmla="*/ 20759 h 71604"/>
                  <a:gd name="connsiteX298" fmla="*/ 513363 w 693313"/>
                  <a:gd name="connsiteY298" fmla="*/ 22287 h 71604"/>
                  <a:gd name="connsiteX299" fmla="*/ 511198 w 693313"/>
                  <a:gd name="connsiteY299" fmla="*/ 25853 h 71604"/>
                  <a:gd name="connsiteX300" fmla="*/ 512090 w 693313"/>
                  <a:gd name="connsiteY300" fmla="*/ 28400 h 71604"/>
                  <a:gd name="connsiteX301" fmla="*/ 514764 w 693313"/>
                  <a:gd name="connsiteY301" fmla="*/ 30183 h 71604"/>
                  <a:gd name="connsiteX302" fmla="*/ 520877 w 693313"/>
                  <a:gd name="connsiteY302" fmla="*/ 31966 h 71604"/>
                  <a:gd name="connsiteX303" fmla="*/ 531193 w 693313"/>
                  <a:gd name="connsiteY303" fmla="*/ 35022 h 71604"/>
                  <a:gd name="connsiteX304" fmla="*/ 535650 w 693313"/>
                  <a:gd name="connsiteY304" fmla="*/ 38588 h 71604"/>
                  <a:gd name="connsiteX305" fmla="*/ 537306 w 693313"/>
                  <a:gd name="connsiteY305" fmla="*/ 44319 h 71604"/>
                  <a:gd name="connsiteX306" fmla="*/ 535396 w 693313"/>
                  <a:gd name="connsiteY306" fmla="*/ 50559 h 71604"/>
                  <a:gd name="connsiteX307" fmla="*/ 529665 w 693313"/>
                  <a:gd name="connsiteY307" fmla="*/ 55144 h 71604"/>
                  <a:gd name="connsiteX308" fmla="*/ 521005 w 693313"/>
                  <a:gd name="connsiteY308" fmla="*/ 56672 h 71604"/>
                  <a:gd name="connsiteX309" fmla="*/ 508778 w 693313"/>
                  <a:gd name="connsiteY309" fmla="*/ 53616 h 71604"/>
                  <a:gd name="connsiteX310" fmla="*/ 503557 w 693313"/>
                  <a:gd name="connsiteY310" fmla="*/ 43682 h 71604"/>
                  <a:gd name="connsiteX311" fmla="*/ 503557 w 693313"/>
                  <a:gd name="connsiteY311" fmla="*/ 43682 h 71604"/>
                  <a:gd name="connsiteX312" fmla="*/ 503557 w 693313"/>
                  <a:gd name="connsiteY312" fmla="*/ 43682 h 71604"/>
                  <a:gd name="connsiteX313" fmla="*/ 503557 w 693313"/>
                  <a:gd name="connsiteY313" fmla="*/ 43682 h 71604"/>
                  <a:gd name="connsiteX314" fmla="*/ 555263 w 693313"/>
                  <a:gd name="connsiteY314" fmla="*/ 55526 h 71604"/>
                  <a:gd name="connsiteX315" fmla="*/ 555263 w 693313"/>
                  <a:gd name="connsiteY315" fmla="*/ 47885 h 71604"/>
                  <a:gd name="connsiteX316" fmla="*/ 562904 w 693313"/>
                  <a:gd name="connsiteY316" fmla="*/ 47885 h 71604"/>
                  <a:gd name="connsiteX317" fmla="*/ 562904 w 693313"/>
                  <a:gd name="connsiteY317" fmla="*/ 55526 h 71604"/>
                  <a:gd name="connsiteX318" fmla="*/ 561503 w 693313"/>
                  <a:gd name="connsiteY318" fmla="*/ 62403 h 71604"/>
                  <a:gd name="connsiteX319" fmla="*/ 556664 w 693313"/>
                  <a:gd name="connsiteY319" fmla="*/ 66479 h 71604"/>
                  <a:gd name="connsiteX320" fmla="*/ 554753 w 693313"/>
                  <a:gd name="connsiteY320" fmla="*/ 63677 h 71604"/>
                  <a:gd name="connsiteX321" fmla="*/ 557937 w 693313"/>
                  <a:gd name="connsiteY321" fmla="*/ 60875 h 71604"/>
                  <a:gd name="connsiteX322" fmla="*/ 558956 w 693313"/>
                  <a:gd name="connsiteY322" fmla="*/ 55654 h 71604"/>
                  <a:gd name="connsiteX323" fmla="*/ 555263 w 693313"/>
                  <a:gd name="connsiteY323" fmla="*/ 55526 h 71604"/>
                  <a:gd name="connsiteX324" fmla="*/ 555263 w 693313"/>
                  <a:gd name="connsiteY324" fmla="*/ 55526 h 71604"/>
                  <a:gd name="connsiteX325" fmla="*/ 555263 w 693313"/>
                  <a:gd name="connsiteY325" fmla="*/ 55526 h 71604"/>
                  <a:gd name="connsiteX326" fmla="*/ 573092 w 693313"/>
                  <a:gd name="connsiteY326" fmla="*/ 55526 h 71604"/>
                  <a:gd name="connsiteX327" fmla="*/ 573092 w 693313"/>
                  <a:gd name="connsiteY327" fmla="*/ 891 h 71604"/>
                  <a:gd name="connsiteX328" fmla="*/ 580734 w 693313"/>
                  <a:gd name="connsiteY328" fmla="*/ 891 h 71604"/>
                  <a:gd name="connsiteX329" fmla="*/ 580734 w 693313"/>
                  <a:gd name="connsiteY329" fmla="*/ 55526 h 71604"/>
                  <a:gd name="connsiteX330" fmla="*/ 573092 w 693313"/>
                  <a:gd name="connsiteY330" fmla="*/ 55526 h 71604"/>
                  <a:gd name="connsiteX331" fmla="*/ 573092 w 693313"/>
                  <a:gd name="connsiteY331" fmla="*/ 55526 h 71604"/>
                  <a:gd name="connsiteX332" fmla="*/ 573092 w 693313"/>
                  <a:gd name="connsiteY332" fmla="*/ 55526 h 71604"/>
                  <a:gd name="connsiteX333" fmla="*/ 597162 w 693313"/>
                  <a:gd name="connsiteY333" fmla="*/ 55526 h 71604"/>
                  <a:gd name="connsiteX334" fmla="*/ 597162 w 693313"/>
                  <a:gd name="connsiteY334" fmla="*/ 16047 h 71604"/>
                  <a:gd name="connsiteX335" fmla="*/ 603530 w 693313"/>
                  <a:gd name="connsiteY335" fmla="*/ 16047 h 71604"/>
                  <a:gd name="connsiteX336" fmla="*/ 603530 w 693313"/>
                  <a:gd name="connsiteY336" fmla="*/ 21650 h 71604"/>
                  <a:gd name="connsiteX337" fmla="*/ 616520 w 693313"/>
                  <a:gd name="connsiteY337" fmla="*/ 15028 h 71604"/>
                  <a:gd name="connsiteX338" fmla="*/ 623143 w 693313"/>
                  <a:gd name="connsiteY338" fmla="*/ 16429 h 71604"/>
                  <a:gd name="connsiteX339" fmla="*/ 627855 w 693313"/>
                  <a:gd name="connsiteY339" fmla="*/ 19740 h 71604"/>
                  <a:gd name="connsiteX340" fmla="*/ 630019 w 693313"/>
                  <a:gd name="connsiteY340" fmla="*/ 24579 h 71604"/>
                  <a:gd name="connsiteX341" fmla="*/ 630401 w 693313"/>
                  <a:gd name="connsiteY341" fmla="*/ 31202 h 71604"/>
                  <a:gd name="connsiteX342" fmla="*/ 630401 w 693313"/>
                  <a:gd name="connsiteY342" fmla="*/ 55526 h 71604"/>
                  <a:gd name="connsiteX343" fmla="*/ 623524 w 693313"/>
                  <a:gd name="connsiteY343" fmla="*/ 55526 h 71604"/>
                  <a:gd name="connsiteX344" fmla="*/ 623524 w 693313"/>
                  <a:gd name="connsiteY344" fmla="*/ 31456 h 71604"/>
                  <a:gd name="connsiteX345" fmla="*/ 622633 w 693313"/>
                  <a:gd name="connsiteY345" fmla="*/ 25343 h 71604"/>
                  <a:gd name="connsiteX346" fmla="*/ 619704 w 693313"/>
                  <a:gd name="connsiteY346" fmla="*/ 22287 h 71604"/>
                  <a:gd name="connsiteX347" fmla="*/ 614992 w 693313"/>
                  <a:gd name="connsiteY347" fmla="*/ 21013 h 71604"/>
                  <a:gd name="connsiteX348" fmla="*/ 607350 w 693313"/>
                  <a:gd name="connsiteY348" fmla="*/ 23560 h 71604"/>
                  <a:gd name="connsiteX349" fmla="*/ 604166 w 693313"/>
                  <a:gd name="connsiteY349" fmla="*/ 33876 h 71604"/>
                  <a:gd name="connsiteX350" fmla="*/ 604166 w 693313"/>
                  <a:gd name="connsiteY350" fmla="*/ 55526 h 71604"/>
                  <a:gd name="connsiteX351" fmla="*/ 597162 w 693313"/>
                  <a:gd name="connsiteY351" fmla="*/ 55526 h 71604"/>
                  <a:gd name="connsiteX352" fmla="*/ 597162 w 693313"/>
                  <a:gd name="connsiteY352" fmla="*/ 55526 h 71604"/>
                  <a:gd name="connsiteX353" fmla="*/ 597162 w 693313"/>
                  <a:gd name="connsiteY353" fmla="*/ 55526 h 71604"/>
                  <a:gd name="connsiteX354" fmla="*/ 671664 w 693313"/>
                  <a:gd name="connsiteY354" fmla="*/ 41135 h 71604"/>
                  <a:gd name="connsiteX355" fmla="*/ 678541 w 693313"/>
                  <a:gd name="connsiteY355" fmla="*/ 42027 h 71604"/>
                  <a:gd name="connsiteX356" fmla="*/ 672810 w 693313"/>
                  <a:gd name="connsiteY356" fmla="*/ 52724 h 71604"/>
                  <a:gd name="connsiteX357" fmla="*/ 661730 w 693313"/>
                  <a:gd name="connsiteY357" fmla="*/ 56545 h 71604"/>
                  <a:gd name="connsiteX358" fmla="*/ 648231 w 693313"/>
                  <a:gd name="connsiteY358" fmla="*/ 51324 h 71604"/>
                  <a:gd name="connsiteX359" fmla="*/ 643264 w 693313"/>
                  <a:gd name="connsiteY359" fmla="*/ 36168 h 71604"/>
                  <a:gd name="connsiteX360" fmla="*/ 645430 w 693313"/>
                  <a:gd name="connsiteY360" fmla="*/ 24834 h 71604"/>
                  <a:gd name="connsiteX361" fmla="*/ 652051 w 693313"/>
                  <a:gd name="connsiteY361" fmla="*/ 17702 h 71604"/>
                  <a:gd name="connsiteX362" fmla="*/ 661730 w 693313"/>
                  <a:gd name="connsiteY362" fmla="*/ 15155 h 71604"/>
                  <a:gd name="connsiteX363" fmla="*/ 672555 w 693313"/>
                  <a:gd name="connsiteY363" fmla="*/ 18466 h 71604"/>
                  <a:gd name="connsiteX364" fmla="*/ 677905 w 693313"/>
                  <a:gd name="connsiteY364" fmla="*/ 27763 h 71604"/>
                  <a:gd name="connsiteX365" fmla="*/ 671282 w 693313"/>
                  <a:gd name="connsiteY365" fmla="*/ 28782 h 71604"/>
                  <a:gd name="connsiteX366" fmla="*/ 667843 w 693313"/>
                  <a:gd name="connsiteY366" fmla="*/ 22669 h 71604"/>
                  <a:gd name="connsiteX367" fmla="*/ 661985 w 693313"/>
                  <a:gd name="connsiteY367" fmla="*/ 20759 h 71604"/>
                  <a:gd name="connsiteX368" fmla="*/ 653580 w 693313"/>
                  <a:gd name="connsiteY368" fmla="*/ 24452 h 71604"/>
                  <a:gd name="connsiteX369" fmla="*/ 650396 w 693313"/>
                  <a:gd name="connsiteY369" fmla="*/ 36041 h 71604"/>
                  <a:gd name="connsiteX370" fmla="*/ 653580 w 693313"/>
                  <a:gd name="connsiteY370" fmla="*/ 47630 h 71604"/>
                  <a:gd name="connsiteX371" fmla="*/ 661730 w 693313"/>
                  <a:gd name="connsiteY371" fmla="*/ 51324 h 71604"/>
                  <a:gd name="connsiteX372" fmla="*/ 668607 w 693313"/>
                  <a:gd name="connsiteY372" fmla="*/ 48776 h 71604"/>
                  <a:gd name="connsiteX373" fmla="*/ 671664 w 693313"/>
                  <a:gd name="connsiteY373" fmla="*/ 41135 h 71604"/>
                  <a:gd name="connsiteX374" fmla="*/ 671664 w 693313"/>
                  <a:gd name="connsiteY374" fmla="*/ 41135 h 71604"/>
                  <a:gd name="connsiteX375" fmla="*/ 671664 w 693313"/>
                  <a:gd name="connsiteY375" fmla="*/ 41135 h 71604"/>
                  <a:gd name="connsiteX376" fmla="*/ 671664 w 693313"/>
                  <a:gd name="connsiteY376" fmla="*/ 41135 h 71604"/>
                  <a:gd name="connsiteX377" fmla="*/ 685673 w 693313"/>
                  <a:gd name="connsiteY377" fmla="*/ 55526 h 71604"/>
                  <a:gd name="connsiteX378" fmla="*/ 685673 w 693313"/>
                  <a:gd name="connsiteY378" fmla="*/ 47885 h 71604"/>
                  <a:gd name="connsiteX379" fmla="*/ 693314 w 693313"/>
                  <a:gd name="connsiteY379" fmla="*/ 47885 h 71604"/>
                  <a:gd name="connsiteX380" fmla="*/ 693314 w 693313"/>
                  <a:gd name="connsiteY380" fmla="*/ 55526 h 71604"/>
                  <a:gd name="connsiteX381" fmla="*/ 685673 w 693313"/>
                  <a:gd name="connsiteY381" fmla="*/ 55526 h 71604"/>
                  <a:gd name="connsiteX382" fmla="*/ 685673 w 693313"/>
                  <a:gd name="connsiteY382" fmla="*/ 55526 h 71604"/>
                  <a:gd name="connsiteX383" fmla="*/ 685673 w 693313"/>
                  <a:gd name="connsiteY383" fmla="*/ 55526 h 7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</a:cxnLst>
                <a:rect l="l" t="t" r="r" b="b"/>
                <a:pathLst>
                  <a:path w="693313" h="71604">
                    <a:moveTo>
                      <a:pt x="0" y="55526"/>
                    </a:moveTo>
                    <a:lnTo>
                      <a:pt x="0" y="891"/>
                    </a:lnTo>
                    <a:lnTo>
                      <a:pt x="11080" y="891"/>
                    </a:lnTo>
                    <a:lnTo>
                      <a:pt x="24325" y="39607"/>
                    </a:lnTo>
                    <a:cubicBezTo>
                      <a:pt x="25598" y="43173"/>
                      <a:pt x="26490" y="45847"/>
                      <a:pt x="26999" y="47630"/>
                    </a:cubicBezTo>
                    <a:cubicBezTo>
                      <a:pt x="27764" y="45720"/>
                      <a:pt x="28655" y="42791"/>
                      <a:pt x="30056" y="38843"/>
                    </a:cubicBezTo>
                    <a:lnTo>
                      <a:pt x="43556" y="764"/>
                    </a:lnTo>
                    <a:lnTo>
                      <a:pt x="53616" y="764"/>
                    </a:lnTo>
                    <a:lnTo>
                      <a:pt x="53616" y="55399"/>
                    </a:lnTo>
                    <a:lnTo>
                      <a:pt x="46484" y="55399"/>
                    </a:lnTo>
                    <a:lnTo>
                      <a:pt x="46484" y="9679"/>
                    </a:lnTo>
                    <a:lnTo>
                      <a:pt x="30183" y="55399"/>
                    </a:lnTo>
                    <a:lnTo>
                      <a:pt x="23306" y="55399"/>
                    </a:lnTo>
                    <a:lnTo>
                      <a:pt x="7132" y="8915"/>
                    </a:lnTo>
                    <a:lnTo>
                      <a:pt x="7132" y="55399"/>
                    </a:lnTo>
                    <a:lnTo>
                      <a:pt x="0" y="55399"/>
                    </a:lnTo>
                    <a:lnTo>
                      <a:pt x="0" y="55526"/>
                    </a:lnTo>
                    <a:lnTo>
                      <a:pt x="0" y="55526"/>
                    </a:lnTo>
                    <a:close/>
                    <a:moveTo>
                      <a:pt x="72083" y="8533"/>
                    </a:moveTo>
                    <a:lnTo>
                      <a:pt x="72083" y="891"/>
                    </a:lnTo>
                    <a:lnTo>
                      <a:pt x="79087" y="891"/>
                    </a:lnTo>
                    <a:lnTo>
                      <a:pt x="79087" y="8533"/>
                    </a:lnTo>
                    <a:lnTo>
                      <a:pt x="72083" y="8533"/>
                    </a:lnTo>
                    <a:lnTo>
                      <a:pt x="72083" y="8533"/>
                    </a:lnTo>
                    <a:lnTo>
                      <a:pt x="72083" y="8533"/>
                    </a:lnTo>
                    <a:close/>
                    <a:moveTo>
                      <a:pt x="72083" y="55526"/>
                    </a:moveTo>
                    <a:lnTo>
                      <a:pt x="72083" y="16047"/>
                    </a:lnTo>
                    <a:lnTo>
                      <a:pt x="79087" y="16047"/>
                    </a:lnTo>
                    <a:lnTo>
                      <a:pt x="79087" y="55526"/>
                    </a:lnTo>
                    <a:lnTo>
                      <a:pt x="72083" y="55526"/>
                    </a:lnTo>
                    <a:lnTo>
                      <a:pt x="72083" y="55526"/>
                    </a:lnTo>
                    <a:lnTo>
                      <a:pt x="72083" y="55526"/>
                    </a:lnTo>
                    <a:close/>
                    <a:moveTo>
                      <a:pt x="122642" y="41135"/>
                    </a:moveTo>
                    <a:lnTo>
                      <a:pt x="129519" y="42027"/>
                    </a:lnTo>
                    <a:cubicBezTo>
                      <a:pt x="128755" y="46611"/>
                      <a:pt x="126845" y="50050"/>
                      <a:pt x="123788" y="52724"/>
                    </a:cubicBezTo>
                    <a:cubicBezTo>
                      <a:pt x="120732" y="55399"/>
                      <a:pt x="116911" y="56545"/>
                      <a:pt x="112709" y="56545"/>
                    </a:cubicBezTo>
                    <a:cubicBezTo>
                      <a:pt x="107105" y="56545"/>
                      <a:pt x="102647" y="54762"/>
                      <a:pt x="99209" y="51324"/>
                    </a:cubicBezTo>
                    <a:cubicBezTo>
                      <a:pt x="95770" y="47758"/>
                      <a:pt x="94242" y="42791"/>
                      <a:pt x="94242" y="36168"/>
                    </a:cubicBezTo>
                    <a:cubicBezTo>
                      <a:pt x="94242" y="31838"/>
                      <a:pt x="95006" y="28145"/>
                      <a:pt x="96407" y="24834"/>
                    </a:cubicBezTo>
                    <a:cubicBezTo>
                      <a:pt x="97808" y="21777"/>
                      <a:pt x="100101" y="19230"/>
                      <a:pt x="103030" y="17702"/>
                    </a:cubicBezTo>
                    <a:cubicBezTo>
                      <a:pt x="105958" y="16174"/>
                      <a:pt x="109142" y="15155"/>
                      <a:pt x="112709" y="15155"/>
                    </a:cubicBezTo>
                    <a:cubicBezTo>
                      <a:pt x="117166" y="15155"/>
                      <a:pt x="120859" y="16429"/>
                      <a:pt x="123533" y="18466"/>
                    </a:cubicBezTo>
                    <a:cubicBezTo>
                      <a:pt x="126463" y="20759"/>
                      <a:pt x="128245" y="23688"/>
                      <a:pt x="128882" y="27763"/>
                    </a:cubicBezTo>
                    <a:lnTo>
                      <a:pt x="122260" y="28782"/>
                    </a:lnTo>
                    <a:cubicBezTo>
                      <a:pt x="121750" y="26235"/>
                      <a:pt x="120477" y="24070"/>
                      <a:pt x="118821" y="22669"/>
                    </a:cubicBezTo>
                    <a:cubicBezTo>
                      <a:pt x="117166" y="21395"/>
                      <a:pt x="115128" y="20759"/>
                      <a:pt x="112963" y="20759"/>
                    </a:cubicBezTo>
                    <a:cubicBezTo>
                      <a:pt x="109525" y="20759"/>
                      <a:pt x="106595" y="22032"/>
                      <a:pt x="104558" y="24452"/>
                    </a:cubicBezTo>
                    <a:cubicBezTo>
                      <a:pt x="102393" y="26872"/>
                      <a:pt x="101374" y="30692"/>
                      <a:pt x="101374" y="36041"/>
                    </a:cubicBezTo>
                    <a:cubicBezTo>
                      <a:pt x="101374" y="41390"/>
                      <a:pt x="102393" y="45083"/>
                      <a:pt x="104558" y="47630"/>
                    </a:cubicBezTo>
                    <a:cubicBezTo>
                      <a:pt x="106468" y="50177"/>
                      <a:pt x="109397" y="51324"/>
                      <a:pt x="112709" y="51324"/>
                    </a:cubicBezTo>
                    <a:cubicBezTo>
                      <a:pt x="115382" y="51324"/>
                      <a:pt x="117676" y="50432"/>
                      <a:pt x="119585" y="48776"/>
                    </a:cubicBezTo>
                    <a:cubicBezTo>
                      <a:pt x="120986" y="47121"/>
                      <a:pt x="122260" y="44446"/>
                      <a:pt x="122642" y="41135"/>
                    </a:cubicBezTo>
                    <a:lnTo>
                      <a:pt x="122642" y="41135"/>
                    </a:lnTo>
                    <a:lnTo>
                      <a:pt x="122642" y="41135"/>
                    </a:lnTo>
                    <a:lnTo>
                      <a:pt x="122642" y="41135"/>
                    </a:lnTo>
                    <a:close/>
                    <a:moveTo>
                      <a:pt x="139707" y="55526"/>
                    </a:moveTo>
                    <a:lnTo>
                      <a:pt x="139707" y="16047"/>
                    </a:lnTo>
                    <a:lnTo>
                      <a:pt x="145820" y="16047"/>
                    </a:lnTo>
                    <a:lnTo>
                      <a:pt x="145820" y="22032"/>
                    </a:lnTo>
                    <a:cubicBezTo>
                      <a:pt x="147476" y="19230"/>
                      <a:pt x="148877" y="17320"/>
                      <a:pt x="150278" y="16429"/>
                    </a:cubicBezTo>
                    <a:cubicBezTo>
                      <a:pt x="151551" y="15537"/>
                      <a:pt x="152952" y="15028"/>
                      <a:pt x="154608" y="15028"/>
                    </a:cubicBezTo>
                    <a:cubicBezTo>
                      <a:pt x="156900" y="15028"/>
                      <a:pt x="159447" y="15792"/>
                      <a:pt x="161739" y="17320"/>
                    </a:cubicBezTo>
                    <a:lnTo>
                      <a:pt x="159447" y="23433"/>
                    </a:lnTo>
                    <a:cubicBezTo>
                      <a:pt x="157664" y="22542"/>
                      <a:pt x="156008" y="22032"/>
                      <a:pt x="154480" y="22032"/>
                    </a:cubicBezTo>
                    <a:cubicBezTo>
                      <a:pt x="152825" y="22032"/>
                      <a:pt x="151551" y="22542"/>
                      <a:pt x="150278" y="23433"/>
                    </a:cubicBezTo>
                    <a:cubicBezTo>
                      <a:pt x="149004" y="24325"/>
                      <a:pt x="148112" y="25471"/>
                      <a:pt x="147731" y="27126"/>
                    </a:cubicBezTo>
                    <a:cubicBezTo>
                      <a:pt x="146839" y="29419"/>
                      <a:pt x="146457" y="31966"/>
                      <a:pt x="146457" y="34768"/>
                    </a:cubicBezTo>
                    <a:lnTo>
                      <a:pt x="146457" y="55526"/>
                    </a:lnTo>
                    <a:lnTo>
                      <a:pt x="139707" y="55526"/>
                    </a:lnTo>
                    <a:lnTo>
                      <a:pt x="139707" y="55526"/>
                    </a:lnTo>
                    <a:lnTo>
                      <a:pt x="139707" y="55526"/>
                    </a:lnTo>
                    <a:close/>
                    <a:moveTo>
                      <a:pt x="167725" y="35786"/>
                    </a:moveTo>
                    <a:cubicBezTo>
                      <a:pt x="167725" y="28400"/>
                      <a:pt x="169635" y="23051"/>
                      <a:pt x="174093" y="19612"/>
                    </a:cubicBezTo>
                    <a:cubicBezTo>
                      <a:pt x="177531" y="16556"/>
                      <a:pt x="181734" y="15028"/>
                      <a:pt x="186829" y="15028"/>
                    </a:cubicBezTo>
                    <a:cubicBezTo>
                      <a:pt x="192432" y="15028"/>
                      <a:pt x="197144" y="16938"/>
                      <a:pt x="200455" y="20377"/>
                    </a:cubicBezTo>
                    <a:cubicBezTo>
                      <a:pt x="204148" y="23942"/>
                      <a:pt x="205804" y="28909"/>
                      <a:pt x="205804" y="35277"/>
                    </a:cubicBezTo>
                    <a:cubicBezTo>
                      <a:pt x="205804" y="40371"/>
                      <a:pt x="205040" y="44319"/>
                      <a:pt x="203512" y="47121"/>
                    </a:cubicBezTo>
                    <a:cubicBezTo>
                      <a:pt x="201856" y="50177"/>
                      <a:pt x="199564" y="52342"/>
                      <a:pt x="196634" y="53998"/>
                    </a:cubicBezTo>
                    <a:cubicBezTo>
                      <a:pt x="193578" y="55781"/>
                      <a:pt x="190267" y="56545"/>
                      <a:pt x="186829" y="56545"/>
                    </a:cubicBezTo>
                    <a:cubicBezTo>
                      <a:pt x="181097" y="56545"/>
                      <a:pt x="176513" y="54762"/>
                      <a:pt x="173074" y="51324"/>
                    </a:cubicBezTo>
                    <a:cubicBezTo>
                      <a:pt x="169381" y="47630"/>
                      <a:pt x="167725" y="42536"/>
                      <a:pt x="167725" y="35786"/>
                    </a:cubicBezTo>
                    <a:lnTo>
                      <a:pt x="167725" y="35786"/>
                    </a:lnTo>
                    <a:lnTo>
                      <a:pt x="167725" y="35786"/>
                    </a:lnTo>
                    <a:lnTo>
                      <a:pt x="167725" y="35786"/>
                    </a:lnTo>
                    <a:close/>
                    <a:moveTo>
                      <a:pt x="174730" y="35786"/>
                    </a:moveTo>
                    <a:cubicBezTo>
                      <a:pt x="174730" y="40881"/>
                      <a:pt x="176003" y="44701"/>
                      <a:pt x="178169" y="47121"/>
                    </a:cubicBezTo>
                    <a:cubicBezTo>
                      <a:pt x="180461" y="49668"/>
                      <a:pt x="183390" y="50941"/>
                      <a:pt x="186829" y="50941"/>
                    </a:cubicBezTo>
                    <a:cubicBezTo>
                      <a:pt x="190267" y="50941"/>
                      <a:pt x="193196" y="49541"/>
                      <a:pt x="195488" y="47121"/>
                    </a:cubicBezTo>
                    <a:cubicBezTo>
                      <a:pt x="197653" y="44574"/>
                      <a:pt x="198927" y="40626"/>
                      <a:pt x="198927" y="35532"/>
                    </a:cubicBezTo>
                    <a:cubicBezTo>
                      <a:pt x="198927" y="30692"/>
                      <a:pt x="197653" y="26744"/>
                      <a:pt x="195488" y="24325"/>
                    </a:cubicBezTo>
                    <a:cubicBezTo>
                      <a:pt x="193196" y="21777"/>
                      <a:pt x="190267" y="20504"/>
                      <a:pt x="186829" y="20504"/>
                    </a:cubicBezTo>
                    <a:cubicBezTo>
                      <a:pt x="183390" y="20504"/>
                      <a:pt x="180461" y="21777"/>
                      <a:pt x="178169" y="24325"/>
                    </a:cubicBezTo>
                    <a:cubicBezTo>
                      <a:pt x="176003" y="26999"/>
                      <a:pt x="174730" y="30820"/>
                      <a:pt x="174730" y="35786"/>
                    </a:cubicBezTo>
                    <a:lnTo>
                      <a:pt x="174730" y="35786"/>
                    </a:lnTo>
                    <a:lnTo>
                      <a:pt x="174730" y="35786"/>
                    </a:lnTo>
                    <a:lnTo>
                      <a:pt x="174730" y="35786"/>
                    </a:lnTo>
                    <a:close/>
                    <a:moveTo>
                      <a:pt x="216629" y="38079"/>
                    </a:moveTo>
                    <a:lnTo>
                      <a:pt x="223633" y="37315"/>
                    </a:lnTo>
                    <a:cubicBezTo>
                      <a:pt x="224016" y="40116"/>
                      <a:pt x="224652" y="42409"/>
                      <a:pt x="225926" y="44192"/>
                    </a:cubicBezTo>
                    <a:cubicBezTo>
                      <a:pt x="227199" y="45975"/>
                      <a:pt x="228983" y="47248"/>
                      <a:pt x="231657" y="48394"/>
                    </a:cubicBezTo>
                    <a:cubicBezTo>
                      <a:pt x="234204" y="49413"/>
                      <a:pt x="237006" y="49923"/>
                      <a:pt x="240316" y="49923"/>
                    </a:cubicBezTo>
                    <a:cubicBezTo>
                      <a:pt x="242991" y="49923"/>
                      <a:pt x="245538" y="49668"/>
                      <a:pt x="247703" y="48649"/>
                    </a:cubicBezTo>
                    <a:cubicBezTo>
                      <a:pt x="249996" y="47885"/>
                      <a:pt x="251651" y="46739"/>
                      <a:pt x="252543" y="45338"/>
                    </a:cubicBezTo>
                    <a:cubicBezTo>
                      <a:pt x="253562" y="43937"/>
                      <a:pt x="254198" y="42281"/>
                      <a:pt x="254198" y="40626"/>
                    </a:cubicBezTo>
                    <a:cubicBezTo>
                      <a:pt x="254198" y="38843"/>
                      <a:pt x="253817" y="37569"/>
                      <a:pt x="252798" y="36041"/>
                    </a:cubicBezTo>
                    <a:cubicBezTo>
                      <a:pt x="251779" y="34768"/>
                      <a:pt x="250123" y="33749"/>
                      <a:pt x="247831" y="32985"/>
                    </a:cubicBezTo>
                    <a:cubicBezTo>
                      <a:pt x="246175" y="32475"/>
                      <a:pt x="242991" y="31584"/>
                      <a:pt x="237770" y="30438"/>
                    </a:cubicBezTo>
                    <a:cubicBezTo>
                      <a:pt x="232548" y="29164"/>
                      <a:pt x="228983" y="27890"/>
                      <a:pt x="226945" y="26872"/>
                    </a:cubicBezTo>
                    <a:cubicBezTo>
                      <a:pt x="224271" y="25471"/>
                      <a:pt x="222105" y="23815"/>
                      <a:pt x="220832" y="21777"/>
                    </a:cubicBezTo>
                    <a:cubicBezTo>
                      <a:pt x="219559" y="19867"/>
                      <a:pt x="218921" y="17575"/>
                      <a:pt x="218921" y="14900"/>
                    </a:cubicBezTo>
                    <a:cubicBezTo>
                      <a:pt x="218921" y="12099"/>
                      <a:pt x="219813" y="9679"/>
                      <a:pt x="221468" y="7259"/>
                    </a:cubicBezTo>
                    <a:cubicBezTo>
                      <a:pt x="223124" y="4712"/>
                      <a:pt x="225416" y="3056"/>
                      <a:pt x="228473" y="1910"/>
                    </a:cubicBezTo>
                    <a:cubicBezTo>
                      <a:pt x="231530" y="637"/>
                      <a:pt x="234840" y="0"/>
                      <a:pt x="238788" y="0"/>
                    </a:cubicBezTo>
                    <a:cubicBezTo>
                      <a:pt x="243119" y="0"/>
                      <a:pt x="246684" y="764"/>
                      <a:pt x="249868" y="1910"/>
                    </a:cubicBezTo>
                    <a:cubicBezTo>
                      <a:pt x="252925" y="3311"/>
                      <a:pt x="255472" y="5222"/>
                      <a:pt x="257255" y="7641"/>
                    </a:cubicBezTo>
                    <a:cubicBezTo>
                      <a:pt x="258910" y="10188"/>
                      <a:pt x="259802" y="12990"/>
                      <a:pt x="259929" y="16174"/>
                    </a:cubicBezTo>
                    <a:lnTo>
                      <a:pt x="252798" y="16683"/>
                    </a:lnTo>
                    <a:cubicBezTo>
                      <a:pt x="252415" y="13372"/>
                      <a:pt x="251142" y="10698"/>
                      <a:pt x="248850" y="9042"/>
                    </a:cubicBezTo>
                    <a:cubicBezTo>
                      <a:pt x="246684" y="7132"/>
                      <a:pt x="243500" y="6240"/>
                      <a:pt x="239171" y="6240"/>
                    </a:cubicBezTo>
                    <a:cubicBezTo>
                      <a:pt x="234714" y="6240"/>
                      <a:pt x="231530" y="7132"/>
                      <a:pt x="229364" y="8787"/>
                    </a:cubicBezTo>
                    <a:cubicBezTo>
                      <a:pt x="227454" y="10316"/>
                      <a:pt x="226308" y="12353"/>
                      <a:pt x="226308" y="14518"/>
                    </a:cubicBezTo>
                    <a:cubicBezTo>
                      <a:pt x="226308" y="16556"/>
                      <a:pt x="227072" y="18212"/>
                      <a:pt x="228473" y="19358"/>
                    </a:cubicBezTo>
                    <a:cubicBezTo>
                      <a:pt x="229874" y="20631"/>
                      <a:pt x="233695" y="21905"/>
                      <a:pt x="239807" y="23178"/>
                    </a:cubicBezTo>
                    <a:cubicBezTo>
                      <a:pt x="245666" y="24579"/>
                      <a:pt x="249868" y="25725"/>
                      <a:pt x="252161" y="26744"/>
                    </a:cubicBezTo>
                    <a:cubicBezTo>
                      <a:pt x="255345" y="28273"/>
                      <a:pt x="257891" y="30055"/>
                      <a:pt x="259293" y="32348"/>
                    </a:cubicBezTo>
                    <a:cubicBezTo>
                      <a:pt x="260949" y="34640"/>
                      <a:pt x="261585" y="37187"/>
                      <a:pt x="261585" y="40244"/>
                    </a:cubicBezTo>
                    <a:cubicBezTo>
                      <a:pt x="261585" y="43046"/>
                      <a:pt x="260694" y="45847"/>
                      <a:pt x="259038" y="48394"/>
                    </a:cubicBezTo>
                    <a:cubicBezTo>
                      <a:pt x="257255" y="50941"/>
                      <a:pt x="254835" y="52979"/>
                      <a:pt x="251651" y="54380"/>
                    </a:cubicBezTo>
                    <a:cubicBezTo>
                      <a:pt x="248467" y="55781"/>
                      <a:pt x="244774" y="56418"/>
                      <a:pt x="240826" y="56418"/>
                    </a:cubicBezTo>
                    <a:cubicBezTo>
                      <a:pt x="235604" y="56418"/>
                      <a:pt x="231530" y="55654"/>
                      <a:pt x="227836" y="54380"/>
                    </a:cubicBezTo>
                    <a:cubicBezTo>
                      <a:pt x="224397" y="52979"/>
                      <a:pt x="221723" y="50687"/>
                      <a:pt x="219685" y="47885"/>
                    </a:cubicBezTo>
                    <a:cubicBezTo>
                      <a:pt x="217903" y="44956"/>
                      <a:pt x="216756" y="41899"/>
                      <a:pt x="216629" y="38079"/>
                    </a:cubicBezTo>
                    <a:lnTo>
                      <a:pt x="216629" y="38079"/>
                    </a:lnTo>
                    <a:lnTo>
                      <a:pt x="216629" y="38079"/>
                    </a:lnTo>
                    <a:lnTo>
                      <a:pt x="216629" y="38079"/>
                    </a:lnTo>
                    <a:close/>
                    <a:moveTo>
                      <a:pt x="274702" y="70809"/>
                    </a:moveTo>
                    <a:lnTo>
                      <a:pt x="273938" y="64568"/>
                    </a:lnTo>
                    <a:cubicBezTo>
                      <a:pt x="275594" y="65078"/>
                      <a:pt x="276868" y="65332"/>
                      <a:pt x="277886" y="65332"/>
                    </a:cubicBezTo>
                    <a:cubicBezTo>
                      <a:pt x="279542" y="65332"/>
                      <a:pt x="280816" y="65078"/>
                      <a:pt x="281580" y="64441"/>
                    </a:cubicBezTo>
                    <a:cubicBezTo>
                      <a:pt x="282471" y="64186"/>
                      <a:pt x="283235" y="63422"/>
                      <a:pt x="283745" y="62531"/>
                    </a:cubicBezTo>
                    <a:cubicBezTo>
                      <a:pt x="284254" y="61767"/>
                      <a:pt x="285018" y="59984"/>
                      <a:pt x="285909" y="57437"/>
                    </a:cubicBezTo>
                    <a:cubicBezTo>
                      <a:pt x="286164" y="57182"/>
                      <a:pt x="286292" y="56545"/>
                      <a:pt x="286419" y="55908"/>
                    </a:cubicBezTo>
                    <a:lnTo>
                      <a:pt x="270882" y="16301"/>
                    </a:lnTo>
                    <a:lnTo>
                      <a:pt x="278523" y="16301"/>
                    </a:lnTo>
                    <a:lnTo>
                      <a:pt x="286928" y="39225"/>
                    </a:lnTo>
                    <a:cubicBezTo>
                      <a:pt x="287947" y="42027"/>
                      <a:pt x="289093" y="45211"/>
                      <a:pt x="289857" y="48267"/>
                    </a:cubicBezTo>
                    <a:cubicBezTo>
                      <a:pt x="290749" y="45211"/>
                      <a:pt x="291640" y="42154"/>
                      <a:pt x="292787" y="39352"/>
                    </a:cubicBezTo>
                    <a:lnTo>
                      <a:pt x="301701" y="16174"/>
                    </a:lnTo>
                    <a:lnTo>
                      <a:pt x="308579" y="16174"/>
                    </a:lnTo>
                    <a:lnTo>
                      <a:pt x="293041" y="56290"/>
                    </a:lnTo>
                    <a:cubicBezTo>
                      <a:pt x="291385" y="60620"/>
                      <a:pt x="289985" y="63677"/>
                      <a:pt x="289093" y="65205"/>
                    </a:cubicBezTo>
                    <a:cubicBezTo>
                      <a:pt x="287820" y="67497"/>
                      <a:pt x="286546" y="69026"/>
                      <a:pt x="284890" y="70045"/>
                    </a:cubicBezTo>
                    <a:cubicBezTo>
                      <a:pt x="283235" y="71063"/>
                      <a:pt x="281197" y="71573"/>
                      <a:pt x="279160" y="71573"/>
                    </a:cubicBezTo>
                    <a:cubicBezTo>
                      <a:pt x="277886" y="71700"/>
                      <a:pt x="276485" y="71445"/>
                      <a:pt x="274702" y="70809"/>
                    </a:cubicBezTo>
                    <a:lnTo>
                      <a:pt x="274702" y="70809"/>
                    </a:lnTo>
                    <a:lnTo>
                      <a:pt x="274702" y="70809"/>
                    </a:lnTo>
                    <a:lnTo>
                      <a:pt x="274702" y="70809"/>
                    </a:lnTo>
                    <a:close/>
                    <a:moveTo>
                      <a:pt x="315965" y="43682"/>
                    </a:moveTo>
                    <a:lnTo>
                      <a:pt x="322842" y="42664"/>
                    </a:lnTo>
                    <a:cubicBezTo>
                      <a:pt x="323224" y="45465"/>
                      <a:pt x="324243" y="47376"/>
                      <a:pt x="325899" y="48904"/>
                    </a:cubicBezTo>
                    <a:cubicBezTo>
                      <a:pt x="327682" y="50305"/>
                      <a:pt x="330229" y="50941"/>
                      <a:pt x="333285" y="50941"/>
                    </a:cubicBezTo>
                    <a:cubicBezTo>
                      <a:pt x="336469" y="50941"/>
                      <a:pt x="338889" y="50177"/>
                      <a:pt x="340417" y="49031"/>
                    </a:cubicBezTo>
                    <a:cubicBezTo>
                      <a:pt x="341818" y="47758"/>
                      <a:pt x="342582" y="46229"/>
                      <a:pt x="342582" y="44701"/>
                    </a:cubicBezTo>
                    <a:cubicBezTo>
                      <a:pt x="342582" y="43173"/>
                      <a:pt x="342073" y="41899"/>
                      <a:pt x="340671" y="41008"/>
                    </a:cubicBezTo>
                    <a:cubicBezTo>
                      <a:pt x="339781" y="40498"/>
                      <a:pt x="337487" y="39607"/>
                      <a:pt x="333667" y="38716"/>
                    </a:cubicBezTo>
                    <a:cubicBezTo>
                      <a:pt x="328700" y="37442"/>
                      <a:pt x="325007" y="36423"/>
                      <a:pt x="323096" y="35659"/>
                    </a:cubicBezTo>
                    <a:cubicBezTo>
                      <a:pt x="321187" y="34640"/>
                      <a:pt x="319658" y="33367"/>
                      <a:pt x="318639" y="31838"/>
                    </a:cubicBezTo>
                    <a:cubicBezTo>
                      <a:pt x="317748" y="30310"/>
                      <a:pt x="317239" y="28527"/>
                      <a:pt x="317239" y="26617"/>
                    </a:cubicBezTo>
                    <a:cubicBezTo>
                      <a:pt x="317239" y="24834"/>
                      <a:pt x="317620" y="23051"/>
                      <a:pt x="318512" y="21777"/>
                    </a:cubicBezTo>
                    <a:cubicBezTo>
                      <a:pt x="319403" y="20249"/>
                      <a:pt x="320423" y="18976"/>
                      <a:pt x="321951" y="17957"/>
                    </a:cubicBezTo>
                    <a:cubicBezTo>
                      <a:pt x="322970" y="17193"/>
                      <a:pt x="324498" y="16556"/>
                      <a:pt x="326280" y="16047"/>
                    </a:cubicBezTo>
                    <a:cubicBezTo>
                      <a:pt x="328191" y="15537"/>
                      <a:pt x="330229" y="15155"/>
                      <a:pt x="332139" y="15155"/>
                    </a:cubicBezTo>
                    <a:cubicBezTo>
                      <a:pt x="335323" y="15155"/>
                      <a:pt x="338252" y="15665"/>
                      <a:pt x="340545" y="16556"/>
                    </a:cubicBezTo>
                    <a:cubicBezTo>
                      <a:pt x="343091" y="17447"/>
                      <a:pt x="344874" y="18594"/>
                      <a:pt x="345893" y="20249"/>
                    </a:cubicBezTo>
                    <a:cubicBezTo>
                      <a:pt x="347166" y="21777"/>
                      <a:pt x="347803" y="23815"/>
                      <a:pt x="348186" y="26362"/>
                    </a:cubicBezTo>
                    <a:lnTo>
                      <a:pt x="341563" y="27254"/>
                    </a:lnTo>
                    <a:cubicBezTo>
                      <a:pt x="341181" y="25216"/>
                      <a:pt x="340290" y="23560"/>
                      <a:pt x="338889" y="22542"/>
                    </a:cubicBezTo>
                    <a:cubicBezTo>
                      <a:pt x="337487" y="21268"/>
                      <a:pt x="335195" y="20759"/>
                      <a:pt x="332521" y="20759"/>
                    </a:cubicBezTo>
                    <a:cubicBezTo>
                      <a:pt x="329464" y="20759"/>
                      <a:pt x="327172" y="21268"/>
                      <a:pt x="325899" y="22287"/>
                    </a:cubicBezTo>
                    <a:cubicBezTo>
                      <a:pt x="324498" y="23306"/>
                      <a:pt x="323734" y="24325"/>
                      <a:pt x="323734" y="25853"/>
                    </a:cubicBezTo>
                    <a:cubicBezTo>
                      <a:pt x="323734" y="26744"/>
                      <a:pt x="324115" y="27636"/>
                      <a:pt x="324625" y="28400"/>
                    </a:cubicBezTo>
                    <a:cubicBezTo>
                      <a:pt x="325135" y="29164"/>
                      <a:pt x="326026" y="29673"/>
                      <a:pt x="327299" y="30183"/>
                    </a:cubicBezTo>
                    <a:cubicBezTo>
                      <a:pt x="327809" y="30438"/>
                      <a:pt x="329974" y="31074"/>
                      <a:pt x="333413" y="31966"/>
                    </a:cubicBezTo>
                    <a:cubicBezTo>
                      <a:pt x="338252" y="33239"/>
                      <a:pt x="341690" y="34258"/>
                      <a:pt x="343474" y="35022"/>
                    </a:cubicBezTo>
                    <a:cubicBezTo>
                      <a:pt x="345383" y="35786"/>
                      <a:pt x="347166" y="36933"/>
                      <a:pt x="348186" y="38588"/>
                    </a:cubicBezTo>
                    <a:cubicBezTo>
                      <a:pt x="349205" y="40116"/>
                      <a:pt x="349841" y="41899"/>
                      <a:pt x="349841" y="44319"/>
                    </a:cubicBezTo>
                    <a:cubicBezTo>
                      <a:pt x="349841" y="46357"/>
                      <a:pt x="349077" y="48522"/>
                      <a:pt x="347931" y="50559"/>
                    </a:cubicBezTo>
                    <a:cubicBezTo>
                      <a:pt x="346530" y="52470"/>
                      <a:pt x="344493" y="54125"/>
                      <a:pt x="342073" y="55144"/>
                    </a:cubicBezTo>
                    <a:cubicBezTo>
                      <a:pt x="339526" y="56163"/>
                      <a:pt x="336723" y="56672"/>
                      <a:pt x="333667" y="56672"/>
                    </a:cubicBezTo>
                    <a:cubicBezTo>
                      <a:pt x="328318" y="56672"/>
                      <a:pt x="324370" y="55654"/>
                      <a:pt x="321442" y="53616"/>
                    </a:cubicBezTo>
                    <a:cubicBezTo>
                      <a:pt x="318512" y="51196"/>
                      <a:pt x="316729" y="47885"/>
                      <a:pt x="315965" y="43682"/>
                    </a:cubicBezTo>
                    <a:lnTo>
                      <a:pt x="315965" y="43682"/>
                    </a:lnTo>
                    <a:lnTo>
                      <a:pt x="315965" y="43682"/>
                    </a:lnTo>
                    <a:lnTo>
                      <a:pt x="315965" y="43682"/>
                    </a:lnTo>
                    <a:close/>
                    <a:moveTo>
                      <a:pt x="377477" y="49668"/>
                    </a:moveTo>
                    <a:lnTo>
                      <a:pt x="378368" y="55654"/>
                    </a:lnTo>
                    <a:cubicBezTo>
                      <a:pt x="376458" y="55908"/>
                      <a:pt x="374675" y="56163"/>
                      <a:pt x="373147" y="56163"/>
                    </a:cubicBezTo>
                    <a:cubicBezTo>
                      <a:pt x="370600" y="56163"/>
                      <a:pt x="368689" y="55908"/>
                      <a:pt x="367416" y="54889"/>
                    </a:cubicBezTo>
                    <a:cubicBezTo>
                      <a:pt x="366015" y="54125"/>
                      <a:pt x="365124" y="53107"/>
                      <a:pt x="364486" y="51833"/>
                    </a:cubicBezTo>
                    <a:cubicBezTo>
                      <a:pt x="363722" y="50559"/>
                      <a:pt x="363596" y="48012"/>
                      <a:pt x="363596" y="43937"/>
                    </a:cubicBezTo>
                    <a:lnTo>
                      <a:pt x="363596" y="21013"/>
                    </a:lnTo>
                    <a:lnTo>
                      <a:pt x="358501" y="21013"/>
                    </a:lnTo>
                    <a:lnTo>
                      <a:pt x="358501" y="15919"/>
                    </a:lnTo>
                    <a:lnTo>
                      <a:pt x="363468" y="15919"/>
                    </a:lnTo>
                    <a:lnTo>
                      <a:pt x="363468" y="5986"/>
                    </a:lnTo>
                    <a:lnTo>
                      <a:pt x="370345" y="1910"/>
                    </a:lnTo>
                    <a:lnTo>
                      <a:pt x="370345" y="15792"/>
                    </a:lnTo>
                    <a:lnTo>
                      <a:pt x="377349" y="15792"/>
                    </a:lnTo>
                    <a:lnTo>
                      <a:pt x="377349" y="20886"/>
                    </a:lnTo>
                    <a:lnTo>
                      <a:pt x="370345" y="20886"/>
                    </a:lnTo>
                    <a:lnTo>
                      <a:pt x="370345" y="44064"/>
                    </a:lnTo>
                    <a:cubicBezTo>
                      <a:pt x="370345" y="45975"/>
                      <a:pt x="370600" y="47121"/>
                      <a:pt x="370727" y="47758"/>
                    </a:cubicBezTo>
                    <a:cubicBezTo>
                      <a:pt x="370982" y="48267"/>
                      <a:pt x="371491" y="48776"/>
                      <a:pt x="372001" y="49031"/>
                    </a:cubicBezTo>
                    <a:cubicBezTo>
                      <a:pt x="372510" y="49286"/>
                      <a:pt x="373274" y="49541"/>
                      <a:pt x="374293" y="49541"/>
                    </a:cubicBezTo>
                    <a:cubicBezTo>
                      <a:pt x="375057" y="49923"/>
                      <a:pt x="376076" y="49923"/>
                      <a:pt x="377477" y="49668"/>
                    </a:cubicBezTo>
                    <a:lnTo>
                      <a:pt x="377477" y="49668"/>
                    </a:lnTo>
                    <a:lnTo>
                      <a:pt x="377477" y="49668"/>
                    </a:lnTo>
                    <a:lnTo>
                      <a:pt x="377477" y="49668"/>
                    </a:lnTo>
                    <a:close/>
                    <a:moveTo>
                      <a:pt x="416447" y="42918"/>
                    </a:moveTo>
                    <a:lnTo>
                      <a:pt x="423451" y="43810"/>
                    </a:lnTo>
                    <a:cubicBezTo>
                      <a:pt x="422433" y="47885"/>
                      <a:pt x="420395" y="50941"/>
                      <a:pt x="417339" y="53234"/>
                    </a:cubicBezTo>
                    <a:cubicBezTo>
                      <a:pt x="414282" y="55526"/>
                      <a:pt x="410334" y="56545"/>
                      <a:pt x="405622" y="56545"/>
                    </a:cubicBezTo>
                    <a:cubicBezTo>
                      <a:pt x="399764" y="56545"/>
                      <a:pt x="394797" y="54762"/>
                      <a:pt x="391359" y="51324"/>
                    </a:cubicBezTo>
                    <a:cubicBezTo>
                      <a:pt x="387665" y="47630"/>
                      <a:pt x="386137" y="42791"/>
                      <a:pt x="386137" y="36296"/>
                    </a:cubicBezTo>
                    <a:cubicBezTo>
                      <a:pt x="386137" y="29673"/>
                      <a:pt x="387920" y="24452"/>
                      <a:pt x="391359" y="20759"/>
                    </a:cubicBezTo>
                    <a:cubicBezTo>
                      <a:pt x="395052" y="17065"/>
                      <a:pt x="399509" y="15155"/>
                      <a:pt x="405112" y="15155"/>
                    </a:cubicBezTo>
                    <a:cubicBezTo>
                      <a:pt x="410462" y="15155"/>
                      <a:pt x="414919" y="17065"/>
                      <a:pt x="418358" y="20504"/>
                    </a:cubicBezTo>
                    <a:cubicBezTo>
                      <a:pt x="421796" y="24197"/>
                      <a:pt x="423579" y="29291"/>
                      <a:pt x="423579" y="35659"/>
                    </a:cubicBezTo>
                    <a:cubicBezTo>
                      <a:pt x="423579" y="36168"/>
                      <a:pt x="423579" y="36678"/>
                      <a:pt x="423325" y="37569"/>
                    </a:cubicBezTo>
                    <a:lnTo>
                      <a:pt x="393014" y="37569"/>
                    </a:lnTo>
                    <a:cubicBezTo>
                      <a:pt x="393396" y="41899"/>
                      <a:pt x="394670" y="45211"/>
                      <a:pt x="396962" y="47503"/>
                    </a:cubicBezTo>
                    <a:cubicBezTo>
                      <a:pt x="399127" y="49795"/>
                      <a:pt x="401928" y="51069"/>
                      <a:pt x="405367" y="51069"/>
                    </a:cubicBezTo>
                    <a:cubicBezTo>
                      <a:pt x="407914" y="51069"/>
                      <a:pt x="410079" y="50305"/>
                      <a:pt x="411735" y="49159"/>
                    </a:cubicBezTo>
                    <a:cubicBezTo>
                      <a:pt x="413900" y="47758"/>
                      <a:pt x="415301" y="45720"/>
                      <a:pt x="416447" y="42918"/>
                    </a:cubicBezTo>
                    <a:lnTo>
                      <a:pt x="416447" y="42918"/>
                    </a:lnTo>
                    <a:lnTo>
                      <a:pt x="416447" y="42918"/>
                    </a:lnTo>
                    <a:lnTo>
                      <a:pt x="416447" y="42918"/>
                    </a:lnTo>
                    <a:close/>
                    <a:moveTo>
                      <a:pt x="393778" y="32093"/>
                    </a:moveTo>
                    <a:lnTo>
                      <a:pt x="416447" y="32093"/>
                    </a:lnTo>
                    <a:cubicBezTo>
                      <a:pt x="416065" y="28782"/>
                      <a:pt x="415428" y="26362"/>
                      <a:pt x="413900" y="24579"/>
                    </a:cubicBezTo>
                    <a:cubicBezTo>
                      <a:pt x="411607" y="22032"/>
                      <a:pt x="408679" y="20759"/>
                      <a:pt x="405240" y="20759"/>
                    </a:cubicBezTo>
                    <a:cubicBezTo>
                      <a:pt x="402056" y="20759"/>
                      <a:pt x="399509" y="21777"/>
                      <a:pt x="397344" y="23815"/>
                    </a:cubicBezTo>
                    <a:cubicBezTo>
                      <a:pt x="395179" y="25725"/>
                      <a:pt x="394033" y="28527"/>
                      <a:pt x="393778" y="32093"/>
                    </a:cubicBezTo>
                    <a:lnTo>
                      <a:pt x="393778" y="32093"/>
                    </a:lnTo>
                    <a:lnTo>
                      <a:pt x="393778" y="32093"/>
                    </a:lnTo>
                    <a:lnTo>
                      <a:pt x="393778" y="32093"/>
                    </a:lnTo>
                    <a:close/>
                    <a:moveTo>
                      <a:pt x="436569" y="55526"/>
                    </a:moveTo>
                    <a:lnTo>
                      <a:pt x="436569" y="16047"/>
                    </a:lnTo>
                    <a:lnTo>
                      <a:pt x="442682" y="16047"/>
                    </a:lnTo>
                    <a:lnTo>
                      <a:pt x="442682" y="21395"/>
                    </a:lnTo>
                    <a:cubicBezTo>
                      <a:pt x="443956" y="19485"/>
                      <a:pt x="445738" y="17830"/>
                      <a:pt x="447904" y="16811"/>
                    </a:cubicBezTo>
                    <a:cubicBezTo>
                      <a:pt x="449814" y="15537"/>
                      <a:pt x="452361" y="14900"/>
                      <a:pt x="455036" y="14900"/>
                    </a:cubicBezTo>
                    <a:cubicBezTo>
                      <a:pt x="458092" y="14900"/>
                      <a:pt x="460639" y="15665"/>
                      <a:pt x="462421" y="16811"/>
                    </a:cubicBezTo>
                    <a:cubicBezTo>
                      <a:pt x="464332" y="18084"/>
                      <a:pt x="465860" y="19867"/>
                      <a:pt x="466624" y="21905"/>
                    </a:cubicBezTo>
                    <a:cubicBezTo>
                      <a:pt x="469808" y="17320"/>
                      <a:pt x="474011" y="14900"/>
                      <a:pt x="479232" y="14900"/>
                    </a:cubicBezTo>
                    <a:cubicBezTo>
                      <a:pt x="483180" y="14900"/>
                      <a:pt x="486364" y="16174"/>
                      <a:pt x="488530" y="18212"/>
                    </a:cubicBezTo>
                    <a:cubicBezTo>
                      <a:pt x="490694" y="20504"/>
                      <a:pt x="491713" y="23815"/>
                      <a:pt x="491713" y="28273"/>
                    </a:cubicBezTo>
                    <a:lnTo>
                      <a:pt x="491713" y="55272"/>
                    </a:lnTo>
                    <a:lnTo>
                      <a:pt x="484836" y="55272"/>
                    </a:lnTo>
                    <a:lnTo>
                      <a:pt x="484836" y="30310"/>
                    </a:lnTo>
                    <a:cubicBezTo>
                      <a:pt x="484836" y="27763"/>
                      <a:pt x="484582" y="25725"/>
                      <a:pt x="484072" y="24579"/>
                    </a:cubicBezTo>
                    <a:cubicBezTo>
                      <a:pt x="483690" y="23306"/>
                      <a:pt x="482799" y="22542"/>
                      <a:pt x="481780" y="21777"/>
                    </a:cubicBezTo>
                    <a:cubicBezTo>
                      <a:pt x="480506" y="21013"/>
                      <a:pt x="479105" y="20759"/>
                      <a:pt x="477450" y="20759"/>
                    </a:cubicBezTo>
                    <a:cubicBezTo>
                      <a:pt x="474520" y="20759"/>
                      <a:pt x="472228" y="21650"/>
                      <a:pt x="470445" y="23560"/>
                    </a:cubicBezTo>
                    <a:cubicBezTo>
                      <a:pt x="468535" y="25343"/>
                      <a:pt x="467516" y="28273"/>
                      <a:pt x="467516" y="32348"/>
                    </a:cubicBezTo>
                    <a:lnTo>
                      <a:pt x="467516" y="55399"/>
                    </a:lnTo>
                    <a:lnTo>
                      <a:pt x="460639" y="55399"/>
                    </a:lnTo>
                    <a:lnTo>
                      <a:pt x="460639" y="29673"/>
                    </a:lnTo>
                    <a:cubicBezTo>
                      <a:pt x="460639" y="26617"/>
                      <a:pt x="459875" y="24452"/>
                      <a:pt x="458856" y="22796"/>
                    </a:cubicBezTo>
                    <a:cubicBezTo>
                      <a:pt x="457837" y="21395"/>
                      <a:pt x="455927" y="20759"/>
                      <a:pt x="453252" y="20759"/>
                    </a:cubicBezTo>
                    <a:cubicBezTo>
                      <a:pt x="451469" y="20759"/>
                      <a:pt x="449559" y="21013"/>
                      <a:pt x="447904" y="22160"/>
                    </a:cubicBezTo>
                    <a:cubicBezTo>
                      <a:pt x="446248" y="23178"/>
                      <a:pt x="445229" y="24707"/>
                      <a:pt x="444465" y="26490"/>
                    </a:cubicBezTo>
                    <a:cubicBezTo>
                      <a:pt x="443573" y="28400"/>
                      <a:pt x="443192" y="31202"/>
                      <a:pt x="443192" y="34895"/>
                    </a:cubicBezTo>
                    <a:lnTo>
                      <a:pt x="443192" y="55399"/>
                    </a:lnTo>
                    <a:lnTo>
                      <a:pt x="436569" y="55399"/>
                    </a:lnTo>
                    <a:lnTo>
                      <a:pt x="436569" y="55526"/>
                    </a:lnTo>
                    <a:lnTo>
                      <a:pt x="436569" y="55526"/>
                    </a:lnTo>
                    <a:close/>
                    <a:moveTo>
                      <a:pt x="503557" y="43682"/>
                    </a:moveTo>
                    <a:lnTo>
                      <a:pt x="510434" y="42664"/>
                    </a:lnTo>
                    <a:cubicBezTo>
                      <a:pt x="510817" y="45465"/>
                      <a:pt x="511835" y="47376"/>
                      <a:pt x="513618" y="48904"/>
                    </a:cubicBezTo>
                    <a:cubicBezTo>
                      <a:pt x="515274" y="50305"/>
                      <a:pt x="517821" y="50941"/>
                      <a:pt x="521005" y="50941"/>
                    </a:cubicBezTo>
                    <a:cubicBezTo>
                      <a:pt x="524061" y="50941"/>
                      <a:pt x="526353" y="50177"/>
                      <a:pt x="528009" y="49031"/>
                    </a:cubicBezTo>
                    <a:cubicBezTo>
                      <a:pt x="529410" y="47758"/>
                      <a:pt x="530301" y="46229"/>
                      <a:pt x="530301" y="44701"/>
                    </a:cubicBezTo>
                    <a:cubicBezTo>
                      <a:pt x="530301" y="43173"/>
                      <a:pt x="529537" y="41899"/>
                      <a:pt x="528136" y="41008"/>
                    </a:cubicBezTo>
                    <a:cubicBezTo>
                      <a:pt x="527245" y="40498"/>
                      <a:pt x="524953" y="39607"/>
                      <a:pt x="521132" y="38716"/>
                    </a:cubicBezTo>
                    <a:cubicBezTo>
                      <a:pt x="516165" y="37442"/>
                      <a:pt x="512472" y="36423"/>
                      <a:pt x="510562" y="35659"/>
                    </a:cubicBezTo>
                    <a:cubicBezTo>
                      <a:pt x="508778" y="34640"/>
                      <a:pt x="507123" y="33367"/>
                      <a:pt x="506231" y="31838"/>
                    </a:cubicBezTo>
                    <a:cubicBezTo>
                      <a:pt x="505213" y="30310"/>
                      <a:pt x="504576" y="28527"/>
                      <a:pt x="504576" y="26617"/>
                    </a:cubicBezTo>
                    <a:cubicBezTo>
                      <a:pt x="504576" y="24834"/>
                      <a:pt x="505085" y="23051"/>
                      <a:pt x="505850" y="21777"/>
                    </a:cubicBezTo>
                    <a:cubicBezTo>
                      <a:pt x="506741" y="20249"/>
                      <a:pt x="507759" y="18976"/>
                      <a:pt x="509288" y="17957"/>
                    </a:cubicBezTo>
                    <a:cubicBezTo>
                      <a:pt x="510307" y="17193"/>
                      <a:pt x="511835" y="16556"/>
                      <a:pt x="513618" y="16047"/>
                    </a:cubicBezTo>
                    <a:cubicBezTo>
                      <a:pt x="515529" y="15537"/>
                      <a:pt x="517566" y="15155"/>
                      <a:pt x="519731" y="15155"/>
                    </a:cubicBezTo>
                    <a:cubicBezTo>
                      <a:pt x="522788" y="15155"/>
                      <a:pt x="525589" y="15665"/>
                      <a:pt x="528136" y="16556"/>
                    </a:cubicBezTo>
                    <a:cubicBezTo>
                      <a:pt x="530429" y="17447"/>
                      <a:pt x="532339" y="18594"/>
                      <a:pt x="533358" y="20249"/>
                    </a:cubicBezTo>
                    <a:cubicBezTo>
                      <a:pt x="534632" y="21777"/>
                      <a:pt x="535268" y="23815"/>
                      <a:pt x="535905" y="26362"/>
                    </a:cubicBezTo>
                    <a:lnTo>
                      <a:pt x="529028" y="27254"/>
                    </a:lnTo>
                    <a:cubicBezTo>
                      <a:pt x="528646" y="25216"/>
                      <a:pt x="527754" y="23560"/>
                      <a:pt x="526353" y="22542"/>
                    </a:cubicBezTo>
                    <a:cubicBezTo>
                      <a:pt x="524953" y="21268"/>
                      <a:pt x="522660" y="20759"/>
                      <a:pt x="519986" y="20759"/>
                    </a:cubicBezTo>
                    <a:cubicBezTo>
                      <a:pt x="516929" y="20759"/>
                      <a:pt x="514637" y="21268"/>
                      <a:pt x="513363" y="22287"/>
                    </a:cubicBezTo>
                    <a:cubicBezTo>
                      <a:pt x="511962" y="23306"/>
                      <a:pt x="511198" y="24325"/>
                      <a:pt x="511198" y="25853"/>
                    </a:cubicBezTo>
                    <a:cubicBezTo>
                      <a:pt x="511198" y="26744"/>
                      <a:pt x="511581" y="27636"/>
                      <a:pt x="512090" y="28400"/>
                    </a:cubicBezTo>
                    <a:cubicBezTo>
                      <a:pt x="512599" y="29164"/>
                      <a:pt x="513490" y="29673"/>
                      <a:pt x="514764" y="30183"/>
                    </a:cubicBezTo>
                    <a:cubicBezTo>
                      <a:pt x="515529" y="30438"/>
                      <a:pt x="517438" y="31074"/>
                      <a:pt x="520877" y="31966"/>
                    </a:cubicBezTo>
                    <a:cubicBezTo>
                      <a:pt x="525717" y="33239"/>
                      <a:pt x="529156" y="34258"/>
                      <a:pt x="531193" y="35022"/>
                    </a:cubicBezTo>
                    <a:cubicBezTo>
                      <a:pt x="532976" y="35786"/>
                      <a:pt x="534632" y="36933"/>
                      <a:pt x="535650" y="38588"/>
                    </a:cubicBezTo>
                    <a:cubicBezTo>
                      <a:pt x="536669" y="40116"/>
                      <a:pt x="537306" y="41899"/>
                      <a:pt x="537306" y="44319"/>
                    </a:cubicBezTo>
                    <a:cubicBezTo>
                      <a:pt x="537306" y="46357"/>
                      <a:pt x="536541" y="48522"/>
                      <a:pt x="535396" y="50559"/>
                    </a:cubicBezTo>
                    <a:cubicBezTo>
                      <a:pt x="533995" y="52470"/>
                      <a:pt x="532212" y="54125"/>
                      <a:pt x="529665" y="55144"/>
                    </a:cubicBezTo>
                    <a:cubicBezTo>
                      <a:pt x="526990" y="56163"/>
                      <a:pt x="524316" y="56672"/>
                      <a:pt x="521005" y="56672"/>
                    </a:cubicBezTo>
                    <a:cubicBezTo>
                      <a:pt x="515656" y="56672"/>
                      <a:pt x="511708" y="55654"/>
                      <a:pt x="508778" y="53616"/>
                    </a:cubicBezTo>
                    <a:cubicBezTo>
                      <a:pt x="506105" y="51196"/>
                      <a:pt x="504194" y="47885"/>
                      <a:pt x="503557" y="43682"/>
                    </a:cubicBezTo>
                    <a:lnTo>
                      <a:pt x="503557" y="43682"/>
                    </a:lnTo>
                    <a:lnTo>
                      <a:pt x="503557" y="43682"/>
                    </a:lnTo>
                    <a:lnTo>
                      <a:pt x="503557" y="43682"/>
                    </a:lnTo>
                    <a:close/>
                    <a:moveTo>
                      <a:pt x="555263" y="55526"/>
                    </a:moveTo>
                    <a:lnTo>
                      <a:pt x="555263" y="47885"/>
                    </a:lnTo>
                    <a:lnTo>
                      <a:pt x="562904" y="47885"/>
                    </a:lnTo>
                    <a:lnTo>
                      <a:pt x="562904" y="55526"/>
                    </a:lnTo>
                    <a:cubicBezTo>
                      <a:pt x="562904" y="58328"/>
                      <a:pt x="562522" y="60620"/>
                      <a:pt x="561503" y="62403"/>
                    </a:cubicBezTo>
                    <a:cubicBezTo>
                      <a:pt x="560484" y="64186"/>
                      <a:pt x="558828" y="65460"/>
                      <a:pt x="556664" y="66479"/>
                    </a:cubicBezTo>
                    <a:lnTo>
                      <a:pt x="554753" y="63677"/>
                    </a:lnTo>
                    <a:cubicBezTo>
                      <a:pt x="556154" y="62913"/>
                      <a:pt x="557300" y="62149"/>
                      <a:pt x="557937" y="60875"/>
                    </a:cubicBezTo>
                    <a:cubicBezTo>
                      <a:pt x="558701" y="59602"/>
                      <a:pt x="558956" y="57819"/>
                      <a:pt x="558956" y="55654"/>
                    </a:cubicBezTo>
                    <a:lnTo>
                      <a:pt x="555263" y="55526"/>
                    </a:lnTo>
                    <a:lnTo>
                      <a:pt x="555263" y="55526"/>
                    </a:lnTo>
                    <a:lnTo>
                      <a:pt x="555263" y="55526"/>
                    </a:lnTo>
                    <a:close/>
                    <a:moveTo>
                      <a:pt x="573092" y="55526"/>
                    </a:moveTo>
                    <a:lnTo>
                      <a:pt x="573092" y="891"/>
                    </a:lnTo>
                    <a:lnTo>
                      <a:pt x="580734" y="891"/>
                    </a:lnTo>
                    <a:lnTo>
                      <a:pt x="580734" y="55526"/>
                    </a:lnTo>
                    <a:lnTo>
                      <a:pt x="573092" y="55526"/>
                    </a:lnTo>
                    <a:lnTo>
                      <a:pt x="573092" y="55526"/>
                    </a:lnTo>
                    <a:lnTo>
                      <a:pt x="573092" y="55526"/>
                    </a:lnTo>
                    <a:close/>
                    <a:moveTo>
                      <a:pt x="597162" y="55526"/>
                    </a:moveTo>
                    <a:lnTo>
                      <a:pt x="597162" y="16047"/>
                    </a:lnTo>
                    <a:lnTo>
                      <a:pt x="603530" y="16047"/>
                    </a:lnTo>
                    <a:lnTo>
                      <a:pt x="603530" y="21650"/>
                    </a:lnTo>
                    <a:cubicBezTo>
                      <a:pt x="606459" y="17320"/>
                      <a:pt x="610661" y="15028"/>
                      <a:pt x="616520" y="15028"/>
                    </a:cubicBezTo>
                    <a:cubicBezTo>
                      <a:pt x="618812" y="15028"/>
                      <a:pt x="621232" y="15537"/>
                      <a:pt x="623143" y="16429"/>
                    </a:cubicBezTo>
                    <a:cubicBezTo>
                      <a:pt x="625307" y="17320"/>
                      <a:pt x="626836" y="18339"/>
                      <a:pt x="627855" y="19740"/>
                    </a:cubicBezTo>
                    <a:cubicBezTo>
                      <a:pt x="628873" y="21141"/>
                      <a:pt x="629637" y="22796"/>
                      <a:pt x="630019" y="24579"/>
                    </a:cubicBezTo>
                    <a:cubicBezTo>
                      <a:pt x="630274" y="25980"/>
                      <a:pt x="630401" y="28145"/>
                      <a:pt x="630401" y="31202"/>
                    </a:cubicBezTo>
                    <a:lnTo>
                      <a:pt x="630401" y="55526"/>
                    </a:lnTo>
                    <a:lnTo>
                      <a:pt x="623524" y="55526"/>
                    </a:lnTo>
                    <a:lnTo>
                      <a:pt x="623524" y="31456"/>
                    </a:lnTo>
                    <a:cubicBezTo>
                      <a:pt x="623524" y="28909"/>
                      <a:pt x="623143" y="26744"/>
                      <a:pt x="622633" y="25343"/>
                    </a:cubicBezTo>
                    <a:cubicBezTo>
                      <a:pt x="622124" y="23942"/>
                      <a:pt x="621232" y="22796"/>
                      <a:pt x="619704" y="22287"/>
                    </a:cubicBezTo>
                    <a:cubicBezTo>
                      <a:pt x="618430" y="21395"/>
                      <a:pt x="616775" y="21013"/>
                      <a:pt x="614992" y="21013"/>
                    </a:cubicBezTo>
                    <a:cubicBezTo>
                      <a:pt x="611935" y="21013"/>
                      <a:pt x="609388" y="21905"/>
                      <a:pt x="607350" y="23560"/>
                    </a:cubicBezTo>
                    <a:cubicBezTo>
                      <a:pt x="605185" y="25471"/>
                      <a:pt x="604166" y="28782"/>
                      <a:pt x="604166" y="33876"/>
                    </a:cubicBezTo>
                    <a:lnTo>
                      <a:pt x="604166" y="55526"/>
                    </a:lnTo>
                    <a:lnTo>
                      <a:pt x="597162" y="55526"/>
                    </a:lnTo>
                    <a:lnTo>
                      <a:pt x="597162" y="55526"/>
                    </a:lnTo>
                    <a:lnTo>
                      <a:pt x="597162" y="55526"/>
                    </a:lnTo>
                    <a:close/>
                    <a:moveTo>
                      <a:pt x="671664" y="41135"/>
                    </a:moveTo>
                    <a:lnTo>
                      <a:pt x="678541" y="42027"/>
                    </a:lnTo>
                    <a:cubicBezTo>
                      <a:pt x="677777" y="46611"/>
                      <a:pt x="675867" y="50050"/>
                      <a:pt x="672810" y="52724"/>
                    </a:cubicBezTo>
                    <a:cubicBezTo>
                      <a:pt x="669754" y="55272"/>
                      <a:pt x="665933" y="56545"/>
                      <a:pt x="661730" y="56545"/>
                    </a:cubicBezTo>
                    <a:cubicBezTo>
                      <a:pt x="656127" y="56545"/>
                      <a:pt x="651670" y="54762"/>
                      <a:pt x="648231" y="51324"/>
                    </a:cubicBezTo>
                    <a:cubicBezTo>
                      <a:pt x="644792" y="47758"/>
                      <a:pt x="643264" y="42791"/>
                      <a:pt x="643264" y="36168"/>
                    </a:cubicBezTo>
                    <a:cubicBezTo>
                      <a:pt x="643264" y="31838"/>
                      <a:pt x="644028" y="28145"/>
                      <a:pt x="645430" y="24834"/>
                    </a:cubicBezTo>
                    <a:cubicBezTo>
                      <a:pt x="646830" y="21777"/>
                      <a:pt x="649123" y="19230"/>
                      <a:pt x="652051" y="17702"/>
                    </a:cubicBezTo>
                    <a:cubicBezTo>
                      <a:pt x="654981" y="16174"/>
                      <a:pt x="658165" y="15155"/>
                      <a:pt x="661730" y="15155"/>
                    </a:cubicBezTo>
                    <a:cubicBezTo>
                      <a:pt x="666061" y="15155"/>
                      <a:pt x="669881" y="16429"/>
                      <a:pt x="672555" y="18466"/>
                    </a:cubicBezTo>
                    <a:cubicBezTo>
                      <a:pt x="675485" y="20759"/>
                      <a:pt x="677268" y="23688"/>
                      <a:pt x="677905" y="27763"/>
                    </a:cubicBezTo>
                    <a:lnTo>
                      <a:pt x="671282" y="28782"/>
                    </a:lnTo>
                    <a:cubicBezTo>
                      <a:pt x="670518" y="26235"/>
                      <a:pt x="669499" y="24070"/>
                      <a:pt x="667843" y="22669"/>
                    </a:cubicBezTo>
                    <a:cubicBezTo>
                      <a:pt x="666188" y="21395"/>
                      <a:pt x="664150" y="20759"/>
                      <a:pt x="661985" y="20759"/>
                    </a:cubicBezTo>
                    <a:cubicBezTo>
                      <a:pt x="658547" y="20759"/>
                      <a:pt x="655618" y="22032"/>
                      <a:pt x="653580" y="24452"/>
                    </a:cubicBezTo>
                    <a:cubicBezTo>
                      <a:pt x="651415" y="26999"/>
                      <a:pt x="650396" y="30692"/>
                      <a:pt x="650396" y="36041"/>
                    </a:cubicBezTo>
                    <a:cubicBezTo>
                      <a:pt x="650396" y="41390"/>
                      <a:pt x="651415" y="45083"/>
                      <a:pt x="653580" y="47630"/>
                    </a:cubicBezTo>
                    <a:cubicBezTo>
                      <a:pt x="655490" y="50177"/>
                      <a:pt x="658292" y="51324"/>
                      <a:pt x="661730" y="51324"/>
                    </a:cubicBezTo>
                    <a:cubicBezTo>
                      <a:pt x="664405" y="51324"/>
                      <a:pt x="666697" y="50432"/>
                      <a:pt x="668607" y="48776"/>
                    </a:cubicBezTo>
                    <a:cubicBezTo>
                      <a:pt x="670135" y="47121"/>
                      <a:pt x="671409" y="44446"/>
                      <a:pt x="671664" y="41135"/>
                    </a:cubicBezTo>
                    <a:lnTo>
                      <a:pt x="671664" y="41135"/>
                    </a:lnTo>
                    <a:lnTo>
                      <a:pt x="671664" y="41135"/>
                    </a:lnTo>
                    <a:lnTo>
                      <a:pt x="671664" y="41135"/>
                    </a:lnTo>
                    <a:close/>
                    <a:moveTo>
                      <a:pt x="685673" y="55526"/>
                    </a:moveTo>
                    <a:lnTo>
                      <a:pt x="685673" y="47885"/>
                    </a:lnTo>
                    <a:lnTo>
                      <a:pt x="693314" y="47885"/>
                    </a:lnTo>
                    <a:lnTo>
                      <a:pt x="693314" y="55526"/>
                    </a:lnTo>
                    <a:lnTo>
                      <a:pt x="685673" y="55526"/>
                    </a:lnTo>
                    <a:lnTo>
                      <a:pt x="685673" y="55526"/>
                    </a:lnTo>
                    <a:lnTo>
                      <a:pt x="685673" y="55526"/>
                    </a:lnTo>
                    <a:close/>
                  </a:path>
                </a:pathLst>
              </a:custGeom>
              <a:solidFill>
                <a:srgbClr val="FFFFFF"/>
              </a:solidFill>
              <a:ln w="127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86" name="流程图: 终止 85">
            <a:extLst>
              <a:ext uri="{FF2B5EF4-FFF2-40B4-BE49-F238E27FC236}">
                <a16:creationId xmlns:a16="http://schemas.microsoft.com/office/drawing/2014/main" id="{396627F3-3296-438A-D368-8719A2838C8A}"/>
              </a:ext>
            </a:extLst>
          </p:cNvPr>
          <p:cNvSpPr/>
          <p:nvPr/>
        </p:nvSpPr>
        <p:spPr>
          <a:xfrm>
            <a:off x="6768244" y="1995686"/>
            <a:ext cx="1404156" cy="222435"/>
          </a:xfrm>
          <a:prstGeom prst="flowChartTermina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CC6923/28/29</a:t>
            </a:r>
            <a:endParaRPr lang="en-US" altLang="zh-CN" sz="1000" baseline="-25000" dirty="0">
              <a:solidFill>
                <a:schemeClr val="tx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7" name="流程图: 终止 86">
            <a:extLst>
              <a:ext uri="{FF2B5EF4-FFF2-40B4-BE49-F238E27FC236}">
                <a16:creationId xmlns:a16="http://schemas.microsoft.com/office/drawing/2014/main" id="{B13C857F-769C-EB44-82B1-E01F331B5EEC}"/>
              </a:ext>
            </a:extLst>
          </p:cNvPr>
          <p:cNvSpPr/>
          <p:nvPr/>
        </p:nvSpPr>
        <p:spPr>
          <a:xfrm>
            <a:off x="6768244" y="2205299"/>
            <a:ext cx="1404156" cy="222435"/>
          </a:xfrm>
          <a:prstGeom prst="flowChartTermina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CC6930/31/33</a:t>
            </a:r>
            <a:endParaRPr lang="en-US" altLang="zh-CN" sz="1000" baseline="-25000" dirty="0">
              <a:solidFill>
                <a:schemeClr val="tx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88" name="图片 87">
            <a:extLst>
              <a:ext uri="{FF2B5EF4-FFF2-40B4-BE49-F238E27FC236}">
                <a16:creationId xmlns:a16="http://schemas.microsoft.com/office/drawing/2014/main" id="{5AAE6E54-06B4-63AC-D4CD-79FDF2B6795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641631" y="737952"/>
            <a:ext cx="381084" cy="307327"/>
          </a:xfrm>
          <a:prstGeom prst="rect">
            <a:avLst/>
          </a:prstGeom>
        </p:spPr>
      </p:pic>
      <p:grpSp>
        <p:nvGrpSpPr>
          <p:cNvPr id="89" name="组合 88">
            <a:extLst>
              <a:ext uri="{FF2B5EF4-FFF2-40B4-BE49-F238E27FC236}">
                <a16:creationId xmlns:a16="http://schemas.microsoft.com/office/drawing/2014/main" id="{5ADD1762-5ECA-363A-DF53-F68D5225102D}"/>
              </a:ext>
            </a:extLst>
          </p:cNvPr>
          <p:cNvGrpSpPr/>
          <p:nvPr/>
        </p:nvGrpSpPr>
        <p:grpSpPr>
          <a:xfrm>
            <a:off x="5331942" y="620932"/>
            <a:ext cx="674835" cy="366642"/>
            <a:chOff x="5331942" y="663609"/>
            <a:chExt cx="674835" cy="366642"/>
          </a:xfrm>
        </p:grpSpPr>
        <p:sp>
          <p:nvSpPr>
            <p:cNvPr id="90" name="流程图: 终止 89">
              <a:extLst>
                <a:ext uri="{FF2B5EF4-FFF2-40B4-BE49-F238E27FC236}">
                  <a16:creationId xmlns:a16="http://schemas.microsoft.com/office/drawing/2014/main" id="{D09A5542-35E1-6DEB-DE69-136DC7B6B09E}"/>
                </a:ext>
              </a:extLst>
            </p:cNvPr>
            <p:cNvSpPr/>
            <p:nvPr/>
          </p:nvSpPr>
          <p:spPr>
            <a:xfrm>
              <a:off x="5331942" y="663609"/>
              <a:ext cx="674835" cy="366642"/>
            </a:xfrm>
            <a:prstGeom prst="flowChartTerminator">
              <a:avLst/>
            </a:prstGeom>
            <a:solidFill>
              <a:srgbClr val="33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1000" dirty="0">
                  <a:latin typeface="楷体" panose="02010609060101010101" pitchFamily="49" charset="-122"/>
                  <a:ea typeface="楷体" panose="02010609060101010101" pitchFamily="49" charset="-122"/>
                </a:rPr>
                <a:t>CC6538</a:t>
              </a:r>
              <a:endParaRPr lang="en-US" altLang="zh-CN" sz="1000" baseline="-25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r>
                <a:rPr lang="zh-CN" altLang="en-US" sz="1200" baseline="-25000" dirty="0">
                  <a:latin typeface="楷体" panose="02010609060101010101" pitchFamily="49" charset="-122"/>
                  <a:ea typeface="楷体" panose="02010609060101010101" pitchFamily="49" charset="-122"/>
                </a:rPr>
                <a:t>线性霍尔</a:t>
              </a:r>
              <a:endParaRPr lang="en-US" altLang="zh-CN" sz="12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pic>
          <p:nvPicPr>
            <p:cNvPr id="91" name="图片 90" descr="图标&#10;&#10;描述已自动生成">
              <a:extLst>
                <a:ext uri="{FF2B5EF4-FFF2-40B4-BE49-F238E27FC236}">
                  <a16:creationId xmlns:a16="http://schemas.microsoft.com/office/drawing/2014/main" id="{4D7B31E9-7D56-61F2-3D1B-A60422A606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1754" y="825327"/>
              <a:ext cx="113818" cy="113818"/>
            </a:xfrm>
            <a:prstGeom prst="rect">
              <a:avLst/>
            </a:prstGeom>
          </p:spPr>
        </p:pic>
      </p:grpSp>
      <p:sp>
        <p:nvSpPr>
          <p:cNvPr id="92" name="流程图: 终止 91">
            <a:extLst>
              <a:ext uri="{FF2B5EF4-FFF2-40B4-BE49-F238E27FC236}">
                <a16:creationId xmlns:a16="http://schemas.microsoft.com/office/drawing/2014/main" id="{C08406B0-0B69-C3FE-BED5-CC4574A4BA31}"/>
              </a:ext>
            </a:extLst>
          </p:cNvPr>
          <p:cNvSpPr/>
          <p:nvPr/>
        </p:nvSpPr>
        <p:spPr>
          <a:xfrm>
            <a:off x="4621526" y="620932"/>
            <a:ext cx="674835" cy="366642"/>
          </a:xfrm>
          <a:prstGeom prst="flowChartTerminator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000" dirty="0">
                <a:latin typeface="楷体" panose="02010609060101010101" pitchFamily="49" charset="-122"/>
                <a:ea typeface="楷体" panose="02010609060101010101" pitchFamily="49" charset="-122"/>
              </a:rPr>
              <a:t>CC6536</a:t>
            </a:r>
            <a:endParaRPr lang="en-US" altLang="zh-CN" sz="1000" baseline="-25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1200" baseline="-25000" dirty="0">
                <a:latin typeface="楷体" panose="02010609060101010101" pitchFamily="49" charset="-122"/>
                <a:ea typeface="楷体" panose="02010609060101010101" pitchFamily="49" charset="-122"/>
              </a:rPr>
              <a:t>线性霍尔</a:t>
            </a:r>
            <a:endParaRPr lang="en-US" altLang="zh-CN" sz="1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93" name="组合 92">
            <a:extLst>
              <a:ext uri="{FF2B5EF4-FFF2-40B4-BE49-F238E27FC236}">
                <a16:creationId xmlns:a16="http://schemas.microsoft.com/office/drawing/2014/main" id="{70C0C20F-5050-DA3C-500A-FA8E74B9F5B9}"/>
              </a:ext>
            </a:extLst>
          </p:cNvPr>
          <p:cNvGrpSpPr/>
          <p:nvPr/>
        </p:nvGrpSpPr>
        <p:grpSpPr>
          <a:xfrm>
            <a:off x="5871983" y="1845260"/>
            <a:ext cx="836891" cy="222435"/>
            <a:chOff x="5382909" y="1927392"/>
            <a:chExt cx="836891" cy="222435"/>
          </a:xfrm>
          <a:solidFill>
            <a:srgbClr val="3399FF"/>
          </a:solidFill>
        </p:grpSpPr>
        <p:sp>
          <p:nvSpPr>
            <p:cNvPr id="94" name="流程图: 终止 93">
              <a:extLst>
                <a:ext uri="{FF2B5EF4-FFF2-40B4-BE49-F238E27FC236}">
                  <a16:creationId xmlns:a16="http://schemas.microsoft.com/office/drawing/2014/main" id="{D2A4009B-FB9E-8CFE-C5E1-F10DC73EF515}"/>
                </a:ext>
              </a:extLst>
            </p:cNvPr>
            <p:cNvSpPr/>
            <p:nvPr/>
          </p:nvSpPr>
          <p:spPr>
            <a:xfrm>
              <a:off x="5382909" y="1927392"/>
              <a:ext cx="836891" cy="222435"/>
            </a:xfrm>
            <a:prstGeom prst="flowChartTermina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1000" dirty="0">
                  <a:latin typeface="楷体" panose="02010609060101010101" pitchFamily="49" charset="-122"/>
                  <a:ea typeface="楷体" panose="02010609060101010101" pitchFamily="49" charset="-122"/>
                </a:rPr>
                <a:t> CC6922Q1</a:t>
              </a:r>
            </a:p>
          </p:txBody>
        </p:sp>
        <p:pic>
          <p:nvPicPr>
            <p:cNvPr id="95" name="图片 94" descr="图标&#10;&#10;描述已自动生成">
              <a:extLst>
                <a:ext uri="{FF2B5EF4-FFF2-40B4-BE49-F238E27FC236}">
                  <a16:creationId xmlns:a16="http://schemas.microsoft.com/office/drawing/2014/main" id="{8A475843-D623-B7B4-713C-FE24521F4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0876" y="2022927"/>
              <a:ext cx="89038" cy="89038"/>
            </a:xfrm>
            <a:prstGeom prst="rect">
              <a:avLst/>
            </a:prstGeom>
            <a:grpFill/>
          </p:spPr>
        </p:pic>
      </p:grpSp>
      <p:sp>
        <p:nvSpPr>
          <p:cNvPr id="96" name="流程图: 终止 95">
            <a:extLst>
              <a:ext uri="{FF2B5EF4-FFF2-40B4-BE49-F238E27FC236}">
                <a16:creationId xmlns:a16="http://schemas.microsoft.com/office/drawing/2014/main" id="{3D8C0CFB-C939-0E4A-064E-6C6DD10D2C2C}"/>
              </a:ext>
            </a:extLst>
          </p:cNvPr>
          <p:cNvSpPr/>
          <p:nvPr/>
        </p:nvSpPr>
        <p:spPr>
          <a:xfrm>
            <a:off x="5784907" y="2656148"/>
            <a:ext cx="727577" cy="336849"/>
          </a:xfrm>
          <a:prstGeom prst="flowChartTermina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CC6942</a:t>
            </a:r>
          </a:p>
          <a:p>
            <a:pPr algn="ctr"/>
            <a:r>
              <a:rPr lang="en-US" altLang="zh-CN" sz="1000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2MHz</a:t>
            </a:r>
            <a:endParaRPr lang="en-US" altLang="zh-CN" sz="1000" baseline="-25000" dirty="0">
              <a:solidFill>
                <a:schemeClr val="tx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7" name="流程图: 终止 96">
            <a:extLst>
              <a:ext uri="{FF2B5EF4-FFF2-40B4-BE49-F238E27FC236}">
                <a16:creationId xmlns:a16="http://schemas.microsoft.com/office/drawing/2014/main" id="{288DF24F-CABD-D6ED-F502-71D31D193961}"/>
              </a:ext>
            </a:extLst>
          </p:cNvPr>
          <p:cNvSpPr/>
          <p:nvPr/>
        </p:nvSpPr>
        <p:spPr>
          <a:xfrm>
            <a:off x="3275856" y="3147814"/>
            <a:ext cx="1042667" cy="438650"/>
          </a:xfrm>
          <a:prstGeom prst="flowChartTerminator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000" dirty="0">
                <a:latin typeface="楷体" panose="02010609060101010101" pitchFamily="49" charset="-122"/>
                <a:ea typeface="楷体" panose="02010609060101010101" pitchFamily="49" charset="-122"/>
              </a:rPr>
              <a:t>CC6920/20B</a:t>
            </a:r>
          </a:p>
          <a:p>
            <a:r>
              <a:rPr lang="en-US" altLang="zh-CN" sz="1000" dirty="0">
                <a:latin typeface="楷体" panose="02010609060101010101" pitchFamily="49" charset="-122"/>
                <a:ea typeface="楷体" panose="02010609060101010101" pitchFamily="49" charset="-122"/>
              </a:rPr>
              <a:t>250kHz</a:t>
            </a:r>
            <a:endParaRPr lang="en-US" altLang="zh-CN" sz="1000" baseline="-25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8" name="流程图: 终止 97">
            <a:extLst>
              <a:ext uri="{FF2B5EF4-FFF2-40B4-BE49-F238E27FC236}">
                <a16:creationId xmlns:a16="http://schemas.microsoft.com/office/drawing/2014/main" id="{02D3C5CA-4C6E-06C2-337E-829D7D516D7B}"/>
              </a:ext>
            </a:extLst>
          </p:cNvPr>
          <p:cNvSpPr/>
          <p:nvPr/>
        </p:nvSpPr>
        <p:spPr>
          <a:xfrm>
            <a:off x="2231840" y="3533769"/>
            <a:ext cx="900000" cy="334125"/>
          </a:xfrm>
          <a:prstGeom prst="flowChartTerminator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000" dirty="0">
                <a:latin typeface="楷体" panose="02010609060101010101" pitchFamily="49" charset="-122"/>
                <a:ea typeface="楷体" panose="02010609060101010101" pitchFamily="49" charset="-122"/>
              </a:rPr>
              <a:t>CC6902/04</a:t>
            </a:r>
          </a:p>
          <a:p>
            <a:pPr algn="ctr"/>
            <a:r>
              <a:rPr lang="en-US" altLang="zh-CN" sz="1000" dirty="0">
                <a:latin typeface="楷体" panose="02010609060101010101" pitchFamily="49" charset="-122"/>
                <a:ea typeface="楷体" panose="02010609060101010101" pitchFamily="49" charset="-122"/>
              </a:rPr>
              <a:t>80kHz</a:t>
            </a:r>
          </a:p>
        </p:txBody>
      </p:sp>
      <p:sp>
        <p:nvSpPr>
          <p:cNvPr id="99" name="流程图: 终止 98">
            <a:extLst>
              <a:ext uri="{FF2B5EF4-FFF2-40B4-BE49-F238E27FC236}">
                <a16:creationId xmlns:a16="http://schemas.microsoft.com/office/drawing/2014/main" id="{C7FB24F6-02E7-5A6E-F542-05E60C16B754}"/>
              </a:ext>
            </a:extLst>
          </p:cNvPr>
          <p:cNvSpPr/>
          <p:nvPr/>
        </p:nvSpPr>
        <p:spPr>
          <a:xfrm>
            <a:off x="1187624" y="3795886"/>
            <a:ext cx="872961" cy="438651"/>
          </a:xfrm>
          <a:prstGeom prst="flowChartTerminator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000" dirty="0">
                <a:latin typeface="楷体" panose="02010609060101010101" pitchFamily="49" charset="-122"/>
                <a:ea typeface="楷体" panose="02010609060101010101" pitchFamily="49" charset="-122"/>
              </a:rPr>
              <a:t>CC6900/03</a:t>
            </a:r>
          </a:p>
          <a:p>
            <a:pPr algn="ctr"/>
            <a:r>
              <a:rPr lang="en-US" altLang="zh-CN" sz="1000" dirty="0">
                <a:latin typeface="楷体" panose="02010609060101010101" pitchFamily="49" charset="-122"/>
                <a:ea typeface="楷体" panose="02010609060101010101" pitchFamily="49" charset="-122"/>
              </a:rPr>
              <a:t>80kHz</a:t>
            </a:r>
          </a:p>
        </p:txBody>
      </p:sp>
      <p:sp>
        <p:nvSpPr>
          <p:cNvPr id="100" name="流程图: 终止 99">
            <a:extLst>
              <a:ext uri="{FF2B5EF4-FFF2-40B4-BE49-F238E27FC236}">
                <a16:creationId xmlns:a16="http://schemas.microsoft.com/office/drawing/2014/main" id="{A8A2C6ED-0E01-91DF-F9E8-291A32EC1441}"/>
              </a:ext>
            </a:extLst>
          </p:cNvPr>
          <p:cNvSpPr/>
          <p:nvPr/>
        </p:nvSpPr>
        <p:spPr>
          <a:xfrm>
            <a:off x="5549915" y="2409927"/>
            <a:ext cx="1326342" cy="215979"/>
          </a:xfrm>
          <a:prstGeom prst="flowChartTermina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dirty="0">
                <a:latin typeface="楷体" panose="02010609060101010101" pitchFamily="49" charset="-122"/>
                <a:ea typeface="楷体" panose="02010609060101010101" pitchFamily="49" charset="-122"/>
              </a:rPr>
              <a:t>CC6960: 350uΩ</a:t>
            </a:r>
            <a:endParaRPr lang="zh-CN" altLang="en-US" sz="1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1" name="流程图: 终止 100">
            <a:extLst>
              <a:ext uri="{FF2B5EF4-FFF2-40B4-BE49-F238E27FC236}">
                <a16:creationId xmlns:a16="http://schemas.microsoft.com/office/drawing/2014/main" id="{14C9C650-A4E7-D24C-6204-7F725A2C505D}"/>
              </a:ext>
            </a:extLst>
          </p:cNvPr>
          <p:cNvSpPr/>
          <p:nvPr/>
        </p:nvSpPr>
        <p:spPr>
          <a:xfrm>
            <a:off x="1187624" y="3147814"/>
            <a:ext cx="919569" cy="346232"/>
          </a:xfrm>
          <a:prstGeom prst="flowChartTermina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CC6905</a:t>
            </a:r>
          </a:p>
          <a:p>
            <a:pPr algn="ctr"/>
            <a:r>
              <a:rPr lang="en-US" altLang="zh-CN" sz="1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200kHz</a:t>
            </a:r>
            <a:endParaRPr lang="zh-CN" altLang="en-US" sz="1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2" name="流程图: 终止 101">
            <a:extLst>
              <a:ext uri="{FF2B5EF4-FFF2-40B4-BE49-F238E27FC236}">
                <a16:creationId xmlns:a16="http://schemas.microsoft.com/office/drawing/2014/main" id="{C0DFB984-A5CD-0971-6D48-8EF660CBA06E}"/>
              </a:ext>
            </a:extLst>
          </p:cNvPr>
          <p:cNvSpPr/>
          <p:nvPr/>
        </p:nvSpPr>
        <p:spPr>
          <a:xfrm>
            <a:off x="4136220" y="2428287"/>
            <a:ext cx="1011844" cy="359487"/>
          </a:xfrm>
          <a:prstGeom prst="flowChartTerminator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000" dirty="0">
                <a:latin typeface="楷体" panose="02010609060101010101" pitchFamily="49" charset="-122"/>
                <a:ea typeface="楷体" panose="02010609060101010101" pitchFamily="49" charset="-122"/>
              </a:rPr>
              <a:t>CC6921/21B</a:t>
            </a:r>
          </a:p>
          <a:p>
            <a:r>
              <a:rPr lang="en-US" altLang="zh-CN" sz="1000" dirty="0">
                <a:latin typeface="楷体" panose="02010609060101010101" pitchFamily="49" charset="-122"/>
                <a:ea typeface="楷体" panose="02010609060101010101" pitchFamily="49" charset="-122"/>
              </a:rPr>
              <a:t>250kHz</a:t>
            </a:r>
            <a:endParaRPr lang="en-US" altLang="zh-CN" sz="1000" baseline="-25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3" name="流程图: 终止 102">
            <a:extLst>
              <a:ext uri="{FF2B5EF4-FFF2-40B4-BE49-F238E27FC236}">
                <a16:creationId xmlns:a16="http://schemas.microsoft.com/office/drawing/2014/main" id="{678FE094-974F-7DFF-BE33-491AEA4DB294}"/>
              </a:ext>
            </a:extLst>
          </p:cNvPr>
          <p:cNvSpPr/>
          <p:nvPr/>
        </p:nvSpPr>
        <p:spPr>
          <a:xfrm>
            <a:off x="5218461" y="2061092"/>
            <a:ext cx="674835" cy="366642"/>
          </a:xfrm>
          <a:prstGeom prst="flowChartTerminator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000" dirty="0">
                <a:latin typeface="楷体" panose="02010609060101010101" pitchFamily="49" charset="-122"/>
                <a:ea typeface="楷体" panose="02010609060101010101" pitchFamily="49" charset="-122"/>
              </a:rPr>
              <a:t>CC6924</a:t>
            </a:r>
          </a:p>
          <a:p>
            <a:r>
              <a:rPr lang="en-US" altLang="zh-CN" sz="1000" dirty="0">
                <a:latin typeface="楷体" panose="02010609060101010101" pitchFamily="49" charset="-122"/>
                <a:ea typeface="楷体" panose="02010609060101010101" pitchFamily="49" charset="-122"/>
              </a:rPr>
              <a:t>5kV</a:t>
            </a:r>
            <a:r>
              <a:rPr lang="en-US" altLang="zh-CN" sz="1000" baseline="-25000" dirty="0">
                <a:latin typeface="楷体" panose="02010609060101010101" pitchFamily="49" charset="-122"/>
                <a:ea typeface="楷体" panose="02010609060101010101" pitchFamily="49" charset="-122"/>
              </a:rPr>
              <a:t>ISO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72DD939B-7CA2-EF40-D1A5-4008ECCD14B3}"/>
              </a:ext>
            </a:extLst>
          </p:cNvPr>
          <p:cNvGrpSpPr/>
          <p:nvPr/>
        </p:nvGrpSpPr>
        <p:grpSpPr>
          <a:xfrm>
            <a:off x="6192280" y="565965"/>
            <a:ext cx="900000" cy="349601"/>
            <a:chOff x="6176048" y="566960"/>
            <a:chExt cx="900000" cy="349601"/>
          </a:xfrm>
          <a:solidFill>
            <a:srgbClr val="FFC000"/>
          </a:solidFill>
        </p:grpSpPr>
        <p:sp>
          <p:nvSpPr>
            <p:cNvPr id="5" name="流程图: 终止 4">
              <a:extLst>
                <a:ext uri="{FF2B5EF4-FFF2-40B4-BE49-F238E27FC236}">
                  <a16:creationId xmlns:a16="http://schemas.microsoft.com/office/drawing/2014/main" id="{DA9E0281-741A-883B-B84E-B9E2022705CA}"/>
                </a:ext>
              </a:extLst>
            </p:cNvPr>
            <p:cNvSpPr/>
            <p:nvPr/>
          </p:nvSpPr>
          <p:spPr>
            <a:xfrm>
              <a:off x="6176048" y="566960"/>
              <a:ext cx="900000" cy="349601"/>
            </a:xfrm>
            <a:prstGeom prst="flowChartTerminator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1000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en-US" altLang="zh-CN" sz="1000" dirty="0">
                  <a:solidFill>
                    <a:srgbClr val="1F497D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CC6925Q1</a:t>
              </a:r>
            </a:p>
          </p:txBody>
        </p:sp>
        <p:pic>
          <p:nvPicPr>
            <p:cNvPr id="6" name="图片 5" descr="图标&#10;&#10;描述已自动生成">
              <a:extLst>
                <a:ext uri="{FF2B5EF4-FFF2-40B4-BE49-F238E27FC236}">
                  <a16:creationId xmlns:a16="http://schemas.microsoft.com/office/drawing/2014/main" id="{9B20F212-4E28-6986-F9D5-497F87395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5238" y="693596"/>
              <a:ext cx="113818" cy="113818"/>
            </a:xfrm>
            <a:prstGeom prst="rect">
              <a:avLst/>
            </a:prstGeom>
            <a:solidFill>
              <a:srgbClr val="FFC000"/>
            </a:solidFill>
          </p:spPr>
        </p:pic>
      </p:grpSp>
      <p:sp>
        <p:nvSpPr>
          <p:cNvPr id="9" name="流程图: 终止 8">
            <a:extLst>
              <a:ext uri="{FF2B5EF4-FFF2-40B4-BE49-F238E27FC236}">
                <a16:creationId xmlns:a16="http://schemas.microsoft.com/office/drawing/2014/main" id="{8DBAF163-4127-B2D9-C89E-13088F85A399}"/>
              </a:ext>
            </a:extLst>
          </p:cNvPr>
          <p:cNvSpPr/>
          <p:nvPr/>
        </p:nvSpPr>
        <p:spPr>
          <a:xfrm>
            <a:off x="1374926" y="1563638"/>
            <a:ext cx="685417" cy="341197"/>
          </a:xfrm>
          <a:prstGeom prst="flowChartTermina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dirty="0">
                <a:latin typeface="楷体" panose="02010609060101010101" pitchFamily="49" charset="-122"/>
                <a:ea typeface="楷体" panose="02010609060101010101" pitchFamily="49" charset="-122"/>
              </a:rPr>
              <a:t>CC6926</a:t>
            </a:r>
          </a:p>
          <a:p>
            <a:pPr algn="ctr"/>
            <a:r>
              <a:rPr lang="en-US" altLang="zh-CN" sz="1000" dirty="0">
                <a:latin typeface="楷体" panose="02010609060101010101" pitchFamily="49" charset="-122"/>
                <a:ea typeface="楷体" panose="02010609060101010101" pitchFamily="49" charset="-122"/>
              </a:rPr>
              <a:t>20uΩ</a:t>
            </a:r>
            <a:endParaRPr lang="zh-CN" altLang="en-US" sz="1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817892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3" name="文本框 1"/>
          <p:cNvSpPr txBox="1"/>
          <p:nvPr/>
        </p:nvSpPr>
        <p:spPr>
          <a:xfrm>
            <a:off x="323999" y="528902"/>
            <a:ext cx="7564529" cy="92329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7150" lvl="0" indent="-355600">
              <a:lnSpc>
                <a:spcPts val="2400"/>
              </a:lnSpc>
              <a:spcBef>
                <a:spcPct val="0"/>
              </a:spcBef>
              <a:buNone/>
              <a:extLst>
                <a:ext uri="{35155182-B16C-46BC-9424-99874614C6A1}">
                  <wpsdc:indentchars xmlns:wpsdc="http://www.wps.cn/officeDocument/2017/drawingmlCustomData" xmlns="" val="-200" checksum="3501742630"/>
                </a:ext>
              </a:extLst>
            </a:pPr>
            <a:r>
              <a:rPr lang="zh-CN" altLang="en-US" sz="1400" dirty="0">
                <a:cs typeface="+mn-ea"/>
                <a:sym typeface="+mn-lt"/>
              </a:rPr>
              <a:t>　　芯进系列通用线性霍尔</a:t>
            </a:r>
            <a:r>
              <a:rPr lang="en-US" altLang="zh-CN" sz="1400" dirty="0">
                <a:cs typeface="+mn-ea"/>
                <a:sym typeface="+mn-lt"/>
              </a:rPr>
              <a:t>IC</a:t>
            </a:r>
            <a:r>
              <a:rPr lang="zh-CN" altLang="en-US" sz="1400" dirty="0">
                <a:cs typeface="+mn-ea"/>
                <a:sym typeface="+mn-lt"/>
              </a:rPr>
              <a:t>和可编程线性霍尔</a:t>
            </a:r>
            <a:r>
              <a:rPr lang="en-US" altLang="zh-CN" sz="1400" dirty="0">
                <a:cs typeface="+mn-ea"/>
                <a:sym typeface="+mn-lt"/>
              </a:rPr>
              <a:t>IC</a:t>
            </a:r>
            <a:r>
              <a:rPr lang="zh-CN" altLang="en-US" sz="1400" dirty="0">
                <a:cs typeface="+mn-ea"/>
                <a:sym typeface="+mn-lt"/>
              </a:rPr>
              <a:t>，具有精度高，线性度高，带宽高，温漂低，稳定性好等优点，正大量应用于光伏逆变等。</a:t>
            </a:r>
          </a:p>
          <a:p>
            <a:pPr marL="57150" lvl="0" indent="-355600">
              <a:lnSpc>
                <a:spcPts val="2400"/>
              </a:lnSpc>
              <a:spcBef>
                <a:spcPct val="0"/>
              </a:spcBef>
              <a:buNone/>
              <a:extLst>
                <a:ext uri="{35155182-B16C-46BC-9424-99874614C6A1}">
                  <wpsdc:indentchars xmlns:wpsdc="http://www.wps.cn/officeDocument/2017/drawingmlCustomData" xmlns="" val="-200" checksum="3501742630"/>
                </a:ext>
              </a:extLst>
            </a:pPr>
            <a:r>
              <a:rPr lang="zh-CN" altLang="en-US" sz="1400" dirty="0">
                <a:cs typeface="+mn-ea"/>
                <a:sym typeface="+mn-lt"/>
              </a:rPr>
              <a:t>　　芯进的车规级线性霍尔</a:t>
            </a:r>
            <a:r>
              <a:rPr lang="en-US" altLang="zh-CN" sz="1400" dirty="0">
                <a:cs typeface="+mn-ea"/>
                <a:sym typeface="+mn-lt"/>
              </a:rPr>
              <a:t>CC6538</a:t>
            </a:r>
            <a:r>
              <a:rPr lang="zh-CN" altLang="en-US" sz="1400" dirty="0">
                <a:cs typeface="+mn-ea"/>
                <a:sym typeface="+mn-lt"/>
              </a:rPr>
              <a:t>已</a:t>
            </a:r>
            <a:r>
              <a:rPr lang="zh-CN" altLang="en-US" sz="1400" dirty="0">
                <a:solidFill>
                  <a:srgbClr val="1D50A1"/>
                </a:solidFill>
                <a:cs typeface="+mn-ea"/>
                <a:sym typeface="+mn-lt"/>
              </a:rPr>
              <a:t>通过</a:t>
            </a:r>
            <a:r>
              <a:rPr lang="en-US" altLang="zh-CN" sz="1400" dirty="0">
                <a:solidFill>
                  <a:srgbClr val="1D50A1"/>
                </a:solidFill>
                <a:cs typeface="+mn-ea"/>
                <a:sym typeface="+mn-lt"/>
              </a:rPr>
              <a:t>AEC-Q100</a:t>
            </a:r>
            <a:r>
              <a:rPr lang="zh-CN" altLang="en-US" sz="1400" dirty="0">
                <a:solidFill>
                  <a:srgbClr val="1D50A1"/>
                </a:solidFill>
                <a:cs typeface="+mn-ea"/>
                <a:sym typeface="+mn-lt"/>
              </a:rPr>
              <a:t>认证</a:t>
            </a:r>
            <a:r>
              <a:rPr lang="zh-CN" altLang="en-US" sz="1400" dirty="0">
                <a:cs typeface="+mn-ea"/>
                <a:sym typeface="+mn-lt"/>
              </a:rPr>
              <a:t>，</a:t>
            </a:r>
            <a:r>
              <a:rPr lang="en-US" altLang="zh-CN" sz="1400" dirty="0">
                <a:cs typeface="+mn-ea"/>
                <a:sym typeface="+mn-lt"/>
              </a:rPr>
              <a:t>2023</a:t>
            </a:r>
            <a:r>
              <a:rPr lang="zh-CN" altLang="en-US" sz="1400" dirty="0">
                <a:cs typeface="+mn-ea"/>
                <a:sym typeface="+mn-lt"/>
              </a:rPr>
              <a:t>年上车路试。</a:t>
            </a:r>
            <a:endParaRPr lang="en-US" altLang="zh-CN" sz="1400" dirty="0">
              <a:cs typeface="+mn-ea"/>
              <a:sym typeface="+mn-lt"/>
            </a:endParaRPr>
          </a:p>
        </p:txBody>
      </p:sp>
      <p:pic>
        <p:nvPicPr>
          <p:cNvPr id="83974" name="Picture 7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1499" y="3665561"/>
            <a:ext cx="785813" cy="809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3975" name="Picture 69" descr="C:\Users\13551\Desktop\111.png1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693175" y="2327270"/>
            <a:ext cx="1183790" cy="712466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5" name="表格 4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29980132"/>
              </p:ext>
            </p:extLst>
          </p:nvPr>
        </p:nvGraphicFramePr>
        <p:xfrm>
          <a:off x="324000" y="1635707"/>
          <a:ext cx="6299835" cy="2376625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0801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1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95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04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97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97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0045">
                <a:tc>
                  <a:txBody>
                    <a:bodyPr/>
                    <a:lstStyle/>
                    <a:p>
                      <a:pPr marL="0" marR="0" lvl="0" algn="ctr" defTabSz="914400" rtl="0" eaLnBrk="1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u="none" strike="noStrike" cap="none" normalizeH="0" baseline="0" dirty="0">
                          <a:sym typeface="+mn-lt"/>
                        </a:rPr>
                        <a:t>产品型号</a:t>
                      </a:r>
                      <a:endParaRPr kumimoji="0" lang="en-US" altLang="zh-CN" sz="1400" b="1" i="0" u="none" strike="noStrike" cap="none" normalizeH="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algn="ctr" defTabSz="914400" rtl="0" eaLnBrk="1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1400" u="none" strike="noStrike" cap="none" normalizeH="0" baseline="0" dirty="0">
                          <a:sym typeface="+mn-lt"/>
                        </a:rPr>
                        <a:t>供电</a:t>
                      </a:r>
                      <a:r>
                        <a:rPr kumimoji="0" lang="en-US" altLang="zh-CN" sz="1400" u="none" strike="noStrike" cap="none" normalizeH="0" baseline="0" dirty="0">
                          <a:sym typeface="+mn-lt"/>
                        </a:rPr>
                        <a:t>电压</a:t>
                      </a:r>
                      <a:endParaRPr kumimoji="0" lang="en-US" altLang="zh-CN" sz="1400" b="1" i="0" u="none" strike="noStrike" cap="none" normalizeH="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algn="ctr" defTabSz="914400" rtl="0" eaLnBrk="1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u="none" strike="noStrike" cap="none" normalizeH="0" baseline="0" dirty="0">
                          <a:sym typeface="+mn-lt"/>
                        </a:rPr>
                        <a:t>灵敏度</a:t>
                      </a:r>
                      <a:endParaRPr kumimoji="0" lang="en-US" altLang="zh-CN" sz="1400" b="1" i="0" u="none" strike="noStrike" cap="none" normalizeH="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algn="ctr" defTabSz="914400" rtl="0" eaLnBrk="1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u="none" strike="noStrike" cap="none" normalizeH="0" baseline="0" dirty="0">
                          <a:sym typeface="+mn-lt"/>
                        </a:rPr>
                        <a:t>带宽</a:t>
                      </a:r>
                      <a:endParaRPr kumimoji="0" lang="en-US" altLang="zh-CN" sz="1400" b="1" i="0" u="none" strike="noStrike" cap="none" normalizeH="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algn="ctr" defTabSz="914400" rtl="0" eaLnBrk="1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u="none" strike="noStrike" cap="none" normalizeH="0" baseline="0" dirty="0">
                          <a:sym typeface="+mn-lt"/>
                        </a:rPr>
                        <a:t>线性度</a:t>
                      </a:r>
                      <a:endParaRPr kumimoji="0" lang="en-US" altLang="zh-CN" sz="1400" b="1" i="0" u="none" strike="noStrike" cap="none" normalizeH="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algn="ctr" defTabSz="914400" rtl="0" eaLnBrk="1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u="none" strike="noStrike" cap="none" normalizeH="0" baseline="0" dirty="0">
                          <a:sym typeface="+mn-lt"/>
                        </a:rPr>
                        <a:t>封装</a:t>
                      </a:r>
                      <a:endParaRPr kumimoji="0" lang="en-US" altLang="zh-CN" sz="1400" b="1" i="0" u="none" strike="noStrike" cap="none" normalizeH="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 anchor="ctr" anchorCtr="1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29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300" u="none" strike="noStrike" cap="none" normalizeH="0" baseline="0" dirty="0">
                          <a:ln>
                            <a:noFill/>
                          </a:ln>
                          <a:effectLst/>
                          <a:sym typeface="+mn-lt"/>
                        </a:rPr>
                        <a:t>CC6501</a:t>
                      </a:r>
                      <a:endParaRPr kumimoji="0" lang="en-US" altLang="zh-CN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300" u="none" strike="noStrike" cap="none" normalizeH="0" baseline="0" dirty="0">
                          <a:ln>
                            <a:noFill/>
                          </a:ln>
                          <a:effectLst/>
                          <a:sym typeface="+mn-lt"/>
                        </a:rPr>
                        <a:t>3.0V~5.5</a:t>
                      </a:r>
                      <a:r>
                        <a:rPr lang="en-US" altLang="zh-CN" sz="1300" dirty="0">
                          <a:ln>
                            <a:noFill/>
                          </a:ln>
                          <a:effectLst/>
                          <a:sym typeface="+mn-lt"/>
                        </a:rPr>
                        <a:t>V</a:t>
                      </a:r>
                      <a:endParaRPr kumimoji="0" lang="en-US" altLang="zh-CN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300" u="none" strike="noStrike" cap="none" normalizeH="0" baseline="0" dirty="0">
                          <a:ln>
                            <a:noFill/>
                          </a:ln>
                          <a:effectLst/>
                          <a:sym typeface="+mn-lt"/>
                        </a:rPr>
                        <a:t>2.5mV/Gs</a:t>
                      </a:r>
                      <a:endParaRPr kumimoji="0" lang="en-US" altLang="zh-CN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300" u="none" strike="noStrike" cap="none" normalizeH="0" baseline="0" dirty="0">
                          <a:ln>
                            <a:noFill/>
                          </a:ln>
                          <a:effectLst/>
                          <a:sym typeface="+mn-lt"/>
                        </a:rPr>
                        <a:t>60kHz</a:t>
                      </a:r>
                      <a:endParaRPr kumimoji="0" lang="en-US" altLang="zh-CN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300" u="none" strike="noStrike" cap="none" normalizeH="0" baseline="0" dirty="0">
                          <a:ln>
                            <a:noFill/>
                          </a:ln>
                          <a:effectLst/>
                          <a:sym typeface="+mn-lt"/>
                        </a:rPr>
                        <a:t>0.5%</a:t>
                      </a:r>
                      <a:endParaRPr kumimoji="0" lang="en-US" altLang="zh-CN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300" u="none" strike="noStrike" cap="none" normalizeH="0" baseline="0">
                          <a:ln>
                            <a:noFill/>
                          </a:ln>
                          <a:effectLst/>
                          <a:sym typeface="+mn-lt"/>
                        </a:rPr>
                        <a:t>TO-92S</a:t>
                      </a:r>
                      <a:endParaRPr kumimoji="0" lang="en-US" altLang="zh-CN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 anchor="ctr" anchorCtr="1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300" u="none" strike="noStrike" cap="none" normalizeH="0" baseline="0" dirty="0">
                          <a:ln>
                            <a:noFill/>
                          </a:ln>
                          <a:effectLst/>
                          <a:sym typeface="+mn-lt"/>
                        </a:rPr>
                        <a:t>CC6502</a:t>
                      </a:r>
                      <a:endParaRPr kumimoji="0" lang="en-US" altLang="zh-CN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300" dirty="0">
                          <a:ln>
                            <a:noFill/>
                          </a:ln>
                          <a:effectLst/>
                          <a:sym typeface="+mn-lt"/>
                        </a:rPr>
                        <a:t>3.0V~5.5V</a:t>
                      </a:r>
                      <a:endParaRPr kumimoji="0" lang="en-US" altLang="zh-CN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300" u="none" strike="noStrike" cap="none" normalizeH="0" baseline="0" dirty="0">
                          <a:ln>
                            <a:noFill/>
                          </a:ln>
                          <a:effectLst/>
                          <a:sym typeface="+mn-lt"/>
                        </a:rPr>
                        <a:t>3.3</a:t>
                      </a:r>
                      <a:r>
                        <a:rPr lang="en-US" altLang="zh-CN" sz="1300" dirty="0">
                          <a:ln>
                            <a:noFill/>
                          </a:ln>
                          <a:effectLst/>
                          <a:sym typeface="+mn-lt"/>
                        </a:rPr>
                        <a:t>mV/Gs</a:t>
                      </a:r>
                      <a:endParaRPr kumimoji="0" lang="en-US" altLang="zh-CN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300" dirty="0">
                          <a:ln>
                            <a:noFill/>
                          </a:ln>
                          <a:effectLst/>
                          <a:sym typeface="+mn-lt"/>
                        </a:rPr>
                        <a:t>60kHz</a:t>
                      </a:r>
                      <a:endParaRPr kumimoji="0" lang="en-US" altLang="zh-CN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300" u="none" strike="noStrike" cap="none" normalizeH="0" baseline="0">
                          <a:ln>
                            <a:noFill/>
                          </a:ln>
                          <a:effectLst/>
                          <a:sym typeface="+mn-lt"/>
                        </a:rPr>
                        <a:t>0.5</a:t>
                      </a:r>
                      <a:r>
                        <a:rPr lang="en-US" altLang="zh-CN" sz="1300" dirty="0">
                          <a:ln>
                            <a:noFill/>
                          </a:ln>
                          <a:effectLst/>
                          <a:sym typeface="+mn-lt"/>
                        </a:rPr>
                        <a:t>%</a:t>
                      </a:r>
                      <a:endParaRPr kumimoji="0" lang="en-US" altLang="zh-CN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300" u="none" strike="noStrike" cap="none" normalizeH="0" baseline="0">
                          <a:ln>
                            <a:noFill/>
                          </a:ln>
                          <a:effectLst/>
                          <a:sym typeface="+mn-lt"/>
                        </a:rPr>
                        <a:t>TO-92S</a:t>
                      </a:r>
                      <a:endParaRPr kumimoji="0" lang="en-US" altLang="zh-CN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300" u="none" strike="noStrike" cap="none" normalizeH="0" baseline="0" dirty="0">
                          <a:ln>
                            <a:noFill/>
                          </a:ln>
                          <a:effectLst/>
                          <a:sym typeface="+mn-lt"/>
                        </a:rPr>
                        <a:t>CC6503</a:t>
                      </a:r>
                      <a:endParaRPr kumimoji="0" lang="en-US" altLang="zh-CN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300" dirty="0">
                          <a:ln>
                            <a:noFill/>
                          </a:ln>
                          <a:effectLst/>
                          <a:sym typeface="+mn-lt"/>
                        </a:rPr>
                        <a:t>3.0V~5.5V</a:t>
                      </a:r>
                      <a:endParaRPr kumimoji="0" lang="en-US" altLang="zh-CN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300" u="none" strike="noStrike" cap="none" normalizeH="0" baseline="0" dirty="0">
                          <a:ln>
                            <a:noFill/>
                          </a:ln>
                          <a:effectLst/>
                          <a:sym typeface="+mn-lt"/>
                        </a:rPr>
                        <a:t>5</a:t>
                      </a:r>
                      <a:r>
                        <a:rPr lang="en-US" altLang="zh-CN" sz="1300" dirty="0">
                          <a:ln>
                            <a:noFill/>
                          </a:ln>
                          <a:effectLst/>
                          <a:sym typeface="+mn-lt"/>
                        </a:rPr>
                        <a:t>mV/Gs</a:t>
                      </a:r>
                      <a:endParaRPr kumimoji="0" lang="en-US" altLang="zh-CN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300" dirty="0">
                          <a:ln>
                            <a:noFill/>
                          </a:ln>
                          <a:effectLst/>
                          <a:sym typeface="+mn-lt"/>
                        </a:rPr>
                        <a:t>60kHz</a:t>
                      </a:r>
                      <a:endParaRPr kumimoji="0" lang="en-US" altLang="zh-CN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300">
                          <a:ln>
                            <a:noFill/>
                          </a:ln>
                          <a:effectLst/>
                          <a:sym typeface="+mn-lt"/>
                        </a:rPr>
                        <a:t>0.5</a:t>
                      </a:r>
                      <a:r>
                        <a:rPr lang="en-US" altLang="zh-CN" sz="1300" dirty="0">
                          <a:ln>
                            <a:noFill/>
                          </a:ln>
                          <a:effectLst/>
                          <a:sym typeface="+mn-lt"/>
                        </a:rPr>
                        <a:t>%</a:t>
                      </a:r>
                      <a:endParaRPr kumimoji="0" lang="en-US" altLang="zh-CN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300" u="none" strike="noStrike" cap="none" normalizeH="0" baseline="0" dirty="0">
                          <a:ln>
                            <a:noFill/>
                          </a:ln>
                          <a:effectLst/>
                          <a:sym typeface="+mn-lt"/>
                        </a:rPr>
                        <a:t>TO-</a:t>
                      </a:r>
                      <a:r>
                        <a:rPr kumimoji="0" lang="en-US" altLang="zh-CN" sz="1300" u="none" strike="noStrike" cap="none" normalizeH="0" baseline="0" dirty="0" err="1">
                          <a:ln>
                            <a:noFill/>
                          </a:ln>
                          <a:effectLst/>
                          <a:sym typeface="+mn-lt"/>
                        </a:rPr>
                        <a:t>92S</a:t>
                      </a:r>
                      <a:endParaRPr kumimoji="0" lang="en-US" altLang="zh-CN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 anchor="ctr" anchorCtr="1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300" u="none" strike="noStrike" cap="none" normalizeH="0" baseline="0">
                          <a:ln>
                            <a:noFill/>
                          </a:ln>
                          <a:effectLst/>
                          <a:sym typeface="+mn-lt"/>
                        </a:rPr>
                        <a:t>CC6511</a:t>
                      </a:r>
                      <a:endParaRPr kumimoji="0" lang="en-US" altLang="zh-CN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300" dirty="0">
                          <a:ln>
                            <a:noFill/>
                          </a:ln>
                          <a:effectLst/>
                          <a:sym typeface="+mn-lt"/>
                        </a:rPr>
                        <a:t>3.0V~5.5V</a:t>
                      </a:r>
                      <a:endParaRPr kumimoji="0" lang="en-US" altLang="zh-CN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300" u="none" strike="noStrike" cap="none" normalizeH="0" baseline="0" dirty="0">
                          <a:ln>
                            <a:noFill/>
                          </a:ln>
                          <a:effectLst/>
                          <a:sym typeface="+mn-lt"/>
                        </a:rPr>
                        <a:t>4~20</a:t>
                      </a:r>
                      <a:r>
                        <a:rPr lang="en-US" altLang="zh-CN" sz="1300" dirty="0">
                          <a:ln>
                            <a:noFill/>
                          </a:ln>
                          <a:effectLst/>
                          <a:sym typeface="+mn-lt"/>
                        </a:rPr>
                        <a:t>mV/Gs</a:t>
                      </a:r>
                      <a:endParaRPr kumimoji="0" lang="en-US" altLang="zh-CN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300" dirty="0">
                          <a:ln>
                            <a:noFill/>
                          </a:ln>
                          <a:effectLst/>
                          <a:sym typeface="+mn-lt"/>
                        </a:rPr>
                        <a:t>60kHz</a:t>
                      </a:r>
                      <a:endParaRPr kumimoji="0" lang="en-US" altLang="zh-CN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300">
                          <a:ln>
                            <a:noFill/>
                          </a:ln>
                          <a:effectLst/>
                          <a:sym typeface="+mn-lt"/>
                        </a:rPr>
                        <a:t>0.5</a:t>
                      </a:r>
                      <a:r>
                        <a:rPr lang="en-US" altLang="zh-CN" sz="1300" dirty="0">
                          <a:ln>
                            <a:noFill/>
                          </a:ln>
                          <a:effectLst/>
                          <a:sym typeface="+mn-lt"/>
                        </a:rPr>
                        <a:t>%</a:t>
                      </a:r>
                      <a:endParaRPr kumimoji="0" lang="en-US" altLang="zh-CN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300" u="none" strike="noStrike" cap="none" normalizeH="0" baseline="0" dirty="0">
                          <a:ln>
                            <a:noFill/>
                          </a:ln>
                          <a:effectLst/>
                          <a:sym typeface="+mn-lt"/>
                        </a:rPr>
                        <a:t>TO-</a:t>
                      </a:r>
                      <a:r>
                        <a:rPr kumimoji="0" lang="en-US" altLang="zh-CN" sz="1300" u="none" strike="noStrike" cap="none" normalizeH="0" baseline="0" dirty="0" err="1">
                          <a:ln>
                            <a:noFill/>
                          </a:ln>
                          <a:effectLst/>
                          <a:sym typeface="+mn-lt"/>
                        </a:rPr>
                        <a:t>92S</a:t>
                      </a:r>
                      <a:endParaRPr kumimoji="0" lang="en-US" altLang="zh-CN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2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300">
                          <a:sym typeface="+mn-lt"/>
                        </a:rPr>
                        <a:t>CC6512</a:t>
                      </a:r>
                      <a:endParaRPr lang="en-US" altLang="zh-CN" sz="13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300" dirty="0">
                          <a:ln>
                            <a:noFill/>
                          </a:ln>
                          <a:effectLst/>
                          <a:sym typeface="+mn-lt"/>
                        </a:rPr>
                        <a:t>4.5V~5.5V</a:t>
                      </a:r>
                      <a:endParaRPr lang="en-US" altLang="zh-CN" sz="13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300" dirty="0">
                          <a:ln>
                            <a:noFill/>
                          </a:ln>
                          <a:effectLst/>
                          <a:sym typeface="+mn-lt"/>
                        </a:rPr>
                        <a:t>3~20mV/Gs</a:t>
                      </a:r>
                      <a:endParaRPr lang="en-US" altLang="zh-CN" sz="13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300" dirty="0">
                          <a:ln>
                            <a:noFill/>
                          </a:ln>
                          <a:effectLst/>
                          <a:sym typeface="+mn-lt"/>
                        </a:rPr>
                        <a:t>60kHz</a:t>
                      </a:r>
                      <a:endParaRPr lang="en-US" altLang="zh-CN" sz="13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300" dirty="0">
                          <a:ln>
                            <a:noFill/>
                          </a:ln>
                          <a:effectLst/>
                          <a:sym typeface="+mn-lt"/>
                        </a:rPr>
                        <a:t>0.25%</a:t>
                      </a:r>
                      <a:endParaRPr lang="en-US" altLang="zh-CN" sz="13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300" dirty="0">
                          <a:ln>
                            <a:noFill/>
                          </a:ln>
                          <a:effectLst/>
                          <a:sym typeface="+mn-lt"/>
                        </a:rPr>
                        <a:t>TO-</a:t>
                      </a:r>
                      <a:r>
                        <a:rPr lang="en-US" altLang="zh-CN" sz="1300" dirty="0" err="1">
                          <a:ln>
                            <a:noFill/>
                          </a:ln>
                          <a:effectLst/>
                          <a:sym typeface="+mn-lt"/>
                        </a:rPr>
                        <a:t>92S</a:t>
                      </a:r>
                      <a:endParaRPr lang="en-US" altLang="zh-CN" sz="13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 anchor="ctr" anchorCtr="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300" u="none" strike="noStrike" cap="none" normalizeH="0" baseline="0" dirty="0">
                          <a:ln>
                            <a:noFill/>
                          </a:ln>
                          <a:effectLst/>
                          <a:sym typeface="+mn-lt"/>
                        </a:rPr>
                        <a:t>CC6536</a:t>
                      </a:r>
                      <a:endParaRPr kumimoji="0" lang="en-US" altLang="zh-CN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300" dirty="0">
                          <a:ln>
                            <a:noFill/>
                          </a:ln>
                          <a:effectLst/>
                          <a:sym typeface="+mn-lt"/>
                        </a:rPr>
                        <a:t>4.5V~5.5V</a:t>
                      </a:r>
                      <a:endParaRPr kumimoji="0" lang="en-US" altLang="zh-CN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300" u="none" strike="noStrike" cap="none" normalizeH="0" baseline="0" dirty="0">
                          <a:ln>
                            <a:noFill/>
                          </a:ln>
                          <a:effectLst/>
                          <a:sym typeface="+mn-lt"/>
                        </a:rPr>
                        <a:t>0.2~3.2</a:t>
                      </a:r>
                      <a:r>
                        <a:rPr lang="en-US" altLang="zh-CN" sz="1300" dirty="0">
                          <a:ln>
                            <a:noFill/>
                          </a:ln>
                          <a:effectLst/>
                          <a:sym typeface="+mn-lt"/>
                        </a:rPr>
                        <a:t>mV/Gs</a:t>
                      </a:r>
                      <a:endParaRPr kumimoji="0" lang="en-US" altLang="zh-CN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300" u="none" strike="noStrike" cap="none" normalizeH="0" baseline="0" dirty="0">
                          <a:ln>
                            <a:noFill/>
                          </a:ln>
                          <a:effectLst/>
                          <a:sym typeface="+mn-lt"/>
                        </a:rPr>
                        <a:t>240</a:t>
                      </a:r>
                      <a:r>
                        <a:rPr lang="en-US" altLang="zh-CN" sz="1300" dirty="0">
                          <a:ln>
                            <a:noFill/>
                          </a:ln>
                          <a:effectLst/>
                          <a:sym typeface="+mn-lt"/>
                        </a:rPr>
                        <a:t>kHz</a:t>
                      </a:r>
                      <a:endParaRPr kumimoji="0" lang="en-US" altLang="zh-CN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300" dirty="0">
                          <a:ln>
                            <a:noFill/>
                          </a:ln>
                          <a:effectLst/>
                          <a:sym typeface="+mn-lt"/>
                        </a:rPr>
                        <a:t>0.25%</a:t>
                      </a:r>
                      <a:endParaRPr kumimoji="0" lang="en-US" altLang="zh-CN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300" u="none" strike="noStrike" cap="none" normalizeH="0" baseline="0" dirty="0">
                          <a:ln>
                            <a:noFill/>
                          </a:ln>
                          <a:effectLst/>
                          <a:sym typeface="+mn-lt"/>
                        </a:rPr>
                        <a:t>TO-94 </a:t>
                      </a:r>
                      <a:endParaRPr kumimoji="0" lang="en-US" altLang="zh-CN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300" u="none" strike="noStrike" cap="none" normalizeH="0" baseline="0" dirty="0">
                          <a:ln>
                            <a:noFill/>
                          </a:ln>
                          <a:effectLst/>
                          <a:sym typeface="+mn-lt"/>
                        </a:rPr>
                        <a:t>CC6538</a:t>
                      </a:r>
                      <a:endParaRPr kumimoji="0" lang="en-US" altLang="zh-CN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300" dirty="0">
                          <a:ln>
                            <a:noFill/>
                          </a:ln>
                          <a:effectLst/>
                          <a:sym typeface="+mn-lt"/>
                        </a:rPr>
                        <a:t>4.5V~5.5V</a:t>
                      </a:r>
                      <a:endParaRPr kumimoji="0" lang="en-US" altLang="zh-CN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300" u="none" strike="noStrike" cap="none" normalizeH="0" baseline="0" dirty="0">
                          <a:ln>
                            <a:noFill/>
                          </a:ln>
                          <a:effectLst/>
                          <a:sym typeface="+mn-lt"/>
                        </a:rPr>
                        <a:t>0.2~3.2</a:t>
                      </a:r>
                      <a:r>
                        <a:rPr lang="en-US" altLang="zh-CN" sz="1300" dirty="0">
                          <a:ln>
                            <a:noFill/>
                          </a:ln>
                          <a:effectLst/>
                          <a:sym typeface="+mn-lt"/>
                        </a:rPr>
                        <a:t>mV/Gs</a:t>
                      </a:r>
                      <a:endParaRPr kumimoji="0" lang="en-US" altLang="zh-CN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300" u="none" strike="noStrike" cap="none" normalizeH="0" baseline="0" dirty="0">
                          <a:ln>
                            <a:noFill/>
                          </a:ln>
                          <a:effectLst/>
                          <a:sym typeface="+mn-lt"/>
                        </a:rPr>
                        <a:t>240</a:t>
                      </a:r>
                      <a:r>
                        <a:rPr lang="en-US" altLang="zh-CN" sz="1300" dirty="0">
                          <a:ln>
                            <a:noFill/>
                          </a:ln>
                          <a:effectLst/>
                          <a:sym typeface="+mn-lt"/>
                        </a:rPr>
                        <a:t>kHz</a:t>
                      </a:r>
                      <a:endParaRPr kumimoji="0" lang="en-US" altLang="zh-CN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300" dirty="0">
                          <a:ln>
                            <a:noFill/>
                          </a:ln>
                          <a:effectLst/>
                          <a:sym typeface="+mn-lt"/>
                        </a:rPr>
                        <a:t>0.25%</a:t>
                      </a:r>
                      <a:endParaRPr kumimoji="0" lang="en-US" altLang="zh-CN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300" u="none" strike="noStrike" cap="none" normalizeH="0" baseline="0" dirty="0">
                          <a:ln>
                            <a:noFill/>
                          </a:ln>
                          <a:effectLst/>
                          <a:sym typeface="+mn-lt"/>
                        </a:rPr>
                        <a:t>TO-94 </a:t>
                      </a:r>
                      <a:endParaRPr kumimoji="0" lang="en-US" altLang="zh-CN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 anchor="ctr" anchorCtr="1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0" name="图片 9" descr="R-C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03763">
            <a:off x="6780559" y="3237651"/>
            <a:ext cx="864000" cy="129011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919" y="1237611"/>
            <a:ext cx="1444610" cy="1713554"/>
          </a:xfrm>
          <a:prstGeom prst="rect">
            <a:avLst/>
          </a:prstGeom>
        </p:spPr>
      </p:pic>
      <p:sp>
        <p:nvSpPr>
          <p:cNvPr id="7" name="标题 6"/>
          <p:cNvSpPr>
            <a:spLocks noGrp="1"/>
          </p:cNvSpPr>
          <p:nvPr>
            <p:ph type="title" idx="4294967295"/>
          </p:nvPr>
        </p:nvSpPr>
        <p:spPr>
          <a:xfrm>
            <a:off x="0" y="-276225"/>
            <a:ext cx="7886700" cy="993775"/>
          </a:xfrm>
        </p:spPr>
        <p:txBody>
          <a:bodyPr/>
          <a:lstStyle/>
          <a:p>
            <a:r>
              <a:rPr lang="en-US" altLang="zh-CN" sz="2400" b="1" dirty="0">
                <a:solidFill>
                  <a:srgbClr val="C00000"/>
                </a:solidFill>
                <a:latin typeface="+mj-ea"/>
                <a:ea typeface="+mj-ea"/>
                <a:cs typeface="+mn-ea"/>
                <a:sym typeface="+mn-lt"/>
              </a:rPr>
              <a:t> </a:t>
            </a:r>
            <a:r>
              <a:rPr lang="zh-CN" altLang="en-US" sz="2400" b="1" dirty="0">
                <a:solidFill>
                  <a:srgbClr val="C00000"/>
                </a:solidFill>
                <a:latin typeface="+mj-ea"/>
                <a:ea typeface="+mj-ea"/>
                <a:cs typeface="+mn-cs"/>
                <a:sym typeface="+mn-lt"/>
              </a:rPr>
              <a:t>线性霍尔IC产品线</a:t>
            </a: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: 圆角 18"/>
          <p:cNvSpPr/>
          <p:nvPr>
            <p:custDataLst>
              <p:tags r:id="rId1"/>
            </p:custDataLst>
          </p:nvPr>
        </p:nvSpPr>
        <p:spPr>
          <a:xfrm>
            <a:off x="177877" y="743738"/>
            <a:ext cx="1620000" cy="2893229"/>
          </a:xfrm>
          <a:prstGeom prst="roundRect">
            <a:avLst>
              <a:gd name="adj" fmla="val 3696"/>
            </a:avLst>
          </a:prstGeom>
          <a:solidFill>
            <a:schemeClr val="accent1"/>
          </a:solidFill>
          <a:ln w="635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黑体" panose="02010609060101010101" pitchFamily="49" charset="-122"/>
            </a:endParaRPr>
          </a:p>
        </p:txBody>
      </p:sp>
      <p:sp>
        <p:nvSpPr>
          <p:cNvPr id="20" name="矩形: 圆角 19"/>
          <p:cNvSpPr/>
          <p:nvPr>
            <p:custDataLst>
              <p:tags r:id="rId2"/>
            </p:custDataLst>
          </p:nvPr>
        </p:nvSpPr>
        <p:spPr>
          <a:xfrm>
            <a:off x="198226" y="1612016"/>
            <a:ext cx="1584000" cy="1998901"/>
          </a:xfrm>
          <a:prstGeom prst="roundRect">
            <a:avLst>
              <a:gd name="adj" fmla="val 358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sym typeface="黑体" panose="02010609060101010101" pitchFamily="49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3"/>
            </p:custDataLst>
          </p:nvPr>
        </p:nvSpPr>
        <p:spPr>
          <a:xfrm>
            <a:off x="182574" y="774561"/>
            <a:ext cx="1615304" cy="783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黑体" panose="02010609060101010101" pitchFamily="49" charset="-122"/>
              </a:rPr>
              <a:t>隔离驱动</a:t>
            </a:r>
            <a:r>
              <a:rPr lang="en-US" altLang="zh-CN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黑体" panose="02010609060101010101" pitchFamily="49" charset="-122"/>
              </a:rPr>
              <a:t>IC</a:t>
            </a:r>
          </a:p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黑体" panose="02010609060101010101" pitchFamily="49" charset="-122"/>
              </a:rPr>
              <a:t>系列</a:t>
            </a:r>
          </a:p>
        </p:txBody>
      </p:sp>
      <p:sp>
        <p:nvSpPr>
          <p:cNvPr id="35" name="文本框 3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13878" y="2380266"/>
            <a:ext cx="1565999" cy="110680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285750" indent="-285750"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177800" indent="-177800" algn="l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1100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黑体" panose="02010609060101010101" pitchFamily="49" charset="-122"/>
              </a:rPr>
              <a:t>容隔驱动器系列</a:t>
            </a:r>
          </a:p>
          <a:p>
            <a:pPr marL="177800" indent="-177800" algn="l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1100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黑体" panose="02010609060101010101" pitchFamily="49" charset="-122"/>
              </a:rPr>
              <a:t>磁隔驱动器系列</a:t>
            </a:r>
          </a:p>
          <a:p>
            <a:pPr marL="177800" indent="-177800" algn="l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1100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黑体" panose="02010609060101010101" pitchFamily="49" charset="-122"/>
              </a:rPr>
              <a:t>集成电源的隔离驱动器</a:t>
            </a:r>
          </a:p>
        </p:txBody>
      </p:sp>
      <p:sp>
        <p:nvSpPr>
          <p:cNvPr id="37" name="矩形: 圆角 36"/>
          <p:cNvSpPr/>
          <p:nvPr>
            <p:custDataLst>
              <p:tags r:id="rId5"/>
            </p:custDataLst>
          </p:nvPr>
        </p:nvSpPr>
        <p:spPr>
          <a:xfrm>
            <a:off x="7362561" y="743738"/>
            <a:ext cx="1620000" cy="2893229"/>
          </a:xfrm>
          <a:prstGeom prst="roundRect">
            <a:avLst>
              <a:gd name="adj" fmla="val 3696"/>
            </a:avLst>
          </a:prstGeom>
          <a:solidFill>
            <a:schemeClr val="accent1"/>
          </a:solidFill>
          <a:ln w="635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黑体" panose="02010609060101010101" pitchFamily="49" charset="-122"/>
            </a:endParaRPr>
          </a:p>
        </p:txBody>
      </p:sp>
      <p:sp>
        <p:nvSpPr>
          <p:cNvPr id="38" name="矩形: 圆角 37"/>
          <p:cNvSpPr/>
          <p:nvPr>
            <p:custDataLst>
              <p:tags r:id="rId6"/>
            </p:custDataLst>
          </p:nvPr>
        </p:nvSpPr>
        <p:spPr>
          <a:xfrm>
            <a:off x="7380561" y="1612016"/>
            <a:ext cx="1584000" cy="1998901"/>
          </a:xfrm>
          <a:prstGeom prst="roundRect">
            <a:avLst>
              <a:gd name="adj" fmla="val 358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sym typeface="黑体" panose="02010609060101010101" pitchFamily="49" charset="-122"/>
            </a:endParaRPr>
          </a:p>
        </p:txBody>
      </p:sp>
      <p:sp>
        <p:nvSpPr>
          <p:cNvPr id="39" name="文本框 38"/>
          <p:cNvSpPr txBox="1"/>
          <p:nvPr>
            <p:custDataLst>
              <p:tags r:id="rId7"/>
            </p:custDataLst>
          </p:nvPr>
        </p:nvSpPr>
        <p:spPr>
          <a:xfrm>
            <a:off x="7367257" y="981476"/>
            <a:ext cx="1624731" cy="42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黑体" panose="02010609060101010101" pitchFamily="49" charset="-122"/>
              </a:rPr>
              <a:t>固态继电器</a:t>
            </a:r>
          </a:p>
        </p:txBody>
      </p:sp>
      <p:sp>
        <p:nvSpPr>
          <p:cNvPr id="42" name="文本框 4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362561" y="2390144"/>
            <a:ext cx="1645310" cy="319896"/>
          </a:xfrm>
          <a:prstGeom prst="rect">
            <a:avLst/>
          </a:prstGeom>
          <a:noFill/>
          <a:ln>
            <a:noFill/>
          </a:ln>
        </p:spPr>
        <p:txBody>
          <a:bodyPr wrap="square" numCol="1">
            <a:spAutoFit/>
          </a:bodyPr>
          <a:lstStyle>
            <a:lvl1pPr marL="285750" indent="-285750"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黑体" panose="02010609060101010101" pitchFamily="49" charset="-122"/>
              </a:rPr>
              <a:t>1~8</a:t>
            </a:r>
            <a:r>
              <a:rPr lang="zh-CN" altLang="en-US" sz="11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黑体" panose="02010609060101010101" pitchFamily="49" charset="-122"/>
              </a:rPr>
              <a:t>路固态继电器</a:t>
            </a:r>
            <a:endParaRPr lang="en-US" altLang="zh-CN" sz="1100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黑体" panose="02010609060101010101" pitchFamily="49" charset="-122"/>
            </a:endParaRPr>
          </a:p>
        </p:txBody>
      </p:sp>
      <p:sp>
        <p:nvSpPr>
          <p:cNvPr id="44" name="矩形: 圆角 43"/>
          <p:cNvSpPr/>
          <p:nvPr>
            <p:custDataLst>
              <p:tags r:id="rId9"/>
            </p:custDataLst>
          </p:nvPr>
        </p:nvSpPr>
        <p:spPr>
          <a:xfrm>
            <a:off x="5559577" y="743738"/>
            <a:ext cx="1620000" cy="2893229"/>
          </a:xfrm>
          <a:prstGeom prst="roundRect">
            <a:avLst>
              <a:gd name="adj" fmla="val 3696"/>
            </a:avLst>
          </a:prstGeom>
          <a:solidFill>
            <a:srgbClr val="FD9935"/>
          </a:solidFill>
          <a:ln w="635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黑体" panose="02010609060101010101" pitchFamily="49" charset="-122"/>
            </a:endParaRPr>
          </a:p>
        </p:txBody>
      </p:sp>
      <p:sp>
        <p:nvSpPr>
          <p:cNvPr id="46" name="矩形: 圆角 45"/>
          <p:cNvSpPr/>
          <p:nvPr>
            <p:custDataLst>
              <p:tags r:id="rId10"/>
            </p:custDataLst>
          </p:nvPr>
        </p:nvSpPr>
        <p:spPr>
          <a:xfrm>
            <a:off x="5577577" y="1612016"/>
            <a:ext cx="1584000" cy="1998901"/>
          </a:xfrm>
          <a:prstGeom prst="roundRect">
            <a:avLst>
              <a:gd name="adj" fmla="val 358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sym typeface="黑体" panose="02010609060101010101" pitchFamily="49" charset="-122"/>
            </a:endParaRPr>
          </a:p>
        </p:txBody>
      </p:sp>
      <p:sp>
        <p:nvSpPr>
          <p:cNvPr id="47" name="文本框 46"/>
          <p:cNvSpPr txBox="1"/>
          <p:nvPr>
            <p:custDataLst>
              <p:tags r:id="rId11"/>
            </p:custDataLst>
          </p:nvPr>
        </p:nvSpPr>
        <p:spPr>
          <a:xfrm>
            <a:off x="5564274" y="981476"/>
            <a:ext cx="1611416" cy="42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黑体" panose="02010609060101010101" pitchFamily="49" charset="-122"/>
              </a:rPr>
              <a:t>隔离电源</a:t>
            </a:r>
          </a:p>
        </p:txBody>
      </p:sp>
      <p:sp>
        <p:nvSpPr>
          <p:cNvPr id="48" name="文本框 47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577248" y="2380266"/>
            <a:ext cx="1611415" cy="8275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285750" indent="-285750"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黑体" panose="02010609060101010101" pitchFamily="49" charset="-122"/>
              </a:rPr>
              <a:t>5V</a:t>
            </a:r>
            <a:r>
              <a:rPr lang="zh-CN" altLang="en-US" sz="11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黑体" panose="02010609060101010101" pitchFamily="49" charset="-122"/>
              </a:rPr>
              <a:t>隔离电源；</a:t>
            </a:r>
            <a:endParaRPr lang="en-US" altLang="zh-CN" sz="1100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黑体" panose="02010609060101010101" pitchFamily="49" charset="-122"/>
            </a:endParaRPr>
          </a:p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1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黑体" panose="02010609060101010101" pitchFamily="49" charset="-122"/>
              </a:rPr>
              <a:t>集成变压器的</a:t>
            </a:r>
            <a:r>
              <a:rPr lang="en-US" altLang="zh-CN" sz="11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黑体" panose="02010609060101010101" pitchFamily="49" charset="-122"/>
              </a:rPr>
              <a:t>24V</a:t>
            </a:r>
            <a:r>
              <a:rPr lang="zh-CN" altLang="en-US" sz="11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黑体" panose="02010609060101010101" pitchFamily="49" charset="-122"/>
              </a:rPr>
              <a:t>隔离电源</a:t>
            </a:r>
            <a:endParaRPr lang="en-US" altLang="zh-CN" sz="1100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黑体" panose="02010609060101010101" pitchFamily="49" charset="-122"/>
            </a:endParaRPr>
          </a:p>
        </p:txBody>
      </p:sp>
      <p:sp>
        <p:nvSpPr>
          <p:cNvPr id="52" name="矩形: 圆角 51"/>
          <p:cNvSpPr/>
          <p:nvPr>
            <p:custDataLst>
              <p:tags r:id="rId13"/>
            </p:custDataLst>
          </p:nvPr>
        </p:nvSpPr>
        <p:spPr>
          <a:xfrm>
            <a:off x="3765677" y="743738"/>
            <a:ext cx="1620000" cy="2893229"/>
          </a:xfrm>
          <a:prstGeom prst="roundRect">
            <a:avLst>
              <a:gd name="adj" fmla="val 3696"/>
            </a:avLst>
          </a:prstGeom>
          <a:solidFill>
            <a:schemeClr val="accent1"/>
          </a:solidFill>
          <a:ln w="635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黑体" panose="02010609060101010101" pitchFamily="49" charset="-122"/>
            </a:endParaRPr>
          </a:p>
        </p:txBody>
      </p:sp>
      <p:sp>
        <p:nvSpPr>
          <p:cNvPr id="53" name="矩形: 圆角 52"/>
          <p:cNvSpPr/>
          <p:nvPr>
            <p:custDataLst>
              <p:tags r:id="rId14"/>
            </p:custDataLst>
          </p:nvPr>
        </p:nvSpPr>
        <p:spPr>
          <a:xfrm>
            <a:off x="3783677" y="1612016"/>
            <a:ext cx="1584000" cy="1998901"/>
          </a:xfrm>
          <a:prstGeom prst="roundRect">
            <a:avLst>
              <a:gd name="adj" fmla="val 358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sym typeface="黑体" panose="02010609060101010101" pitchFamily="49" charset="-122"/>
            </a:endParaRPr>
          </a:p>
        </p:txBody>
      </p:sp>
      <p:sp>
        <p:nvSpPr>
          <p:cNvPr id="54" name="文本框 53"/>
          <p:cNvSpPr txBox="1"/>
          <p:nvPr>
            <p:custDataLst>
              <p:tags r:id="rId15"/>
            </p:custDataLst>
          </p:nvPr>
        </p:nvSpPr>
        <p:spPr>
          <a:xfrm>
            <a:off x="3770374" y="981476"/>
            <a:ext cx="1615304" cy="42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黑体" panose="02010609060101010101" pitchFamily="49" charset="-122"/>
              </a:rPr>
              <a:t>隔离运放</a:t>
            </a:r>
          </a:p>
        </p:txBody>
      </p:sp>
      <p:sp>
        <p:nvSpPr>
          <p:cNvPr id="55" name="文本框 54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810763" y="2380266"/>
            <a:ext cx="1574586" cy="108151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285750" indent="-285750"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1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黑体" panose="02010609060101010101" pitchFamily="49" charset="-122"/>
              </a:rPr>
              <a:t>替代</a:t>
            </a:r>
            <a:r>
              <a:rPr lang="en-US" altLang="zh-CN" sz="11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黑体" panose="02010609060101010101" pitchFamily="49" charset="-122"/>
              </a:rPr>
              <a:t>TI AMC13XX</a:t>
            </a:r>
            <a:r>
              <a:rPr lang="zh-CN" altLang="en-US" sz="11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黑体" panose="02010609060101010101" pitchFamily="49" charset="-122"/>
              </a:rPr>
              <a:t>的隔离运放</a:t>
            </a:r>
            <a:endParaRPr lang="en-US" altLang="zh-CN" sz="1100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黑体" panose="02010609060101010101" pitchFamily="49" charset="-122"/>
            </a:endParaRPr>
          </a:p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1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黑体" panose="02010609060101010101" pitchFamily="49" charset="-122"/>
              </a:rPr>
              <a:t>替代</a:t>
            </a:r>
            <a:r>
              <a:rPr lang="en-US" altLang="zh-CN" sz="11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黑体" panose="02010609060101010101" pitchFamily="49" charset="-122"/>
              </a:rPr>
              <a:t>TI AMC33XX</a:t>
            </a:r>
            <a:r>
              <a:rPr lang="zh-CN" altLang="en-US" sz="11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黑体" panose="02010609060101010101" pitchFamily="49" charset="-122"/>
              </a:rPr>
              <a:t>的隔离运放</a:t>
            </a:r>
            <a:endParaRPr lang="en-US" altLang="zh-CN" sz="1100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黑体" panose="02010609060101010101" pitchFamily="49" charset="-122"/>
            </a:endParaRPr>
          </a:p>
        </p:txBody>
      </p:sp>
      <p:sp>
        <p:nvSpPr>
          <p:cNvPr id="59" name="矩形: 圆角 58"/>
          <p:cNvSpPr/>
          <p:nvPr>
            <p:custDataLst>
              <p:tags r:id="rId17"/>
            </p:custDataLst>
          </p:nvPr>
        </p:nvSpPr>
        <p:spPr>
          <a:xfrm>
            <a:off x="1971777" y="743738"/>
            <a:ext cx="1620000" cy="2893229"/>
          </a:xfrm>
          <a:prstGeom prst="roundRect">
            <a:avLst>
              <a:gd name="adj" fmla="val 3696"/>
            </a:avLst>
          </a:prstGeom>
          <a:solidFill>
            <a:srgbClr val="FD9935"/>
          </a:solidFill>
          <a:ln w="635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黑体" panose="02010609060101010101" pitchFamily="49" charset="-122"/>
              </a:rPr>
              <a:t>v</a:t>
            </a:r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黑体" panose="02010609060101010101" pitchFamily="49" charset="-122"/>
            </a:endParaRPr>
          </a:p>
        </p:txBody>
      </p:sp>
      <p:sp>
        <p:nvSpPr>
          <p:cNvPr id="60" name="矩形: 圆角 59"/>
          <p:cNvSpPr/>
          <p:nvPr>
            <p:custDataLst>
              <p:tags r:id="rId18"/>
            </p:custDataLst>
          </p:nvPr>
        </p:nvSpPr>
        <p:spPr>
          <a:xfrm>
            <a:off x="1989777" y="1612016"/>
            <a:ext cx="1584000" cy="1998901"/>
          </a:xfrm>
          <a:prstGeom prst="roundRect">
            <a:avLst>
              <a:gd name="adj" fmla="val 358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sym typeface="黑体" panose="02010609060101010101" pitchFamily="49" charset="-122"/>
            </a:endParaRPr>
          </a:p>
        </p:txBody>
      </p:sp>
      <p:sp>
        <p:nvSpPr>
          <p:cNvPr id="61" name="文本框 60"/>
          <p:cNvSpPr txBox="1"/>
          <p:nvPr>
            <p:custDataLst>
              <p:tags r:id="rId19"/>
            </p:custDataLst>
          </p:nvPr>
        </p:nvSpPr>
        <p:spPr>
          <a:xfrm>
            <a:off x="1976474" y="981476"/>
            <a:ext cx="1615304" cy="42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黑体" panose="02010609060101010101" pitchFamily="49" charset="-122"/>
              </a:rPr>
              <a:t>信号隔离器</a:t>
            </a:r>
          </a:p>
        </p:txBody>
      </p:sp>
      <p:sp>
        <p:nvSpPr>
          <p:cNvPr id="62" name="文本框 61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1984754" y="2380266"/>
            <a:ext cx="1589024" cy="85280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285750" indent="-285750"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黑体" panose="02010609060101010101" pitchFamily="49" charset="-122"/>
              </a:rPr>
              <a:t>1~6</a:t>
            </a:r>
            <a:r>
              <a:rPr lang="zh-CN" altLang="en-US" sz="11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黑体" panose="02010609060101010101" pitchFamily="49" charset="-122"/>
              </a:rPr>
              <a:t>通道信号隔离器</a:t>
            </a:r>
            <a:endParaRPr lang="en-US" altLang="zh-CN" sz="1100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黑体" panose="02010609060101010101" pitchFamily="49" charset="-122"/>
            </a:endParaRPr>
          </a:p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1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黑体" panose="02010609060101010101" pitchFamily="49" charset="-122"/>
              </a:rPr>
              <a:t>集成电源的隔离</a:t>
            </a:r>
            <a:r>
              <a:rPr lang="en-US" altLang="zh-CN" sz="11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黑体" panose="02010609060101010101" pitchFamily="49" charset="-122"/>
              </a:rPr>
              <a:t>485/CAN</a:t>
            </a:r>
            <a:r>
              <a:rPr lang="zh-CN" altLang="en-US" sz="11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黑体" panose="02010609060101010101" pitchFamily="49" charset="-122"/>
              </a:rPr>
              <a:t>接口</a:t>
            </a:r>
            <a:endParaRPr lang="en-US" altLang="zh-CN" sz="1100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黑体" panose="02010609060101010101" pitchFamily="49" charset="-122"/>
            </a:endParaRPr>
          </a:p>
        </p:txBody>
      </p:sp>
      <p:pic>
        <p:nvPicPr>
          <p:cNvPr id="79873" name="Picture 68"/>
          <p:cNvPicPr>
            <a:picLocks noChangeAspect="1" noChangeArrowheads="1"/>
          </p:cNvPicPr>
          <p:nvPr>
            <p:custDataLst>
              <p:tags r:id="rId21"/>
            </p:custDataLst>
          </p:nvPr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79" y="1830965"/>
            <a:ext cx="838401" cy="5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9875" name="对象 79874"/>
          <p:cNvGraphicFramePr>
            <a:graphicFrameLocks noChangeAspect="1"/>
          </p:cNvGraphicFramePr>
          <p:nvPr>
            <p:custDataLst>
              <p:tags r:id="rId22"/>
            </p:custDataLst>
          </p:nvPr>
        </p:nvGraphicFramePr>
        <p:xfrm>
          <a:off x="279693" y="1864239"/>
          <a:ext cx="517486" cy="4021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4" imgW="4581525" imgH="3562350" progId="PBrush">
                  <p:embed/>
                </p:oleObj>
              </mc:Choice>
              <mc:Fallback>
                <p:oleObj name="Bitmap Image" r:id="rId34" imgW="4581525" imgH="3562350" progId="PBrush">
                  <p:embed/>
                  <p:pic>
                    <p:nvPicPr>
                      <p:cNvPr id="79875" name="对象 79874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279693" y="1864239"/>
                        <a:ext cx="517486" cy="4021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9876" name="Picture 68"/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792" y="1846957"/>
            <a:ext cx="766049" cy="485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9877" name="对象 79876"/>
          <p:cNvGraphicFramePr>
            <a:graphicFrameLocks noChangeAspect="1"/>
          </p:cNvGraphicFramePr>
          <p:nvPr>
            <p:custDataLst>
              <p:tags r:id="rId24"/>
            </p:custDataLst>
          </p:nvPr>
        </p:nvGraphicFramePr>
        <p:xfrm>
          <a:off x="2069646" y="1909351"/>
          <a:ext cx="517486" cy="4021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7" imgW="4581525" imgH="3562350" progId="PBrush">
                  <p:embed/>
                </p:oleObj>
              </mc:Choice>
              <mc:Fallback>
                <p:oleObj name="Bitmap Image" r:id="rId37" imgW="4581525" imgH="3562350" progId="PBrush">
                  <p:embed/>
                  <p:pic>
                    <p:nvPicPr>
                      <p:cNvPr id="79877" name="对象 79876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2069646" y="1909351"/>
                        <a:ext cx="517486" cy="4021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78" name="对象 79877"/>
          <p:cNvGraphicFramePr>
            <a:graphicFrameLocks noChangeAspect="1"/>
          </p:cNvGraphicFramePr>
          <p:nvPr>
            <p:custDataLst>
              <p:tags r:id="rId25"/>
            </p:custDataLst>
          </p:nvPr>
        </p:nvGraphicFramePr>
        <p:xfrm>
          <a:off x="3841233" y="1831230"/>
          <a:ext cx="639480" cy="485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8" imgW="3238500" imgH="2457450" progId="PBrush">
                  <p:embed/>
                </p:oleObj>
              </mc:Choice>
              <mc:Fallback>
                <p:oleObj name="Bitmap Image" r:id="rId38" imgW="3238500" imgH="2457450" progId="PBrush">
                  <p:embed/>
                  <p:pic>
                    <p:nvPicPr>
                      <p:cNvPr id="79878" name="对象 79877"/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3841233" y="1831230"/>
                        <a:ext cx="639480" cy="4850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9879" name="Picture 68"/>
          <p:cNvPicPr>
            <a:picLocks noChangeAspect="1" noChangeArrowheads="1"/>
          </p:cNvPicPr>
          <p:nvPr>
            <p:custDataLst>
              <p:tags r:id="rId26"/>
            </p:custDataLst>
          </p:nvPr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880" y="1863615"/>
            <a:ext cx="766049" cy="485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0" name="Picture 68"/>
          <p:cNvPicPr>
            <a:picLocks noChangeAspect="1" noChangeArrowheads="1"/>
          </p:cNvPicPr>
          <p:nvPr>
            <p:custDataLst>
              <p:tags r:id="rId27"/>
            </p:custDataLst>
          </p:nvPr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780" y="1826409"/>
            <a:ext cx="905594" cy="573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1" name="Picture 4"/>
          <p:cNvPicPr>
            <a:picLocks noChangeAspect="1" noChangeArrowheads="1"/>
          </p:cNvPicPr>
          <p:nvPr>
            <p:custDataLst>
              <p:tags r:id="rId28"/>
            </p:custDataLst>
          </p:nvPr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780" y="1734813"/>
            <a:ext cx="653058" cy="61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82" name="图片 79881"/>
          <p:cNvPicPr>
            <a:picLocks noChangeAspect="1"/>
          </p:cNvPicPr>
          <p:nvPr>
            <p:custDataLst>
              <p:tags r:id="rId29"/>
            </p:custDataLst>
          </p:nvPr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5"/>
          <a:stretch>
            <a:fillRect/>
          </a:stretch>
        </p:blipFill>
        <p:spPr>
          <a:xfrm>
            <a:off x="8056848" y="1731635"/>
            <a:ext cx="798227" cy="556310"/>
          </a:xfrm>
          <a:prstGeom prst="rect">
            <a:avLst/>
          </a:prstGeom>
        </p:spPr>
      </p:pic>
      <p:sp>
        <p:nvSpPr>
          <p:cNvPr id="79883" name="矩形: 圆角 79882"/>
          <p:cNvSpPr/>
          <p:nvPr>
            <p:custDataLst>
              <p:tags r:id="rId30"/>
            </p:custDataLst>
          </p:nvPr>
        </p:nvSpPr>
        <p:spPr>
          <a:xfrm>
            <a:off x="177877" y="3844713"/>
            <a:ext cx="8804684" cy="1035927"/>
          </a:xfrm>
          <a:prstGeom prst="roundRect">
            <a:avLst>
              <a:gd name="adj" fmla="val 8994"/>
            </a:avLst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9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dirty="0">
              <a:solidFill>
                <a:prstClr val="white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黑体" panose="02010609060101010101" pitchFamily="49" charset="-122"/>
            </a:endParaRPr>
          </a:p>
        </p:txBody>
      </p:sp>
      <p:sp>
        <p:nvSpPr>
          <p:cNvPr id="79884" name="文本框 79883"/>
          <p:cNvSpPr txBox="1"/>
          <p:nvPr>
            <p:custDataLst>
              <p:tags r:id="rId31"/>
            </p:custDataLst>
          </p:nvPr>
        </p:nvSpPr>
        <p:spPr>
          <a:xfrm>
            <a:off x="353890" y="3934845"/>
            <a:ext cx="8329919" cy="5275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eaLnBrk="1" hangingPunct="1">
              <a:lnSpc>
                <a:spcPct val="150000"/>
              </a:lnSpc>
              <a:buFont typeface="Wingdings" panose="05000000000000000000" pitchFamily="2" charset="2"/>
              <a:buChar char="n"/>
              <a:defRPr/>
            </a:pPr>
            <a:r>
              <a:rPr lang="zh-CN" altLang="en-US" sz="1000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黑体" panose="02010609060101010101" pitchFamily="49" charset="-122"/>
              </a:rPr>
              <a:t>隔离器技术独特，隔离耐压性能业界领先，支持容隔和磁隔两种技术，优先发展磁隔离器。</a:t>
            </a:r>
            <a:endParaRPr lang="en-US" altLang="zh-CN" sz="1000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黑体" panose="02010609060101010101" pitchFamily="49" charset="-122"/>
            </a:endParaRPr>
          </a:p>
          <a:p>
            <a:pPr marL="285750" indent="-285750" algn="just" eaLnBrk="1" hangingPunct="1">
              <a:lnSpc>
                <a:spcPct val="150000"/>
              </a:lnSpc>
              <a:buFont typeface="Wingdings" panose="05000000000000000000" pitchFamily="2" charset="2"/>
              <a:buChar char="n"/>
              <a:defRPr/>
            </a:pPr>
            <a:r>
              <a:rPr lang="zh-CN" altLang="en-US" sz="1000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黑体" panose="02010609060101010101" pitchFamily="49" charset="-122"/>
              </a:rPr>
              <a:t>可替代</a:t>
            </a:r>
            <a:r>
              <a:rPr lang="en-US" altLang="zh-CN" sz="1000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黑体" panose="02010609060101010101" pitchFamily="49" charset="-122"/>
              </a:rPr>
              <a:t>TI</a:t>
            </a:r>
            <a:r>
              <a:rPr lang="zh-CN" altLang="en-US" sz="1000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黑体" panose="02010609060101010101" pitchFamily="49" charset="-122"/>
              </a:rPr>
              <a:t>、</a:t>
            </a:r>
            <a:r>
              <a:rPr lang="en-US" altLang="zh-CN" sz="1000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黑体" panose="02010609060101010101" pitchFamily="49" charset="-122"/>
              </a:rPr>
              <a:t>ADI</a:t>
            </a:r>
            <a:r>
              <a:rPr lang="zh-CN" altLang="en-US" sz="1000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黑体" panose="02010609060101010101" pitchFamily="49" charset="-122"/>
              </a:rPr>
              <a:t>，</a:t>
            </a:r>
            <a:r>
              <a:rPr lang="en-US" altLang="zh-CN" sz="1000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黑体" panose="02010609060101010101" pitchFamily="49" charset="-122"/>
              </a:rPr>
              <a:t>Infineon</a:t>
            </a:r>
            <a:r>
              <a:rPr lang="zh-CN" altLang="en-US" sz="1000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黑体" panose="02010609060101010101" pitchFamily="49" charset="-122"/>
              </a:rPr>
              <a:t>等系列产品</a:t>
            </a:r>
            <a:endParaRPr lang="en-US" altLang="zh-CN" sz="1000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黑体" panose="02010609060101010101" pitchFamily="49" charset="-122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294B0D32-05FC-3948-89D5-DC37EE6B7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  <a:sym typeface="思源黑体 CN Light" panose="020B0300000000000000" pitchFamily="34" charset="-122"/>
              </a:rPr>
              <a:t> </a:t>
            </a:r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  <a:sym typeface="思源黑体 CN Light" panose="020B0300000000000000" pitchFamily="34" charset="-122"/>
              </a:rPr>
              <a:t>隔离产品线</a:t>
            </a:r>
            <a:endParaRPr lang="en-US" dirty="0"/>
          </a:p>
        </p:txBody>
      </p:sp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0" y="0"/>
            <a:ext cx="5076056" cy="431800"/>
          </a:xfrm>
          <a:prstGeom prst="rect">
            <a:avLst/>
          </a:prstGeom>
        </p:spPr>
        <p:txBody>
          <a:bodyPr vert="horz" wrap="square" lIns="91440" tIns="45720" rIns="91440" bIns="45720" anchor="ctr" anchorCtr="0"/>
          <a:lstStyle>
            <a:lvl1pPr lvl="0" algn="ctr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lvl="1" algn="ctr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lvl="2" algn="ctr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lvl="3" algn="ctr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lvl="4" algn="ctr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457200" lvl="5" algn="ctr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914400" lvl="6" algn="ctr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1371600" lvl="7" algn="ctr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1828800" lvl="8" algn="ctr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algn="l"/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  <a:sym typeface="思源黑体 CN Light" panose="020B0300000000000000" pitchFamily="34" charset="-122"/>
              </a:rPr>
              <a:t>  </a:t>
            </a:r>
            <a:r>
              <a:rPr lang="zh-CN" sz="2400" dirty="0">
                <a:solidFill>
                  <a:schemeClr val="accent1"/>
                </a:solidFill>
                <a:latin typeface="+mj-ea"/>
                <a:ea typeface="+mj-ea"/>
                <a:sym typeface="思源黑体 CN Light" panose="020B0300000000000000" pitchFamily="34" charset="-122"/>
              </a:rPr>
              <a:t>隔离产品线</a:t>
            </a:r>
            <a:r>
              <a:rPr lang="en-US" altLang="zh-CN" sz="2400" dirty="0">
                <a:solidFill>
                  <a:schemeClr val="accent1"/>
                </a:solidFill>
                <a:latin typeface="+mj-ea"/>
                <a:ea typeface="+mj-ea"/>
                <a:sym typeface="思源黑体 CN Light" panose="020B0300000000000000" pitchFamily="34" charset="-122"/>
              </a:rPr>
              <a:t>Roadmap</a:t>
            </a:r>
          </a:p>
        </p:txBody>
      </p:sp>
      <p:cxnSp>
        <p:nvCxnSpPr>
          <p:cNvPr id="12" name="直接连接符 11"/>
          <p:cNvCxnSpPr/>
          <p:nvPr>
            <p:custDataLst>
              <p:tags r:id="rId2"/>
            </p:custDataLst>
          </p:nvPr>
        </p:nvCxnSpPr>
        <p:spPr>
          <a:xfrm flipV="1">
            <a:off x="3672000" y="936000"/>
            <a:ext cx="0" cy="3744000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3"/>
            </p:custDataLst>
          </p:nvPr>
        </p:nvCxnSpPr>
        <p:spPr>
          <a:xfrm flipV="1">
            <a:off x="2304000" y="936000"/>
            <a:ext cx="0" cy="3744000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>
            <p:custDataLst>
              <p:tags r:id="rId4"/>
            </p:custDataLst>
          </p:nvPr>
        </p:nvCxnSpPr>
        <p:spPr>
          <a:xfrm flipV="1">
            <a:off x="5040000" y="936000"/>
            <a:ext cx="0" cy="3744000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>
            <p:custDataLst>
              <p:tags r:id="rId5"/>
            </p:custDataLst>
          </p:nvPr>
        </p:nvCxnSpPr>
        <p:spPr>
          <a:xfrm>
            <a:off x="936000" y="4680000"/>
            <a:ext cx="8136000" cy="1270"/>
          </a:xfrm>
          <a:prstGeom prst="straightConnector1">
            <a:avLst/>
          </a:prstGeom>
          <a:ln w="158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>
            <p:custDataLst>
              <p:tags r:id="rId6"/>
            </p:custDataLst>
          </p:nvPr>
        </p:nvCxnSpPr>
        <p:spPr>
          <a:xfrm>
            <a:off x="144000" y="2808000"/>
            <a:ext cx="8459061" cy="0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>
            <p:custDataLst>
              <p:tags r:id="rId7"/>
            </p:custDataLst>
          </p:nvPr>
        </p:nvCxnSpPr>
        <p:spPr>
          <a:xfrm>
            <a:off x="144000" y="936000"/>
            <a:ext cx="8459061" cy="0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>
            <p:custDataLst>
              <p:tags r:id="rId8"/>
            </p:custDataLst>
          </p:nvPr>
        </p:nvCxnSpPr>
        <p:spPr>
          <a:xfrm>
            <a:off x="144000" y="3744000"/>
            <a:ext cx="8459061" cy="0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38"/>
          <p:cNvSpPr txBox="1"/>
          <p:nvPr>
            <p:custDataLst>
              <p:tags r:id="rId9"/>
            </p:custDataLst>
          </p:nvPr>
        </p:nvSpPr>
        <p:spPr>
          <a:xfrm>
            <a:off x="36000" y="3852000"/>
            <a:ext cx="900000" cy="7200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zh-CN" altLang="en-US" sz="1100" dirty="0">
                <a:latin typeface="+mn-ea"/>
                <a:cs typeface="Arial" panose="020B0604020202020204" pitchFamily="34" charset="0"/>
              </a:rPr>
              <a:t>隔离放大器</a:t>
            </a:r>
          </a:p>
          <a:p>
            <a:pPr marL="0" lvl="0" indent="0" algn="ctr" eaLnBrk="1" hangingPunct="1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zh-CN" altLang="zh-CN" sz="1100" dirty="0">
                <a:latin typeface="+mn-ea"/>
                <a:cs typeface="Arial" panose="020B0604020202020204" pitchFamily="34" charset="0"/>
              </a:rPr>
              <a:t>隔离</a:t>
            </a:r>
            <a:r>
              <a:rPr lang="en-US" altLang="zh-CN" sz="1100" dirty="0">
                <a:latin typeface="+mn-ea"/>
                <a:cs typeface="Arial" panose="020B0604020202020204" pitchFamily="34" charset="0"/>
              </a:rPr>
              <a:t>ADC</a:t>
            </a:r>
          </a:p>
          <a:p>
            <a:pPr marL="0" lvl="0" indent="0" algn="ctr" eaLnBrk="1" hangingPunct="1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zh-CN" altLang="en-US" sz="1100" dirty="0">
                <a:latin typeface="+mn-ea"/>
                <a:cs typeface="Arial" panose="020B0604020202020204" pitchFamily="34" charset="0"/>
              </a:rPr>
              <a:t>（</a:t>
            </a:r>
            <a:r>
              <a:rPr lang="en-US" altLang="zh-CN" sz="1100" dirty="0">
                <a:latin typeface="+mn-ea"/>
                <a:cs typeface="Arial" panose="020B0604020202020204" pitchFamily="34" charset="0"/>
              </a:rPr>
              <a:t> </a:t>
            </a:r>
            <a:r>
              <a:rPr lang="zh-CN" altLang="en-US" sz="1100" dirty="0">
                <a:latin typeface="+mn-ea"/>
                <a:cs typeface="Arial" panose="020B0604020202020204" pitchFamily="34" charset="0"/>
              </a:rPr>
              <a:t>磁隔离</a:t>
            </a:r>
            <a:r>
              <a:rPr lang="en-US" altLang="zh-CN" sz="1100" dirty="0">
                <a:latin typeface="+mn-ea"/>
                <a:cs typeface="Arial" panose="020B0604020202020204" pitchFamily="34" charset="0"/>
              </a:rPr>
              <a:t> </a:t>
            </a:r>
            <a:r>
              <a:rPr lang="zh-CN" altLang="en-US" sz="1100" dirty="0">
                <a:latin typeface="+mn-ea"/>
                <a:cs typeface="Arial" panose="020B0604020202020204" pitchFamily="34" charset="0"/>
              </a:rPr>
              <a:t>）</a:t>
            </a:r>
          </a:p>
        </p:txBody>
      </p:sp>
      <p:pic>
        <p:nvPicPr>
          <p:cNvPr id="119" name="图片 118" descr="C:\Users\13551\Desktop\222.png22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8"/>
          <a:srcRect/>
          <a:stretch>
            <a:fillRect/>
          </a:stretch>
        </p:blipFill>
        <p:spPr>
          <a:xfrm>
            <a:off x="7848000" y="3816000"/>
            <a:ext cx="451961" cy="792000"/>
          </a:xfrm>
          <a:prstGeom prst="rect">
            <a:avLst/>
          </a:prstGeom>
        </p:spPr>
      </p:pic>
      <p:pic>
        <p:nvPicPr>
          <p:cNvPr id="122" name="图片 12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000" y="2916000"/>
            <a:ext cx="762882" cy="792000"/>
          </a:xfrm>
          <a:prstGeom prst="rect">
            <a:avLst/>
          </a:prstGeom>
        </p:spPr>
      </p:pic>
      <p:pic>
        <p:nvPicPr>
          <p:cNvPr id="123" name="图片 122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000" y="1944000"/>
            <a:ext cx="762882" cy="792000"/>
          </a:xfrm>
          <a:prstGeom prst="rect">
            <a:avLst/>
          </a:prstGeom>
        </p:spPr>
      </p:pic>
      <p:sp>
        <p:nvSpPr>
          <p:cNvPr id="11" name="TextBox 38"/>
          <p:cNvSpPr txBox="1"/>
          <p:nvPr>
            <p:custDataLst>
              <p:tags r:id="rId13"/>
            </p:custDataLst>
          </p:nvPr>
        </p:nvSpPr>
        <p:spPr>
          <a:xfrm>
            <a:off x="1260000" y="4824000"/>
            <a:ext cx="720001" cy="21587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zh-CN" sz="1100" dirty="0">
                <a:latin typeface="+mn-ea"/>
                <a:cs typeface="Arial" panose="020B0604020202020204" pitchFamily="34" charset="0"/>
              </a:rPr>
              <a:t>2023Q4</a:t>
            </a:r>
            <a:endParaRPr lang="en-US" altLang="zh-CN" sz="1100" baseline="-25000" dirty="0">
              <a:latin typeface="+mn-ea"/>
              <a:cs typeface="Arial" panose="020B0604020202020204" pitchFamily="34" charset="0"/>
            </a:endParaRPr>
          </a:p>
        </p:txBody>
      </p:sp>
      <p:cxnSp>
        <p:nvCxnSpPr>
          <p:cNvPr id="37" name="直接连接符 36"/>
          <p:cNvCxnSpPr/>
          <p:nvPr>
            <p:custDataLst>
              <p:tags r:id="rId14"/>
            </p:custDataLst>
          </p:nvPr>
        </p:nvCxnSpPr>
        <p:spPr>
          <a:xfrm flipV="1">
            <a:off x="7776000" y="936000"/>
            <a:ext cx="0" cy="3744000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38"/>
          <p:cNvSpPr txBox="1"/>
          <p:nvPr>
            <p:custDataLst>
              <p:tags r:id="rId15"/>
            </p:custDataLst>
          </p:nvPr>
        </p:nvSpPr>
        <p:spPr>
          <a:xfrm>
            <a:off x="2627999" y="4824000"/>
            <a:ext cx="720001" cy="21587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zh-CN" sz="1100" dirty="0">
                <a:latin typeface="+mn-ea"/>
                <a:cs typeface="Arial" panose="020B0604020202020204" pitchFamily="34" charset="0"/>
              </a:rPr>
              <a:t>2024Q1</a:t>
            </a:r>
            <a:endParaRPr lang="en-US" altLang="zh-CN" sz="1100" baseline="-25000" dirty="0">
              <a:latin typeface="+mn-ea"/>
              <a:cs typeface="Arial" panose="020B0604020202020204" pitchFamily="34" charset="0"/>
            </a:endParaRPr>
          </a:p>
        </p:txBody>
      </p:sp>
      <p:sp>
        <p:nvSpPr>
          <p:cNvPr id="31" name="TextBox 38"/>
          <p:cNvSpPr txBox="1"/>
          <p:nvPr>
            <p:custDataLst>
              <p:tags r:id="rId16"/>
            </p:custDataLst>
          </p:nvPr>
        </p:nvSpPr>
        <p:spPr>
          <a:xfrm>
            <a:off x="4014415" y="4824000"/>
            <a:ext cx="720001" cy="21587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zh-CN" sz="1100" dirty="0">
                <a:latin typeface="+mn-ea"/>
                <a:cs typeface="Arial" panose="020B0604020202020204" pitchFamily="34" charset="0"/>
              </a:rPr>
              <a:t>2024Q2</a:t>
            </a:r>
            <a:endParaRPr lang="en-US" altLang="zh-CN" sz="1100" baseline="-25000" dirty="0">
              <a:latin typeface="+mn-ea"/>
              <a:cs typeface="Arial" panose="020B0604020202020204" pitchFamily="34" charset="0"/>
            </a:endParaRPr>
          </a:p>
        </p:txBody>
      </p:sp>
      <p:sp>
        <p:nvSpPr>
          <p:cNvPr id="32" name="TextBox 38"/>
          <p:cNvSpPr txBox="1"/>
          <p:nvPr>
            <p:custDataLst>
              <p:tags r:id="rId17"/>
            </p:custDataLst>
          </p:nvPr>
        </p:nvSpPr>
        <p:spPr>
          <a:xfrm>
            <a:off x="5363790" y="4824000"/>
            <a:ext cx="720001" cy="21587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zh-CN" sz="1100" dirty="0">
                <a:latin typeface="+mn-ea"/>
                <a:cs typeface="Arial" panose="020B0604020202020204" pitchFamily="34" charset="0"/>
              </a:rPr>
              <a:t>2024Q3</a:t>
            </a:r>
            <a:endParaRPr lang="en-US" altLang="zh-CN" sz="1100" baseline="-25000" dirty="0">
              <a:latin typeface="+mn-ea"/>
              <a:cs typeface="Arial" panose="020B0604020202020204" pitchFamily="34" charset="0"/>
            </a:endParaRPr>
          </a:p>
        </p:txBody>
      </p:sp>
      <p:sp>
        <p:nvSpPr>
          <p:cNvPr id="33" name="TextBox 38"/>
          <p:cNvSpPr txBox="1"/>
          <p:nvPr>
            <p:custDataLst>
              <p:tags r:id="rId18"/>
            </p:custDataLst>
          </p:nvPr>
        </p:nvSpPr>
        <p:spPr>
          <a:xfrm>
            <a:off x="6732000" y="4824000"/>
            <a:ext cx="720001" cy="21587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zh-CN" sz="1100" dirty="0">
                <a:latin typeface="+mn-ea"/>
                <a:cs typeface="Arial" panose="020B0604020202020204" pitchFamily="34" charset="0"/>
              </a:rPr>
              <a:t>2024Q4</a:t>
            </a:r>
            <a:endParaRPr lang="en-US" altLang="zh-CN" sz="1100" baseline="-25000" dirty="0">
              <a:latin typeface="+mn-ea"/>
              <a:cs typeface="Arial" panose="020B0604020202020204" pitchFamily="34" charset="0"/>
            </a:endParaRPr>
          </a:p>
        </p:txBody>
      </p:sp>
      <p:sp>
        <p:nvSpPr>
          <p:cNvPr id="34" name="TextBox 38"/>
          <p:cNvSpPr txBox="1"/>
          <p:nvPr>
            <p:custDataLst>
              <p:tags r:id="rId19"/>
            </p:custDataLst>
          </p:nvPr>
        </p:nvSpPr>
        <p:spPr>
          <a:xfrm>
            <a:off x="36000" y="2916000"/>
            <a:ext cx="900000" cy="7200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zh-CN" altLang="en-US" sz="1100" dirty="0">
                <a:latin typeface="+mn-ea"/>
                <a:cs typeface="Arial" panose="020B0604020202020204" pitchFamily="34" charset="0"/>
              </a:rPr>
              <a:t>隔离栅极驱动</a:t>
            </a:r>
          </a:p>
          <a:p>
            <a:pPr marL="0" lvl="0" indent="0" algn="ctr" eaLnBrk="1" hangingPunct="1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en-US" altLang="zh-CN" sz="1100" dirty="0">
                <a:latin typeface="+mn-ea"/>
                <a:cs typeface="Arial" panose="020B0604020202020204" pitchFamily="34" charset="0"/>
              </a:rPr>
              <a:t>MOS/IGBT</a:t>
            </a:r>
          </a:p>
          <a:p>
            <a:pPr marL="0" lvl="0" indent="0" algn="ctr" eaLnBrk="1" hangingPunct="1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en-US" altLang="zh-CN" sz="1100" dirty="0">
                <a:latin typeface="+mn-ea"/>
                <a:cs typeface="Arial" panose="020B0604020202020204" pitchFamily="34" charset="0"/>
                <a:sym typeface="+mn-ea"/>
              </a:rPr>
              <a:t>( </a:t>
            </a:r>
            <a:r>
              <a:rPr lang="zh-CN" altLang="en-US" sz="1100" dirty="0">
                <a:latin typeface="+mn-ea"/>
                <a:cs typeface="Arial" panose="020B0604020202020204" pitchFamily="34" charset="0"/>
                <a:sym typeface="+mn-ea"/>
              </a:rPr>
              <a:t>容隔离</a:t>
            </a:r>
            <a:r>
              <a:rPr lang="en-US" altLang="zh-CN" sz="1100" dirty="0">
                <a:latin typeface="+mn-ea"/>
                <a:cs typeface="Arial" panose="020B0604020202020204" pitchFamily="34" charset="0"/>
                <a:sym typeface="+mn-ea"/>
              </a:rPr>
              <a:t> )</a:t>
            </a:r>
            <a:endParaRPr lang="en-US" altLang="zh-CN" sz="1100" dirty="0">
              <a:latin typeface="+mn-ea"/>
              <a:cs typeface="Arial" panose="020B0604020202020204" pitchFamily="34" charset="0"/>
            </a:endParaRPr>
          </a:p>
        </p:txBody>
      </p:sp>
      <p:sp>
        <p:nvSpPr>
          <p:cNvPr id="35" name="TextBox 38"/>
          <p:cNvSpPr txBox="1"/>
          <p:nvPr>
            <p:custDataLst>
              <p:tags r:id="rId20"/>
            </p:custDataLst>
          </p:nvPr>
        </p:nvSpPr>
        <p:spPr>
          <a:xfrm>
            <a:off x="36000" y="1980000"/>
            <a:ext cx="900000" cy="7200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zh-CN" altLang="en-US" sz="1100" dirty="0">
                <a:latin typeface="+mn-ea"/>
                <a:cs typeface="Arial" panose="020B0604020202020204" pitchFamily="34" charset="0"/>
              </a:rPr>
              <a:t>隔离栅极驱动</a:t>
            </a:r>
          </a:p>
          <a:p>
            <a:pPr marL="0" lvl="0" indent="0" algn="ctr" eaLnBrk="1" hangingPunct="1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en-US" altLang="zh-CN" sz="1100" dirty="0">
                <a:latin typeface="+mn-ea"/>
                <a:cs typeface="Arial" panose="020B0604020202020204" pitchFamily="34" charset="0"/>
              </a:rPr>
              <a:t>SiC</a:t>
            </a:r>
          </a:p>
          <a:p>
            <a:pPr marL="0" lvl="0" indent="0" algn="ctr" eaLnBrk="1" hangingPunct="1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en-US" altLang="zh-CN" sz="1100" dirty="0">
                <a:latin typeface="+mn-ea"/>
                <a:cs typeface="Arial" panose="020B0604020202020204" pitchFamily="34" charset="0"/>
                <a:sym typeface="+mn-ea"/>
              </a:rPr>
              <a:t>( </a:t>
            </a:r>
            <a:r>
              <a:rPr lang="zh-CN" altLang="en-US" sz="1100" dirty="0">
                <a:latin typeface="+mn-ea"/>
                <a:cs typeface="Arial" panose="020B0604020202020204" pitchFamily="34" charset="0"/>
                <a:sym typeface="+mn-ea"/>
              </a:rPr>
              <a:t>磁隔离</a:t>
            </a:r>
            <a:r>
              <a:rPr lang="en-US" altLang="zh-CN" sz="1100" dirty="0">
                <a:latin typeface="+mn-ea"/>
                <a:cs typeface="Arial" panose="020B0604020202020204" pitchFamily="34" charset="0"/>
                <a:sym typeface="+mn-ea"/>
              </a:rPr>
              <a:t> )</a:t>
            </a:r>
            <a:endParaRPr lang="zh-CN" altLang="en-US" sz="1100" dirty="0">
              <a:latin typeface="+mn-ea"/>
              <a:cs typeface="Arial" panose="020B0604020202020204" pitchFamily="34" charset="0"/>
            </a:endParaRPr>
          </a:p>
        </p:txBody>
      </p:sp>
      <p:sp>
        <p:nvSpPr>
          <p:cNvPr id="36" name="TextBox 38"/>
          <p:cNvSpPr txBox="1"/>
          <p:nvPr>
            <p:custDataLst>
              <p:tags r:id="rId21"/>
            </p:custDataLst>
          </p:nvPr>
        </p:nvSpPr>
        <p:spPr>
          <a:xfrm>
            <a:off x="36000" y="1044000"/>
            <a:ext cx="900000" cy="7200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zh-CN" altLang="en-US" sz="1100" dirty="0">
                <a:latin typeface="+mn-ea"/>
                <a:cs typeface="Arial" panose="020B0604020202020204" pitchFamily="34" charset="0"/>
              </a:rPr>
              <a:t>数字隔离器</a:t>
            </a:r>
          </a:p>
        </p:txBody>
      </p:sp>
      <p:cxnSp>
        <p:nvCxnSpPr>
          <p:cNvPr id="43" name="直接连接符 42"/>
          <p:cNvCxnSpPr/>
          <p:nvPr>
            <p:custDataLst>
              <p:tags r:id="rId22"/>
            </p:custDataLst>
          </p:nvPr>
        </p:nvCxnSpPr>
        <p:spPr>
          <a:xfrm flipV="1">
            <a:off x="6408000" y="936000"/>
            <a:ext cx="0" cy="3744000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>
            <p:custDataLst>
              <p:tags r:id="rId23"/>
            </p:custDataLst>
          </p:nvPr>
        </p:nvCxnSpPr>
        <p:spPr>
          <a:xfrm>
            <a:off x="144000" y="1872000"/>
            <a:ext cx="8459061" cy="0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000" y="1008000"/>
            <a:ext cx="762882" cy="792000"/>
          </a:xfrm>
          <a:prstGeom prst="rect">
            <a:avLst/>
          </a:prstGeom>
        </p:spPr>
      </p:pic>
      <p:cxnSp>
        <p:nvCxnSpPr>
          <p:cNvPr id="5" name="直接连接符 4"/>
          <p:cNvCxnSpPr/>
          <p:nvPr>
            <p:custDataLst>
              <p:tags r:id="rId25"/>
            </p:custDataLst>
          </p:nvPr>
        </p:nvCxnSpPr>
        <p:spPr>
          <a:xfrm flipV="1">
            <a:off x="936000" y="541270"/>
            <a:ext cx="0" cy="4140000"/>
          </a:xfrm>
          <a:prstGeom prst="line">
            <a:avLst/>
          </a:prstGeom>
          <a:ln w="15875">
            <a:solidFill>
              <a:schemeClr val="tx1"/>
            </a:solidFill>
            <a:prstDash val="soli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图片 16" descr="C:\Users\13551\Desktop\111.png111"/>
          <p:cNvPicPr>
            <a:picLocks noChangeAspect="1"/>
          </p:cNvPicPr>
          <p:nvPr/>
        </p:nvPicPr>
        <p:blipFill>
          <a:blip r:embed="rId30"/>
          <a:srcRect/>
          <a:stretch>
            <a:fillRect/>
          </a:stretch>
        </p:blipFill>
        <p:spPr>
          <a:xfrm>
            <a:off x="8676000" y="2916000"/>
            <a:ext cx="318508" cy="792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12C0887F-CF88-6224-CE8E-B71C19252BD3}"/>
              </a:ext>
            </a:extLst>
          </p:cNvPr>
          <p:cNvSpPr/>
          <p:nvPr/>
        </p:nvSpPr>
        <p:spPr>
          <a:xfrm>
            <a:off x="1041960" y="564507"/>
            <a:ext cx="707300" cy="295239"/>
          </a:xfrm>
          <a:prstGeom prst="roundRect">
            <a:avLst/>
          </a:prstGeom>
          <a:solidFill>
            <a:srgbClr val="1D50A1"/>
          </a:solidFill>
          <a:ln w="28575" cmpd="dbl">
            <a:noFill/>
            <a:prstDash val="sysDash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1" forceAA="0" compatLnSpc="1">
            <a:noAutofit/>
          </a:bodyPr>
          <a:lstStyle/>
          <a:p>
            <a:pPr>
              <a:lnSpc>
                <a:spcPts val="1200"/>
              </a:lnSpc>
            </a:pPr>
            <a:r>
              <a:rPr lang="zh-CN" altLang="en-US" sz="1100" b="1" dirty="0">
                <a:solidFill>
                  <a:schemeClr val="bg1"/>
                </a:solidFill>
                <a:ea typeface="思源黑体 CN Normal" panose="020B0400000000000000" pitchFamily="34" charset="-122"/>
                <a:sym typeface="+mn-ea"/>
              </a:rPr>
              <a:t>量产</a:t>
            </a: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8EEF1FF5-3D25-C9E2-E828-1CFC6BA517A2}"/>
              </a:ext>
            </a:extLst>
          </p:cNvPr>
          <p:cNvSpPr/>
          <p:nvPr/>
        </p:nvSpPr>
        <p:spPr>
          <a:xfrm>
            <a:off x="1834979" y="564506"/>
            <a:ext cx="707300" cy="295239"/>
          </a:xfrm>
          <a:prstGeom prst="roundRect">
            <a:avLst/>
          </a:prstGeom>
          <a:solidFill>
            <a:srgbClr val="E37305"/>
          </a:solidFill>
          <a:ln w="28575" cmpd="dbl">
            <a:noFill/>
            <a:prstDash val="sysDash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1" forceAA="0" compatLnSpc="1">
            <a:noAutofit/>
          </a:bodyPr>
          <a:lstStyle/>
          <a:p>
            <a:pPr marL="0" indent="0" algn="l" eaLnBrk="1" hangingPunct="1">
              <a:spcBef>
                <a:spcPct val="0"/>
              </a:spcBef>
              <a:buFontTx/>
              <a:buNone/>
            </a:pPr>
            <a:r>
              <a:rPr lang="zh-CN" altLang="en-US" sz="1100" b="1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样品</a:t>
            </a:r>
            <a:endParaRPr lang="zh-CN" altLang="en-US" sz="11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69103516-66F5-103E-EBB5-603AC5F58678}"/>
              </a:ext>
            </a:extLst>
          </p:cNvPr>
          <p:cNvSpPr/>
          <p:nvPr/>
        </p:nvSpPr>
        <p:spPr>
          <a:xfrm>
            <a:off x="2627999" y="564507"/>
            <a:ext cx="707300" cy="295239"/>
          </a:xfrm>
          <a:prstGeom prst="roundRect">
            <a:avLst/>
          </a:prstGeom>
          <a:solidFill>
            <a:srgbClr val="028458"/>
          </a:solidFill>
          <a:ln w="28575" cmpd="dbl">
            <a:noFill/>
            <a:prstDash val="sysDash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1" forceAA="0" compatLnSpc="1">
            <a:noAutofit/>
          </a:bodyPr>
          <a:lstStyle/>
          <a:p>
            <a:pPr marL="0" indent="0" algn="l" eaLnBrk="1" hangingPunct="1">
              <a:spcBef>
                <a:spcPct val="0"/>
              </a:spcBef>
              <a:buFontTx/>
              <a:buNone/>
            </a:pPr>
            <a:r>
              <a:rPr lang="zh-CN" altLang="en-US" sz="1100" b="1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开发</a:t>
            </a:r>
            <a:endParaRPr lang="zh-CN" altLang="en-US" sz="11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E54A9057-32A6-9451-7A43-C5B4FC618B25}"/>
              </a:ext>
            </a:extLst>
          </p:cNvPr>
          <p:cNvSpPr/>
          <p:nvPr/>
        </p:nvSpPr>
        <p:spPr>
          <a:xfrm>
            <a:off x="971365" y="2865670"/>
            <a:ext cx="1295999" cy="784660"/>
          </a:xfrm>
          <a:prstGeom prst="roundRect">
            <a:avLst>
              <a:gd name="adj" fmla="val 8048"/>
            </a:avLst>
          </a:prstGeom>
          <a:solidFill>
            <a:srgbClr val="E37305"/>
          </a:solidFill>
          <a:ln w="28575" cmpd="dbl">
            <a:noFill/>
            <a:prstDash val="sysDash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Overflow="overflow" horzOverflow="overflow" vert="horz" wrap="square" lIns="36190" tIns="36190" rIns="36190" bIns="36190" numCol="1" spcCol="0" rtlCol="0" fromWordArt="0" anchor="ctr" anchorCtr="0" forceAA="0" compatLnSpc="1">
            <a:noAutofit/>
          </a:bodyPr>
          <a:lstStyle/>
          <a:p>
            <a:pPr>
              <a:lnSpc>
                <a:spcPts val="1200"/>
              </a:lnSpc>
            </a:pPr>
            <a:r>
              <a:rPr lang="en-US" altLang="zh-CN" sz="900" dirty="0">
                <a:solidFill>
                  <a:schemeClr val="bg1"/>
                </a:solidFill>
                <a:latin typeface="+mn-ea"/>
                <a:sym typeface="+mn-ea"/>
              </a:rPr>
              <a:t>CCi8332</a:t>
            </a:r>
            <a:r>
              <a:rPr lang="zh-CN" altLang="en-US" sz="900" dirty="0">
                <a:solidFill>
                  <a:schemeClr val="bg1"/>
                </a:solidFill>
                <a:latin typeface="+mn-ea"/>
                <a:sym typeface="+mn-ea"/>
              </a:rPr>
              <a:t>：</a:t>
            </a:r>
          </a:p>
          <a:p>
            <a:pPr>
              <a:lnSpc>
                <a:spcPts val="1200"/>
              </a:lnSpc>
            </a:pPr>
            <a:r>
              <a:rPr lang="zh-CN" altLang="en-US" sz="900" dirty="0">
                <a:solidFill>
                  <a:schemeClr val="bg1"/>
                </a:solidFill>
                <a:latin typeface="+mn-ea"/>
                <a:sym typeface="+mn-ea"/>
              </a:rPr>
              <a:t>半桥，</a:t>
            </a:r>
            <a:r>
              <a:rPr lang="en-US" altLang="zh-CN" sz="900" dirty="0">
                <a:solidFill>
                  <a:schemeClr val="bg1"/>
                </a:solidFill>
                <a:latin typeface="+mn-ea"/>
                <a:sym typeface="+mn-ea"/>
              </a:rPr>
              <a:t>4A</a:t>
            </a:r>
            <a:r>
              <a:rPr lang="zh-CN" altLang="en-US" sz="900" dirty="0">
                <a:solidFill>
                  <a:schemeClr val="bg1"/>
                </a:solidFill>
                <a:latin typeface="+mn-ea"/>
                <a:sym typeface="+mn-ea"/>
              </a:rPr>
              <a:t>驱动能力</a:t>
            </a:r>
          </a:p>
          <a:p>
            <a:pPr>
              <a:lnSpc>
                <a:spcPts val="1200"/>
              </a:lnSpc>
            </a:pPr>
            <a:r>
              <a:rPr lang="zh-CN" altLang="en-US" sz="900" dirty="0">
                <a:solidFill>
                  <a:schemeClr val="bg1"/>
                </a:solidFill>
                <a:latin typeface="+mn-ea"/>
                <a:sym typeface="+mn-ea"/>
              </a:rPr>
              <a:t>兼容</a:t>
            </a:r>
            <a:r>
              <a:rPr lang="en-US" altLang="zh-CN" sz="900" dirty="0">
                <a:solidFill>
                  <a:schemeClr val="bg1"/>
                </a:solidFill>
                <a:latin typeface="+mn-ea"/>
                <a:sym typeface="+mn-ea"/>
              </a:rPr>
              <a:t>UCC21520</a:t>
            </a: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29429595-2405-8C26-8D24-28A9B8A61931}"/>
              </a:ext>
            </a:extLst>
          </p:cNvPr>
          <p:cNvSpPr/>
          <p:nvPr/>
        </p:nvSpPr>
        <p:spPr>
          <a:xfrm>
            <a:off x="2357684" y="2865670"/>
            <a:ext cx="1295999" cy="784660"/>
          </a:xfrm>
          <a:prstGeom prst="roundRect">
            <a:avLst>
              <a:gd name="adj" fmla="val 8048"/>
            </a:avLst>
          </a:prstGeom>
          <a:solidFill>
            <a:srgbClr val="E37305"/>
          </a:solidFill>
          <a:ln w="28575" cmpd="dbl">
            <a:noFill/>
            <a:prstDash val="sysDash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Overflow="overflow" horzOverflow="overflow" vert="horz" wrap="square" lIns="36190" tIns="36190" rIns="36190" bIns="36190" numCol="1" spcCol="0" rtlCol="0" fromWordArt="0" anchor="ctr" anchorCtr="0" forceAA="0" compatLnSpc="1">
            <a:noAutofit/>
          </a:bodyPr>
          <a:lstStyle/>
          <a:p>
            <a:pPr>
              <a:lnSpc>
                <a:spcPts val="1200"/>
              </a:lnSpc>
            </a:pPr>
            <a:r>
              <a:rPr lang="en-US" altLang="zh-CN" sz="900" dirty="0">
                <a:solidFill>
                  <a:schemeClr val="bg1"/>
                </a:solidFill>
                <a:latin typeface="+mn-ea"/>
                <a:sym typeface="+mn-ea"/>
              </a:rPr>
              <a:t>CCi8331</a:t>
            </a:r>
            <a:r>
              <a:rPr lang="zh-CN" altLang="en-US" sz="900" dirty="0">
                <a:solidFill>
                  <a:schemeClr val="bg1"/>
                </a:solidFill>
                <a:latin typeface="+mn-ea"/>
                <a:sym typeface="+mn-ea"/>
              </a:rPr>
              <a:t>：</a:t>
            </a:r>
          </a:p>
          <a:p>
            <a:pPr>
              <a:lnSpc>
                <a:spcPts val="1200"/>
              </a:lnSpc>
            </a:pPr>
            <a:r>
              <a:rPr lang="zh-CN" altLang="en-US" sz="900" dirty="0">
                <a:solidFill>
                  <a:schemeClr val="bg1"/>
                </a:solidFill>
                <a:latin typeface="+mn-ea"/>
                <a:sym typeface="+mn-ea"/>
              </a:rPr>
              <a:t>单通道</a:t>
            </a:r>
            <a:r>
              <a:rPr lang="en-US" altLang="zh-CN" sz="900" dirty="0">
                <a:solidFill>
                  <a:schemeClr val="bg1"/>
                </a:solidFill>
                <a:latin typeface="+mn-ea"/>
                <a:sym typeface="+mn-ea"/>
              </a:rPr>
              <a:t>3A</a:t>
            </a:r>
            <a:r>
              <a:rPr lang="zh-CN" altLang="en-US" sz="900" dirty="0">
                <a:solidFill>
                  <a:schemeClr val="bg1"/>
                </a:solidFill>
                <a:latin typeface="+mn-ea"/>
                <a:sym typeface="+mn-ea"/>
              </a:rPr>
              <a:t>隔离驱动器</a:t>
            </a:r>
          </a:p>
          <a:p>
            <a:pPr>
              <a:lnSpc>
                <a:spcPts val="1200"/>
              </a:lnSpc>
            </a:pPr>
            <a:r>
              <a:rPr lang="zh-CN" altLang="en-US" sz="900" dirty="0">
                <a:solidFill>
                  <a:schemeClr val="bg1"/>
                </a:solidFill>
                <a:latin typeface="+mn-ea"/>
                <a:sym typeface="+mn-ea"/>
              </a:rPr>
              <a:t>兼容</a:t>
            </a:r>
            <a:r>
              <a:rPr lang="en-US" altLang="zh-CN" sz="900" dirty="0">
                <a:solidFill>
                  <a:schemeClr val="bg1"/>
                </a:solidFill>
                <a:latin typeface="+mn-ea"/>
                <a:sym typeface="+mn-ea"/>
              </a:rPr>
              <a:t>UCC23513</a:t>
            </a: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81AB39BD-4735-CDC4-E9EE-7FF49CF8C105}"/>
              </a:ext>
            </a:extLst>
          </p:cNvPr>
          <p:cNvSpPr/>
          <p:nvPr/>
        </p:nvSpPr>
        <p:spPr>
          <a:xfrm>
            <a:off x="3734566" y="1011670"/>
            <a:ext cx="1295999" cy="784660"/>
          </a:xfrm>
          <a:prstGeom prst="roundRect">
            <a:avLst>
              <a:gd name="adj" fmla="val 8048"/>
            </a:avLst>
          </a:prstGeom>
          <a:solidFill>
            <a:srgbClr val="E37305"/>
          </a:solidFill>
          <a:ln w="28575" cmpd="dbl">
            <a:noFill/>
            <a:prstDash val="sysDash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Overflow="overflow" horzOverflow="overflow" vert="horz" wrap="square" lIns="36190" tIns="36190" rIns="36190" bIns="36190" numCol="1" spcCol="0" rtlCol="0" fromWordArt="0" anchor="ctr" anchorCtr="0" forceAA="0" compatLnSpc="1">
            <a:noAutofit/>
          </a:bodyPr>
          <a:lstStyle/>
          <a:p>
            <a:pPr>
              <a:lnSpc>
                <a:spcPts val="1200"/>
              </a:lnSpc>
            </a:pPr>
            <a:r>
              <a:rPr lang="en-US" altLang="zh-CN" sz="900" dirty="0">
                <a:solidFill>
                  <a:schemeClr val="bg1"/>
                </a:solidFill>
                <a:latin typeface="+mn-ea"/>
                <a:sym typeface="+mn-ea"/>
              </a:rPr>
              <a:t>CCi8741</a:t>
            </a:r>
            <a:r>
              <a:rPr lang="zh-CN" altLang="en-US" sz="900" dirty="0">
                <a:solidFill>
                  <a:schemeClr val="bg1"/>
                </a:solidFill>
                <a:latin typeface="+mn-ea"/>
                <a:sym typeface="+mn-ea"/>
              </a:rPr>
              <a:t>：</a:t>
            </a:r>
          </a:p>
          <a:p>
            <a:pPr>
              <a:lnSpc>
                <a:spcPts val="1200"/>
              </a:lnSpc>
            </a:pPr>
            <a:r>
              <a:rPr lang="en-US" altLang="zh-CN" sz="900" dirty="0">
                <a:solidFill>
                  <a:schemeClr val="bg1"/>
                </a:solidFill>
                <a:latin typeface="+mn-ea"/>
                <a:sym typeface="+mn-ea"/>
              </a:rPr>
              <a:t>4</a:t>
            </a:r>
            <a:r>
              <a:rPr lang="zh-CN" altLang="en-US" sz="900" dirty="0">
                <a:solidFill>
                  <a:schemeClr val="bg1"/>
                </a:solidFill>
                <a:latin typeface="+mn-ea"/>
                <a:sym typeface="+mn-ea"/>
              </a:rPr>
              <a:t>通道，容隔离</a:t>
            </a: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0FB73822-4E9C-B10C-A173-C2AB7D787F86}"/>
              </a:ext>
            </a:extLst>
          </p:cNvPr>
          <p:cNvSpPr/>
          <p:nvPr/>
        </p:nvSpPr>
        <p:spPr>
          <a:xfrm>
            <a:off x="3704653" y="1943170"/>
            <a:ext cx="1295999" cy="784660"/>
          </a:xfrm>
          <a:prstGeom prst="roundRect">
            <a:avLst>
              <a:gd name="adj" fmla="val 8048"/>
            </a:avLst>
          </a:prstGeom>
          <a:solidFill>
            <a:srgbClr val="028458"/>
          </a:solidFill>
          <a:ln w="28575" cmpd="dbl">
            <a:noFill/>
            <a:prstDash val="sysDash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Overflow="overflow" horzOverflow="overflow" vert="horz" wrap="square" lIns="36190" tIns="36190" rIns="36190" bIns="36190" numCol="1" spcCol="0" rtlCol="0" fromWordArt="0" anchor="ctr" anchorCtr="0" forceAA="0" compatLnSpc="1">
            <a:noAutofit/>
          </a:bodyPr>
          <a:lstStyle/>
          <a:p>
            <a:pPr>
              <a:lnSpc>
                <a:spcPts val="1200"/>
              </a:lnSpc>
            </a:pPr>
            <a:r>
              <a:rPr lang="en-US" altLang="zh-CN" sz="900" dirty="0">
                <a:solidFill>
                  <a:schemeClr val="bg1"/>
                </a:solidFill>
                <a:latin typeface="+mn-ea"/>
                <a:sym typeface="+mn-ea"/>
              </a:rPr>
              <a:t>CCi8360</a:t>
            </a:r>
            <a:r>
              <a:rPr lang="zh-CN" altLang="en-US" sz="900" dirty="0">
                <a:solidFill>
                  <a:schemeClr val="bg1"/>
                </a:solidFill>
                <a:latin typeface="+mn-ea"/>
                <a:sym typeface="+mn-ea"/>
              </a:rPr>
              <a:t>：</a:t>
            </a:r>
          </a:p>
          <a:p>
            <a:pPr>
              <a:lnSpc>
                <a:spcPts val="1200"/>
              </a:lnSpc>
            </a:pPr>
            <a:r>
              <a:rPr lang="en-US" altLang="zh-CN" sz="900" dirty="0">
                <a:solidFill>
                  <a:schemeClr val="bg1"/>
                </a:solidFill>
                <a:latin typeface="+mn-ea"/>
                <a:sym typeface="+mn-ea"/>
              </a:rPr>
              <a:t>10A</a:t>
            </a:r>
            <a:r>
              <a:rPr lang="zh-CN" altLang="en-US" sz="900" dirty="0">
                <a:solidFill>
                  <a:schemeClr val="bg1"/>
                </a:solidFill>
                <a:latin typeface="+mn-ea"/>
                <a:sym typeface="+mn-ea"/>
              </a:rPr>
              <a:t>隔离</a:t>
            </a:r>
            <a:r>
              <a:rPr lang="en-US" altLang="zh-CN" sz="900" dirty="0" err="1">
                <a:solidFill>
                  <a:schemeClr val="bg1"/>
                </a:solidFill>
                <a:latin typeface="+mn-ea"/>
                <a:sym typeface="+mn-ea"/>
              </a:rPr>
              <a:t>SiC</a:t>
            </a:r>
            <a:r>
              <a:rPr lang="zh-CN" altLang="en-US" sz="900" dirty="0">
                <a:solidFill>
                  <a:schemeClr val="bg1"/>
                </a:solidFill>
                <a:latin typeface="+mn-ea"/>
                <a:sym typeface="+mn-ea"/>
              </a:rPr>
              <a:t>驱动器</a:t>
            </a:r>
          </a:p>
          <a:p>
            <a:pPr>
              <a:lnSpc>
                <a:spcPts val="1200"/>
              </a:lnSpc>
            </a:pPr>
            <a:r>
              <a:rPr lang="zh-CN" altLang="en-US" sz="900" dirty="0">
                <a:solidFill>
                  <a:schemeClr val="bg1"/>
                </a:solidFill>
                <a:latin typeface="+mn-ea"/>
                <a:sym typeface="+mn-ea"/>
              </a:rPr>
              <a:t>兼容</a:t>
            </a:r>
            <a:r>
              <a:rPr lang="en-US" altLang="zh-CN" sz="900" dirty="0">
                <a:solidFill>
                  <a:schemeClr val="bg1"/>
                </a:solidFill>
                <a:latin typeface="+mn-ea"/>
                <a:sym typeface="+mn-ea"/>
              </a:rPr>
              <a:t>UCC21732</a:t>
            </a: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03DD5A70-4866-C402-50D6-11B85B2E78BB}"/>
              </a:ext>
            </a:extLst>
          </p:cNvPr>
          <p:cNvSpPr/>
          <p:nvPr/>
        </p:nvSpPr>
        <p:spPr>
          <a:xfrm>
            <a:off x="3704653" y="2875151"/>
            <a:ext cx="1295999" cy="784660"/>
          </a:xfrm>
          <a:prstGeom prst="roundRect">
            <a:avLst>
              <a:gd name="adj" fmla="val 8048"/>
            </a:avLst>
          </a:prstGeom>
          <a:solidFill>
            <a:srgbClr val="028458"/>
          </a:solidFill>
          <a:ln w="28575" cmpd="dbl">
            <a:noFill/>
            <a:prstDash val="sysDash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Overflow="overflow" horzOverflow="overflow" vert="horz" wrap="square" lIns="36190" tIns="36190" rIns="36190" bIns="36190" numCol="1" spcCol="0" rtlCol="0" fromWordArt="0" anchor="ctr" anchorCtr="0" forceAA="0" compatLnSpc="1">
            <a:noAutofit/>
          </a:bodyPr>
          <a:lstStyle/>
          <a:p>
            <a:pPr>
              <a:lnSpc>
                <a:spcPts val="1200"/>
              </a:lnSpc>
            </a:pPr>
            <a:r>
              <a:rPr lang="en-US" altLang="zh-CN" sz="900" dirty="0">
                <a:solidFill>
                  <a:schemeClr val="bg1"/>
                </a:solidFill>
                <a:latin typeface="+mn-ea"/>
                <a:sym typeface="+mn-ea"/>
              </a:rPr>
              <a:t>CCi8333</a:t>
            </a:r>
            <a:r>
              <a:rPr lang="zh-CN" altLang="en-US" sz="900" dirty="0">
                <a:solidFill>
                  <a:schemeClr val="bg1"/>
                </a:solidFill>
                <a:latin typeface="+mn-ea"/>
                <a:sym typeface="+mn-ea"/>
              </a:rPr>
              <a:t>：</a:t>
            </a:r>
          </a:p>
          <a:p>
            <a:pPr>
              <a:lnSpc>
                <a:spcPts val="1200"/>
              </a:lnSpc>
            </a:pPr>
            <a:r>
              <a:rPr lang="en-US" altLang="zh-CN" sz="900" dirty="0">
                <a:solidFill>
                  <a:schemeClr val="bg1"/>
                </a:solidFill>
                <a:latin typeface="+mn-ea"/>
                <a:sym typeface="+mn-ea"/>
              </a:rPr>
              <a:t>4A IGBT</a:t>
            </a:r>
            <a:r>
              <a:rPr lang="zh-CN" altLang="en-US" sz="900" dirty="0">
                <a:solidFill>
                  <a:schemeClr val="bg1"/>
                </a:solidFill>
                <a:latin typeface="+mn-ea"/>
                <a:sym typeface="+mn-ea"/>
              </a:rPr>
              <a:t>驱动器</a:t>
            </a:r>
          </a:p>
          <a:p>
            <a:pPr>
              <a:lnSpc>
                <a:spcPts val="1200"/>
              </a:lnSpc>
            </a:pPr>
            <a:r>
              <a:rPr lang="zh-CN" altLang="en-US" sz="900" dirty="0">
                <a:solidFill>
                  <a:schemeClr val="bg1"/>
                </a:solidFill>
                <a:latin typeface="+mn-ea"/>
                <a:sym typeface="+mn-ea"/>
              </a:rPr>
              <a:t>兼容</a:t>
            </a:r>
            <a:r>
              <a:rPr lang="en-US" altLang="zh-CN" sz="900" dirty="0">
                <a:solidFill>
                  <a:schemeClr val="bg1"/>
                </a:solidFill>
                <a:latin typeface="+mn-ea"/>
                <a:sym typeface="+mn-ea"/>
              </a:rPr>
              <a:t>ISO5452</a:t>
            </a: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7EFD423E-AD76-A060-95AD-F8FA166A548C}"/>
              </a:ext>
            </a:extLst>
          </p:cNvPr>
          <p:cNvSpPr/>
          <p:nvPr/>
        </p:nvSpPr>
        <p:spPr>
          <a:xfrm>
            <a:off x="3704653" y="3823340"/>
            <a:ext cx="1295999" cy="784660"/>
          </a:xfrm>
          <a:prstGeom prst="roundRect">
            <a:avLst>
              <a:gd name="adj" fmla="val 8048"/>
            </a:avLst>
          </a:prstGeom>
          <a:solidFill>
            <a:srgbClr val="028458"/>
          </a:solidFill>
          <a:ln w="28575" cmpd="dbl">
            <a:noFill/>
            <a:prstDash val="sysDash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Overflow="overflow" horzOverflow="overflow" vert="horz" wrap="square" lIns="36190" tIns="36190" rIns="36190" bIns="36190" numCol="1" spcCol="0" rtlCol="0" fromWordArt="0" anchor="ctr" anchorCtr="0" forceAA="0" compatLnSpc="1">
            <a:noAutofit/>
          </a:bodyPr>
          <a:lstStyle/>
          <a:p>
            <a:pPr>
              <a:lnSpc>
                <a:spcPts val="1200"/>
              </a:lnSpc>
            </a:pPr>
            <a:r>
              <a:rPr lang="en-US" altLang="zh-CN" sz="900" dirty="0">
                <a:solidFill>
                  <a:schemeClr val="bg1"/>
                </a:solidFill>
                <a:latin typeface="+mn-ea"/>
                <a:sym typeface="+mn-ea"/>
              </a:rPr>
              <a:t>CCi8610x</a:t>
            </a:r>
            <a:r>
              <a:rPr lang="zh-CN" altLang="en-US" sz="900" dirty="0">
                <a:solidFill>
                  <a:schemeClr val="bg1"/>
                </a:solidFill>
                <a:latin typeface="+mn-ea"/>
                <a:sym typeface="+mn-ea"/>
              </a:rPr>
              <a:t>：</a:t>
            </a:r>
          </a:p>
          <a:p>
            <a:pPr>
              <a:lnSpc>
                <a:spcPts val="1200"/>
              </a:lnSpc>
            </a:pPr>
            <a:r>
              <a:rPr lang="zh-CN" altLang="en-US" sz="900" dirty="0">
                <a:solidFill>
                  <a:schemeClr val="bg1"/>
                </a:solidFill>
                <a:latin typeface="+mn-ea"/>
                <a:sym typeface="+mn-ea"/>
              </a:rPr>
              <a:t>隔离放大器</a:t>
            </a:r>
          </a:p>
          <a:p>
            <a:pPr>
              <a:lnSpc>
                <a:spcPts val="1200"/>
              </a:lnSpc>
            </a:pPr>
            <a:r>
              <a:rPr lang="zh-CN" altLang="en-US" sz="900" dirty="0">
                <a:solidFill>
                  <a:schemeClr val="bg1"/>
                </a:solidFill>
                <a:latin typeface="+mn-ea"/>
                <a:sym typeface="+mn-ea"/>
              </a:rPr>
              <a:t>兼容</a:t>
            </a:r>
            <a:r>
              <a:rPr lang="en-US" altLang="zh-CN" sz="900" dirty="0">
                <a:solidFill>
                  <a:schemeClr val="bg1"/>
                </a:solidFill>
                <a:latin typeface="+mn-ea"/>
                <a:sym typeface="+mn-ea"/>
              </a:rPr>
              <a:t>AMC1300/1301</a:t>
            </a:r>
          </a:p>
          <a:p>
            <a:pPr>
              <a:lnSpc>
                <a:spcPts val="1200"/>
              </a:lnSpc>
            </a:pPr>
            <a:r>
              <a:rPr lang="en-US" altLang="zh-CN" sz="900" dirty="0">
                <a:solidFill>
                  <a:schemeClr val="bg1"/>
                </a:solidFill>
                <a:latin typeface="+mn-ea"/>
                <a:sym typeface="+mn-ea"/>
              </a:rPr>
              <a:t>1302/1311</a:t>
            </a: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35862F92-6B87-1142-E5ED-1E7EC27D7A10}"/>
              </a:ext>
            </a:extLst>
          </p:cNvPr>
          <p:cNvSpPr/>
          <p:nvPr/>
        </p:nvSpPr>
        <p:spPr>
          <a:xfrm>
            <a:off x="5085733" y="1011670"/>
            <a:ext cx="1295999" cy="784660"/>
          </a:xfrm>
          <a:prstGeom prst="roundRect">
            <a:avLst>
              <a:gd name="adj" fmla="val 8048"/>
            </a:avLst>
          </a:prstGeom>
          <a:solidFill>
            <a:srgbClr val="028458"/>
          </a:solidFill>
          <a:ln w="28575" cmpd="dbl">
            <a:noFill/>
            <a:prstDash val="sysDash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Overflow="overflow" horzOverflow="overflow" vert="horz" wrap="square" lIns="36190" tIns="36190" rIns="36190" bIns="36190" numCol="1" spcCol="0" rtlCol="0" fromWordArt="0" anchor="ctr" anchorCtr="0" forceAA="0" compatLnSpc="1">
            <a:noAutofit/>
          </a:bodyPr>
          <a:lstStyle/>
          <a:p>
            <a:pPr>
              <a:lnSpc>
                <a:spcPts val="1200"/>
              </a:lnSpc>
            </a:pPr>
            <a:r>
              <a:rPr lang="en-US" altLang="zh-CN" sz="900" dirty="0">
                <a:solidFill>
                  <a:schemeClr val="bg1"/>
                </a:solidFill>
                <a:latin typeface="+mn-ea"/>
                <a:sym typeface="+mn-ea"/>
              </a:rPr>
              <a:t>CCi88120</a:t>
            </a:r>
            <a:r>
              <a:rPr lang="zh-CN" altLang="en-US" sz="900" dirty="0">
                <a:solidFill>
                  <a:schemeClr val="bg1"/>
                </a:solidFill>
                <a:latin typeface="+mn-ea"/>
                <a:sym typeface="+mn-ea"/>
              </a:rPr>
              <a:t>：</a:t>
            </a:r>
          </a:p>
          <a:p>
            <a:pPr>
              <a:lnSpc>
                <a:spcPts val="1200"/>
              </a:lnSpc>
            </a:pPr>
            <a:r>
              <a:rPr lang="en-US" altLang="zh-CN" sz="900" dirty="0">
                <a:solidFill>
                  <a:schemeClr val="bg1"/>
                </a:solidFill>
                <a:latin typeface="+mn-ea"/>
                <a:sym typeface="+mn-ea"/>
              </a:rPr>
              <a:t>2/4</a:t>
            </a:r>
            <a:r>
              <a:rPr lang="zh-CN" altLang="en-US" sz="900" dirty="0">
                <a:solidFill>
                  <a:schemeClr val="bg1"/>
                </a:solidFill>
                <a:latin typeface="+mn-ea"/>
                <a:sym typeface="+mn-ea"/>
              </a:rPr>
              <a:t>通道，磁隔离</a:t>
            </a:r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7A30B909-F877-55E1-B9AA-61EB36595620}"/>
              </a:ext>
            </a:extLst>
          </p:cNvPr>
          <p:cNvSpPr/>
          <p:nvPr/>
        </p:nvSpPr>
        <p:spPr>
          <a:xfrm>
            <a:off x="5055820" y="3823340"/>
            <a:ext cx="1295999" cy="784660"/>
          </a:xfrm>
          <a:prstGeom prst="roundRect">
            <a:avLst>
              <a:gd name="adj" fmla="val 8048"/>
            </a:avLst>
          </a:prstGeom>
          <a:solidFill>
            <a:srgbClr val="028458"/>
          </a:solidFill>
          <a:ln w="28575" cmpd="dbl">
            <a:noFill/>
            <a:prstDash val="sysDash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Overflow="overflow" horzOverflow="overflow" vert="horz" wrap="square" lIns="36190" tIns="36190" rIns="36190" bIns="36190" numCol="1" spcCol="0" rtlCol="0" fromWordArt="0" anchor="ctr" anchorCtr="0" forceAA="0" compatLnSpc="1">
            <a:noAutofit/>
          </a:bodyPr>
          <a:lstStyle/>
          <a:p>
            <a:pPr>
              <a:lnSpc>
                <a:spcPts val="1200"/>
              </a:lnSpc>
            </a:pPr>
            <a:r>
              <a:rPr lang="en-US" altLang="zh-CN" sz="900" dirty="0">
                <a:solidFill>
                  <a:schemeClr val="bg1"/>
                </a:solidFill>
                <a:latin typeface="+mn-ea"/>
                <a:sym typeface="+mn-ea"/>
              </a:rPr>
              <a:t>CCi8610x</a:t>
            </a:r>
            <a:r>
              <a:rPr lang="zh-CN" altLang="en-US" sz="900" dirty="0">
                <a:solidFill>
                  <a:schemeClr val="bg1"/>
                </a:solidFill>
                <a:latin typeface="+mn-ea"/>
                <a:sym typeface="+mn-ea"/>
              </a:rPr>
              <a:t>：</a:t>
            </a:r>
          </a:p>
          <a:p>
            <a:pPr>
              <a:lnSpc>
                <a:spcPts val="1200"/>
              </a:lnSpc>
            </a:pPr>
            <a:r>
              <a:rPr lang="zh-CN" altLang="en-US" sz="900" dirty="0">
                <a:solidFill>
                  <a:schemeClr val="bg1"/>
                </a:solidFill>
                <a:latin typeface="+mn-ea"/>
                <a:sym typeface="+mn-ea"/>
              </a:rPr>
              <a:t>隔离</a:t>
            </a:r>
            <a:r>
              <a:rPr lang="en-US" altLang="zh-CN" sz="900" dirty="0">
                <a:solidFill>
                  <a:schemeClr val="bg1"/>
                </a:solidFill>
                <a:latin typeface="+mn-ea"/>
                <a:sym typeface="+mn-ea"/>
              </a:rPr>
              <a:t>ADC</a:t>
            </a:r>
          </a:p>
          <a:p>
            <a:pPr>
              <a:lnSpc>
                <a:spcPts val="1200"/>
              </a:lnSpc>
            </a:pPr>
            <a:r>
              <a:rPr lang="zh-CN" altLang="en-US" sz="900" dirty="0">
                <a:solidFill>
                  <a:schemeClr val="bg1"/>
                </a:solidFill>
                <a:latin typeface="+mn-ea"/>
                <a:sym typeface="+mn-ea"/>
              </a:rPr>
              <a:t>兼容</a:t>
            </a:r>
            <a:r>
              <a:rPr lang="en-US" altLang="zh-CN" sz="900" dirty="0">
                <a:solidFill>
                  <a:schemeClr val="bg1"/>
                </a:solidFill>
                <a:latin typeface="+mn-ea"/>
                <a:sym typeface="+mn-ea"/>
              </a:rPr>
              <a:t>AMC1305/6</a:t>
            </a:r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26DD15D0-D1D7-3D96-81A8-D356F72984E3}"/>
              </a:ext>
            </a:extLst>
          </p:cNvPr>
          <p:cNvSpPr/>
          <p:nvPr/>
        </p:nvSpPr>
        <p:spPr>
          <a:xfrm>
            <a:off x="6444001" y="1943170"/>
            <a:ext cx="1295999" cy="784660"/>
          </a:xfrm>
          <a:prstGeom prst="roundRect">
            <a:avLst>
              <a:gd name="adj" fmla="val 8048"/>
            </a:avLst>
          </a:prstGeom>
          <a:solidFill>
            <a:srgbClr val="028458"/>
          </a:solidFill>
          <a:ln w="28575" cmpd="dbl">
            <a:noFill/>
            <a:prstDash val="sysDash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Overflow="overflow" horzOverflow="overflow" vert="horz" wrap="square" lIns="36190" tIns="36190" rIns="36190" bIns="36190" numCol="1" spcCol="0" rtlCol="0" fromWordArt="0" anchor="ctr" anchorCtr="0" forceAA="0" compatLnSpc="1">
            <a:noAutofit/>
          </a:bodyPr>
          <a:lstStyle/>
          <a:p>
            <a:pPr>
              <a:lnSpc>
                <a:spcPts val="1200"/>
              </a:lnSpc>
            </a:pPr>
            <a:r>
              <a:rPr lang="en-US" altLang="zh-CN" sz="900" dirty="0">
                <a:solidFill>
                  <a:schemeClr val="bg1"/>
                </a:solidFill>
                <a:latin typeface="+mn-ea"/>
                <a:sym typeface="+mn-ea"/>
              </a:rPr>
              <a:t>CCi8362</a:t>
            </a:r>
            <a:r>
              <a:rPr lang="zh-CN" altLang="en-US" sz="900" dirty="0">
                <a:solidFill>
                  <a:schemeClr val="bg1"/>
                </a:solidFill>
                <a:latin typeface="+mn-ea"/>
                <a:sym typeface="+mn-ea"/>
              </a:rPr>
              <a:t>：</a:t>
            </a:r>
          </a:p>
          <a:p>
            <a:pPr>
              <a:lnSpc>
                <a:spcPts val="1200"/>
              </a:lnSpc>
            </a:pPr>
            <a:r>
              <a:rPr lang="en-US" altLang="zh-CN" sz="900" dirty="0">
                <a:solidFill>
                  <a:schemeClr val="bg1"/>
                </a:solidFill>
                <a:latin typeface="+mn-ea"/>
                <a:sym typeface="+mn-ea"/>
              </a:rPr>
              <a:t>10A</a:t>
            </a:r>
            <a:r>
              <a:rPr lang="zh-CN" altLang="en-US" sz="900" dirty="0">
                <a:solidFill>
                  <a:schemeClr val="bg1"/>
                </a:solidFill>
                <a:latin typeface="+mn-ea"/>
                <a:sym typeface="+mn-ea"/>
              </a:rPr>
              <a:t>隔离</a:t>
            </a:r>
            <a:r>
              <a:rPr lang="en-US" altLang="zh-CN" sz="900" dirty="0" err="1">
                <a:solidFill>
                  <a:schemeClr val="bg1"/>
                </a:solidFill>
                <a:latin typeface="+mn-ea"/>
                <a:sym typeface="+mn-ea"/>
              </a:rPr>
              <a:t>SiC</a:t>
            </a:r>
            <a:r>
              <a:rPr lang="zh-CN" altLang="en-US" sz="900" dirty="0">
                <a:solidFill>
                  <a:schemeClr val="bg1"/>
                </a:solidFill>
                <a:latin typeface="+mn-ea"/>
                <a:sym typeface="+mn-ea"/>
              </a:rPr>
              <a:t>驱动器</a:t>
            </a:r>
          </a:p>
          <a:p>
            <a:pPr>
              <a:lnSpc>
                <a:spcPts val="1200"/>
              </a:lnSpc>
            </a:pPr>
            <a:r>
              <a:rPr lang="zh-CN" altLang="en-US" sz="900" dirty="0">
                <a:solidFill>
                  <a:schemeClr val="bg1"/>
                </a:solidFill>
                <a:latin typeface="+mn-ea"/>
                <a:sym typeface="+mn-ea"/>
              </a:rPr>
              <a:t>兼容</a:t>
            </a:r>
            <a:r>
              <a:rPr lang="en-US" altLang="zh-CN" sz="900" dirty="0">
                <a:solidFill>
                  <a:schemeClr val="bg1"/>
                </a:solidFill>
                <a:latin typeface="+mn-ea"/>
                <a:sym typeface="+mn-ea"/>
              </a:rPr>
              <a:t>GD3160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264C03-5E3B-701B-BFB2-C838441CF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EBFF75-26A9-FE61-60F1-570FA26AE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+mj-ea"/>
              </a:rPr>
              <a:t>高边驱动</a:t>
            </a:r>
            <a:r>
              <a:rPr lang="en-US" dirty="0">
                <a:latin typeface="+mj-ea"/>
              </a:rPr>
              <a:t>IC Roadmap</a:t>
            </a:r>
          </a:p>
        </p:txBody>
      </p:sp>
      <p:sp>
        <p:nvSpPr>
          <p:cNvPr id="3" name="TextBox 31">
            <a:extLst>
              <a:ext uri="{FF2B5EF4-FFF2-40B4-BE49-F238E27FC236}">
                <a16:creationId xmlns:a16="http://schemas.microsoft.com/office/drawing/2014/main" id="{3A9EE8EA-41D5-D3FD-8F98-70BC47D1CA73}"/>
              </a:ext>
            </a:extLst>
          </p:cNvPr>
          <p:cNvSpPr txBox="1"/>
          <p:nvPr/>
        </p:nvSpPr>
        <p:spPr>
          <a:xfrm>
            <a:off x="35640" y="1995686"/>
            <a:ext cx="806390" cy="246221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zh-CN" sz="1600" b="1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7" name="TextBox 31">
            <a:extLst>
              <a:ext uri="{FF2B5EF4-FFF2-40B4-BE49-F238E27FC236}">
                <a16:creationId xmlns:a16="http://schemas.microsoft.com/office/drawing/2014/main" id="{817B068F-E75F-C54B-3D56-D6E1A88B0E18}"/>
              </a:ext>
            </a:extLst>
          </p:cNvPr>
          <p:cNvSpPr txBox="1"/>
          <p:nvPr/>
        </p:nvSpPr>
        <p:spPr>
          <a:xfrm>
            <a:off x="35496" y="2859782"/>
            <a:ext cx="806390" cy="246221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zh-CN" sz="1600" b="1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15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D884533C-2A35-AF91-2168-21938DBDDC5D}"/>
              </a:ext>
            </a:extLst>
          </p:cNvPr>
          <p:cNvGrpSpPr/>
          <p:nvPr/>
        </p:nvGrpSpPr>
        <p:grpSpPr>
          <a:xfrm>
            <a:off x="7905388" y="3032630"/>
            <a:ext cx="915084" cy="1123296"/>
            <a:chOff x="7560432" y="2715766"/>
            <a:chExt cx="915084" cy="1123296"/>
          </a:xfrm>
        </p:grpSpPr>
        <p:sp>
          <p:nvSpPr>
            <p:cNvPr id="10" name="流程图: 终止 9">
              <a:extLst>
                <a:ext uri="{FF2B5EF4-FFF2-40B4-BE49-F238E27FC236}">
                  <a16:creationId xmlns:a16="http://schemas.microsoft.com/office/drawing/2014/main" id="{C278D110-D4FF-2459-B1AB-939FB714F6E1}"/>
                </a:ext>
              </a:extLst>
            </p:cNvPr>
            <p:cNvSpPr/>
            <p:nvPr/>
          </p:nvSpPr>
          <p:spPr>
            <a:xfrm>
              <a:off x="7575516" y="3003798"/>
              <a:ext cx="900000" cy="259200"/>
            </a:xfrm>
            <a:prstGeom prst="flowChartTermina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100" dirty="0">
                  <a:latin typeface="楷体" panose="02010609060101010101" pitchFamily="49" charset="-122"/>
                  <a:ea typeface="楷体" panose="02010609060101010101" pitchFamily="49" charset="-122"/>
                </a:rPr>
                <a:t>Sampling</a:t>
              </a:r>
              <a:endParaRPr lang="zh-CN" altLang="en-US" sz="11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1" name="流程图: 终止 10">
              <a:extLst>
                <a:ext uri="{FF2B5EF4-FFF2-40B4-BE49-F238E27FC236}">
                  <a16:creationId xmlns:a16="http://schemas.microsoft.com/office/drawing/2014/main" id="{893F340B-DA4F-0AD6-B9AA-82F859B45DC1}"/>
                </a:ext>
              </a:extLst>
            </p:cNvPr>
            <p:cNvSpPr/>
            <p:nvPr/>
          </p:nvSpPr>
          <p:spPr>
            <a:xfrm>
              <a:off x="7575516" y="3291830"/>
              <a:ext cx="900000" cy="259200"/>
            </a:xfrm>
            <a:prstGeom prst="flowChartTermina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100" dirty="0">
                  <a:solidFill>
                    <a:schemeClr val="tx2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In Design</a:t>
              </a:r>
              <a:endParaRPr lang="zh-CN" altLang="en-US" sz="1100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2" name="流程图: 终止 11">
              <a:extLst>
                <a:ext uri="{FF2B5EF4-FFF2-40B4-BE49-F238E27FC236}">
                  <a16:creationId xmlns:a16="http://schemas.microsoft.com/office/drawing/2014/main" id="{8B7D6D9E-A81B-FEBF-B6CA-B4D74F6720F8}"/>
                </a:ext>
              </a:extLst>
            </p:cNvPr>
            <p:cNvSpPr/>
            <p:nvPr/>
          </p:nvSpPr>
          <p:spPr>
            <a:xfrm>
              <a:off x="7560432" y="3579862"/>
              <a:ext cx="900000" cy="259200"/>
            </a:xfrm>
            <a:prstGeom prst="flowChartTerminator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100" dirty="0">
                  <a:solidFill>
                    <a:schemeClr val="bg1">
                      <a:lumMod val="95000"/>
                      <a:alpha val="99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Concept</a:t>
              </a:r>
              <a:endParaRPr lang="zh-CN" altLang="en-US" sz="1100" dirty="0">
                <a:solidFill>
                  <a:schemeClr val="bg1">
                    <a:lumMod val="95000"/>
                    <a:alpha val="99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3" name="流程图: 终止 12">
              <a:extLst>
                <a:ext uri="{FF2B5EF4-FFF2-40B4-BE49-F238E27FC236}">
                  <a16:creationId xmlns:a16="http://schemas.microsoft.com/office/drawing/2014/main" id="{DFDC7663-586B-026C-9257-F895D52ED87B}"/>
                </a:ext>
              </a:extLst>
            </p:cNvPr>
            <p:cNvSpPr/>
            <p:nvPr/>
          </p:nvSpPr>
          <p:spPr>
            <a:xfrm>
              <a:off x="7560432" y="2715766"/>
              <a:ext cx="900000" cy="259200"/>
            </a:xfrm>
            <a:prstGeom prst="flowChartTerminator">
              <a:avLst/>
            </a:prstGeom>
            <a:solidFill>
              <a:srgbClr val="33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100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MassProd.</a:t>
              </a:r>
              <a:endParaRPr lang="zh-CN" altLang="en-US" sz="11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14" name="TextBox 31">
            <a:extLst>
              <a:ext uri="{FF2B5EF4-FFF2-40B4-BE49-F238E27FC236}">
                <a16:creationId xmlns:a16="http://schemas.microsoft.com/office/drawing/2014/main" id="{F6FFA116-4B8B-8158-0DF8-AF10B4B8AECA}"/>
              </a:ext>
            </a:extLst>
          </p:cNvPr>
          <p:cNvSpPr txBox="1"/>
          <p:nvPr/>
        </p:nvSpPr>
        <p:spPr>
          <a:xfrm>
            <a:off x="-32418" y="483518"/>
            <a:ext cx="1148034" cy="49244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zh-CN" altLang="en-US" sz="1600" b="1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驱动电流</a:t>
            </a:r>
            <a:endParaRPr lang="en-US" altLang="zh-CN" sz="1600" b="1" dirty="0">
              <a:latin typeface="Arial" panose="020B0604020202020204" pitchFamily="34" charset="0"/>
              <a:ea typeface="楷体" panose="02010609060101010101" pitchFamily="49" charset="-122"/>
              <a:cs typeface="Arial" panose="020B0604020202020204" pitchFamily="34" charset="0"/>
            </a:endParaRPr>
          </a:p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zh-CN" sz="1600" b="1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(A)</a:t>
            </a:r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C798CE49-10EC-E122-5126-43E203B31159}"/>
              </a:ext>
            </a:extLst>
          </p:cNvPr>
          <p:cNvGrpSpPr/>
          <p:nvPr/>
        </p:nvGrpSpPr>
        <p:grpSpPr>
          <a:xfrm>
            <a:off x="111125" y="701675"/>
            <a:ext cx="8891588" cy="4016375"/>
            <a:chOff x="111125" y="701675"/>
            <a:chExt cx="8891588" cy="4016375"/>
          </a:xfrm>
        </p:grpSpPr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2D665FBC-FE8B-B9BE-6986-3037AECBE3E8}"/>
                </a:ext>
              </a:extLst>
            </p:cNvPr>
            <p:cNvCxnSpPr/>
            <p:nvPr/>
          </p:nvCxnSpPr>
          <p:spPr>
            <a:xfrm flipV="1">
              <a:off x="6012160" y="4371950"/>
              <a:ext cx="0" cy="108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右箭头 22">
              <a:extLst>
                <a:ext uri="{FF2B5EF4-FFF2-40B4-BE49-F238E27FC236}">
                  <a16:creationId xmlns:a16="http://schemas.microsoft.com/office/drawing/2014/main" id="{4309B640-4EE3-B394-4100-0DC8B663C17A}"/>
                </a:ext>
              </a:extLst>
            </p:cNvPr>
            <p:cNvSpPr/>
            <p:nvPr/>
          </p:nvSpPr>
          <p:spPr>
            <a:xfrm>
              <a:off x="111125" y="4412298"/>
              <a:ext cx="8891588" cy="160020"/>
            </a:xfrm>
            <a:prstGeom prst="rightArrow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" name="上箭头 37">
              <a:extLst>
                <a:ext uri="{FF2B5EF4-FFF2-40B4-BE49-F238E27FC236}">
                  <a16:creationId xmlns:a16="http://schemas.microsoft.com/office/drawing/2014/main" id="{0CA3137A-59B5-0764-5925-819841B0B8CD}"/>
                </a:ext>
              </a:extLst>
            </p:cNvPr>
            <p:cNvSpPr/>
            <p:nvPr/>
          </p:nvSpPr>
          <p:spPr>
            <a:xfrm>
              <a:off x="918195" y="701675"/>
              <a:ext cx="125413" cy="4016375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endParaRPr>
            </a:p>
          </p:txBody>
        </p: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6EA2D96A-8CE9-3A04-3581-8493D9BBA62E}"/>
                </a:ext>
              </a:extLst>
            </p:cNvPr>
            <p:cNvCxnSpPr/>
            <p:nvPr/>
          </p:nvCxnSpPr>
          <p:spPr>
            <a:xfrm flipV="1">
              <a:off x="4644008" y="4371950"/>
              <a:ext cx="0" cy="108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52281C5D-8180-EC96-6BE9-4D6106E4FA56}"/>
                </a:ext>
              </a:extLst>
            </p:cNvPr>
            <p:cNvCxnSpPr/>
            <p:nvPr/>
          </p:nvCxnSpPr>
          <p:spPr>
            <a:xfrm flipV="1">
              <a:off x="3347864" y="4371950"/>
              <a:ext cx="0" cy="108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733B3416-6299-D4A8-2C51-4135EA1CD7C5}"/>
                </a:ext>
              </a:extLst>
            </p:cNvPr>
            <p:cNvCxnSpPr/>
            <p:nvPr/>
          </p:nvCxnSpPr>
          <p:spPr>
            <a:xfrm flipV="1">
              <a:off x="1979712" y="4371950"/>
              <a:ext cx="0" cy="108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31">
            <a:extLst>
              <a:ext uri="{FF2B5EF4-FFF2-40B4-BE49-F238E27FC236}">
                <a16:creationId xmlns:a16="http://schemas.microsoft.com/office/drawing/2014/main" id="{1471639A-666B-DFE5-CFA0-D13894D0A348}"/>
              </a:ext>
            </a:extLst>
          </p:cNvPr>
          <p:cNvSpPr txBox="1"/>
          <p:nvPr/>
        </p:nvSpPr>
        <p:spPr>
          <a:xfrm>
            <a:off x="7888875" y="4620395"/>
            <a:ext cx="1296000" cy="246221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zh-CN" altLang="en-US" sz="1600" b="1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通道数</a:t>
            </a:r>
            <a:endParaRPr lang="en-US" altLang="zh-CN" sz="1600" b="1" dirty="0">
              <a:latin typeface="Arial" panose="020B0604020202020204" pitchFamily="34" charset="0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8" name="TextBox 31">
            <a:extLst>
              <a:ext uri="{FF2B5EF4-FFF2-40B4-BE49-F238E27FC236}">
                <a16:creationId xmlns:a16="http://schemas.microsoft.com/office/drawing/2014/main" id="{7B2FF92C-83BC-C028-5D56-E51EE58F8825}"/>
              </a:ext>
            </a:extLst>
          </p:cNvPr>
          <p:cNvSpPr txBox="1"/>
          <p:nvPr/>
        </p:nvSpPr>
        <p:spPr>
          <a:xfrm>
            <a:off x="1331640" y="4629785"/>
            <a:ext cx="1296000" cy="246221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zh-CN" sz="1600" b="1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9" name="TextBox 31">
            <a:extLst>
              <a:ext uri="{FF2B5EF4-FFF2-40B4-BE49-F238E27FC236}">
                <a16:creationId xmlns:a16="http://schemas.microsoft.com/office/drawing/2014/main" id="{1A01CA52-A6F6-49D6-15EB-F7A515DCAC6E}"/>
              </a:ext>
            </a:extLst>
          </p:cNvPr>
          <p:cNvSpPr txBox="1"/>
          <p:nvPr/>
        </p:nvSpPr>
        <p:spPr>
          <a:xfrm>
            <a:off x="2699936" y="4629785"/>
            <a:ext cx="1296000" cy="246221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zh-CN" sz="1600" b="1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0" name="TextBox 31">
            <a:extLst>
              <a:ext uri="{FF2B5EF4-FFF2-40B4-BE49-F238E27FC236}">
                <a16:creationId xmlns:a16="http://schemas.microsoft.com/office/drawing/2014/main" id="{727AE56B-DE2E-55FF-C373-754119282C14}"/>
              </a:ext>
            </a:extLst>
          </p:cNvPr>
          <p:cNvSpPr txBox="1"/>
          <p:nvPr/>
        </p:nvSpPr>
        <p:spPr>
          <a:xfrm>
            <a:off x="3995936" y="4643611"/>
            <a:ext cx="1296000" cy="246221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zh-CN" sz="1600" b="1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1" name="TextBox 31">
            <a:extLst>
              <a:ext uri="{FF2B5EF4-FFF2-40B4-BE49-F238E27FC236}">
                <a16:creationId xmlns:a16="http://schemas.microsoft.com/office/drawing/2014/main" id="{DDC8B20C-48BC-E248-9822-900C9E48D8C9}"/>
              </a:ext>
            </a:extLst>
          </p:cNvPr>
          <p:cNvSpPr txBox="1"/>
          <p:nvPr/>
        </p:nvSpPr>
        <p:spPr>
          <a:xfrm>
            <a:off x="5364232" y="4643611"/>
            <a:ext cx="1296000" cy="246221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zh-CN" sz="1600" b="1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4</a:t>
            </a: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A1961874-8C16-F73E-49AD-3BED4F141779}"/>
              </a:ext>
            </a:extLst>
          </p:cNvPr>
          <p:cNvGrpSpPr/>
          <p:nvPr/>
        </p:nvGrpSpPr>
        <p:grpSpPr>
          <a:xfrm>
            <a:off x="5261882" y="3100335"/>
            <a:ext cx="1769492" cy="695551"/>
            <a:chOff x="5261882" y="3604391"/>
            <a:chExt cx="1769492" cy="695551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A25AD959-CFB1-4CEF-A614-AC39691F1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57555" y="3604391"/>
              <a:ext cx="374655" cy="407519"/>
            </a:xfrm>
            <a:prstGeom prst="rect">
              <a:avLst/>
            </a:prstGeom>
          </p:spPr>
        </p:pic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0BD273EC-B53D-1366-8B5A-2AA5F94205E9}"/>
                </a:ext>
              </a:extLst>
            </p:cNvPr>
            <p:cNvGrpSpPr/>
            <p:nvPr/>
          </p:nvGrpSpPr>
          <p:grpSpPr>
            <a:xfrm>
              <a:off x="5261882" y="3949716"/>
              <a:ext cx="1769492" cy="350226"/>
              <a:chOff x="5261882" y="1573452"/>
              <a:chExt cx="1769492" cy="350226"/>
            </a:xfrm>
          </p:grpSpPr>
          <p:pic>
            <p:nvPicPr>
              <p:cNvPr id="25" name="图片 24" descr="图标&#10;&#10;描述已自动生成">
                <a:extLst>
                  <a:ext uri="{FF2B5EF4-FFF2-40B4-BE49-F238E27FC236}">
                    <a16:creationId xmlns:a16="http://schemas.microsoft.com/office/drawing/2014/main" id="{6D5B0E8A-63EF-03CF-A31C-0C4A0994CD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61882" y="1573452"/>
                <a:ext cx="246222" cy="246222"/>
              </a:xfrm>
              <a:prstGeom prst="rect">
                <a:avLst/>
              </a:prstGeom>
            </p:spPr>
          </p:pic>
          <p:sp>
            <p:nvSpPr>
              <p:cNvPr id="26" name="流程图: 终止 25">
                <a:extLst>
                  <a:ext uri="{FF2B5EF4-FFF2-40B4-BE49-F238E27FC236}">
                    <a16:creationId xmlns:a16="http://schemas.microsoft.com/office/drawing/2014/main" id="{E55651FB-C549-8A9F-78E1-23065C89DC90}"/>
                  </a:ext>
                </a:extLst>
              </p:cNvPr>
              <p:cNvSpPr/>
              <p:nvPr/>
            </p:nvSpPr>
            <p:spPr>
              <a:xfrm>
                <a:off x="5494881" y="1592470"/>
                <a:ext cx="1536493" cy="331208"/>
              </a:xfrm>
              <a:prstGeom prst="flowChartTerminator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100" dirty="0">
                    <a:solidFill>
                      <a:schemeClr val="bg1">
                        <a:lumMod val="95000"/>
                        <a:alpha val="99000"/>
                      </a:schemeClr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CCS21220 5A/ SPI</a:t>
                </a:r>
                <a:endParaRPr lang="zh-CN" altLang="en-US" sz="1100" dirty="0">
                  <a:solidFill>
                    <a:schemeClr val="bg1">
                      <a:lumMod val="95000"/>
                      <a:alpha val="99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561BCAE9-BB55-D093-53BE-6C3D77AAFC12}"/>
              </a:ext>
            </a:extLst>
          </p:cNvPr>
          <p:cNvGrpSpPr/>
          <p:nvPr/>
        </p:nvGrpSpPr>
        <p:grpSpPr>
          <a:xfrm>
            <a:off x="2757185" y="3507854"/>
            <a:ext cx="1886820" cy="407880"/>
            <a:chOff x="2757185" y="3287527"/>
            <a:chExt cx="1742807" cy="407880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7C9CE002-5A89-9BF1-EA43-752D373FE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57185" y="3287527"/>
              <a:ext cx="374655" cy="407519"/>
            </a:xfrm>
            <a:prstGeom prst="rect">
              <a:avLst/>
            </a:prstGeom>
          </p:spPr>
        </p:pic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D3738DDA-D1DA-5754-3B43-FDD20A8B7C80}"/>
                </a:ext>
              </a:extLst>
            </p:cNvPr>
            <p:cNvGrpSpPr/>
            <p:nvPr/>
          </p:nvGrpSpPr>
          <p:grpSpPr>
            <a:xfrm>
              <a:off x="3131840" y="3337828"/>
              <a:ext cx="1368152" cy="357579"/>
              <a:chOff x="2218648" y="1710115"/>
              <a:chExt cx="1368152" cy="357579"/>
            </a:xfrm>
          </p:grpSpPr>
          <p:pic>
            <p:nvPicPr>
              <p:cNvPr id="30" name="图片 29" descr="图标&#10;&#10;描述已自动生成">
                <a:extLst>
                  <a:ext uri="{FF2B5EF4-FFF2-40B4-BE49-F238E27FC236}">
                    <a16:creationId xmlns:a16="http://schemas.microsoft.com/office/drawing/2014/main" id="{F96FCF35-4858-A512-30ED-172E230615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8648" y="1803478"/>
                <a:ext cx="246222" cy="246222"/>
              </a:xfrm>
              <a:prstGeom prst="rect">
                <a:avLst/>
              </a:prstGeom>
            </p:spPr>
          </p:pic>
          <p:sp>
            <p:nvSpPr>
              <p:cNvPr id="31" name="流程图: 终止 30">
                <a:extLst>
                  <a:ext uri="{FF2B5EF4-FFF2-40B4-BE49-F238E27FC236}">
                    <a16:creationId xmlns:a16="http://schemas.microsoft.com/office/drawing/2014/main" id="{CE72EA58-324C-FEB0-2772-C3BD8AD1FC98}"/>
                  </a:ext>
                </a:extLst>
              </p:cNvPr>
              <p:cNvSpPr/>
              <p:nvPr/>
            </p:nvSpPr>
            <p:spPr>
              <a:xfrm>
                <a:off x="2467522" y="1710115"/>
                <a:ext cx="1119278" cy="357579"/>
              </a:xfrm>
              <a:prstGeom prst="flowChartTerminator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zh-CN" sz="1100" dirty="0">
                    <a:solidFill>
                      <a:schemeClr val="tx2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CCS10302/4.5A</a:t>
                </a:r>
              </a:p>
            </p:txBody>
          </p:sp>
        </p:grp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8BA14E41-7D88-CD90-4D41-D614833B71F8}"/>
              </a:ext>
            </a:extLst>
          </p:cNvPr>
          <p:cNvGrpSpPr/>
          <p:nvPr/>
        </p:nvGrpSpPr>
        <p:grpSpPr>
          <a:xfrm>
            <a:off x="2753187" y="3892423"/>
            <a:ext cx="1890815" cy="407519"/>
            <a:chOff x="2753187" y="3964431"/>
            <a:chExt cx="1890815" cy="407519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F81FC3C-96D7-8534-9734-BC59D5C43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53187" y="3964431"/>
              <a:ext cx="374655" cy="407519"/>
            </a:xfrm>
            <a:prstGeom prst="rect">
              <a:avLst/>
            </a:prstGeom>
          </p:spPr>
        </p:pic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D03FC123-5EAB-2E30-451D-B703BCD399DE}"/>
                </a:ext>
              </a:extLst>
            </p:cNvPr>
            <p:cNvGrpSpPr/>
            <p:nvPr/>
          </p:nvGrpSpPr>
          <p:grpSpPr>
            <a:xfrm>
              <a:off x="3131840" y="4014371"/>
              <a:ext cx="1512162" cy="357579"/>
              <a:chOff x="3226759" y="1709754"/>
              <a:chExt cx="1512162" cy="357579"/>
            </a:xfrm>
          </p:grpSpPr>
          <p:pic>
            <p:nvPicPr>
              <p:cNvPr id="35" name="图片 34" descr="图标&#10;&#10;描述已自动生成">
                <a:extLst>
                  <a:ext uri="{FF2B5EF4-FFF2-40B4-BE49-F238E27FC236}">
                    <a16:creationId xmlns:a16="http://schemas.microsoft.com/office/drawing/2014/main" id="{2EB70575-9D06-ED3E-0022-8E0909483C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26759" y="1779662"/>
                <a:ext cx="246222" cy="246222"/>
              </a:xfrm>
              <a:prstGeom prst="rect">
                <a:avLst/>
              </a:prstGeom>
            </p:spPr>
          </p:pic>
          <p:sp>
            <p:nvSpPr>
              <p:cNvPr id="36" name="流程图: 终止 35">
                <a:extLst>
                  <a:ext uri="{FF2B5EF4-FFF2-40B4-BE49-F238E27FC236}">
                    <a16:creationId xmlns:a16="http://schemas.microsoft.com/office/drawing/2014/main" id="{48D001BC-430B-120D-B157-62287F4279C9}"/>
                  </a:ext>
                </a:extLst>
              </p:cNvPr>
              <p:cNvSpPr/>
              <p:nvPr/>
            </p:nvSpPr>
            <p:spPr>
              <a:xfrm>
                <a:off x="3475632" y="1709754"/>
                <a:ext cx="1263289" cy="357579"/>
              </a:xfrm>
              <a:prstGeom prst="flowChartTerminator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zh-CN" sz="1100" dirty="0">
                    <a:solidFill>
                      <a:schemeClr val="tx2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CCS10802/3A</a:t>
                </a:r>
              </a:p>
            </p:txBody>
          </p:sp>
        </p:grp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2E207F02-A6E9-DDAF-9165-443352290229}"/>
              </a:ext>
            </a:extLst>
          </p:cNvPr>
          <p:cNvGrpSpPr/>
          <p:nvPr/>
        </p:nvGrpSpPr>
        <p:grpSpPr>
          <a:xfrm>
            <a:off x="1619672" y="1563638"/>
            <a:ext cx="1440159" cy="705536"/>
            <a:chOff x="1619672" y="555526"/>
            <a:chExt cx="1440159" cy="705536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67B9C31E-7B6D-90F7-C571-8FE0B19CC4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94221" y="555526"/>
              <a:ext cx="610652" cy="423196"/>
            </a:xfrm>
            <a:prstGeom prst="rect">
              <a:avLst/>
            </a:prstGeom>
          </p:spPr>
        </p:pic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29BE227E-839B-767F-5A7D-BA6F795EDBF2}"/>
                </a:ext>
              </a:extLst>
            </p:cNvPr>
            <p:cNvGrpSpPr/>
            <p:nvPr/>
          </p:nvGrpSpPr>
          <p:grpSpPr>
            <a:xfrm>
              <a:off x="1619672" y="909586"/>
              <a:ext cx="1440159" cy="351476"/>
              <a:chOff x="3317666" y="2571750"/>
              <a:chExt cx="1440159" cy="351476"/>
            </a:xfrm>
          </p:grpSpPr>
          <p:pic>
            <p:nvPicPr>
              <p:cNvPr id="40" name="图片 39" descr="图标&#10;&#10;描述已自动生成">
                <a:extLst>
                  <a:ext uri="{FF2B5EF4-FFF2-40B4-BE49-F238E27FC236}">
                    <a16:creationId xmlns:a16="http://schemas.microsoft.com/office/drawing/2014/main" id="{CEE020A0-E893-5DAF-0450-5B94984528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17666" y="2571750"/>
                <a:ext cx="246222" cy="246222"/>
              </a:xfrm>
              <a:prstGeom prst="rect">
                <a:avLst/>
              </a:prstGeom>
            </p:spPr>
          </p:pic>
          <p:sp>
            <p:nvSpPr>
              <p:cNvPr id="41" name="流程图: 终止 40">
                <a:extLst>
                  <a:ext uri="{FF2B5EF4-FFF2-40B4-BE49-F238E27FC236}">
                    <a16:creationId xmlns:a16="http://schemas.microsoft.com/office/drawing/2014/main" id="{74CD8FE0-18A9-DA5B-66BD-1CDAF7CCE7C3}"/>
                  </a:ext>
                </a:extLst>
              </p:cNvPr>
              <p:cNvSpPr/>
              <p:nvPr/>
            </p:nvSpPr>
            <p:spPr>
              <a:xfrm>
                <a:off x="3551363" y="2590767"/>
                <a:ext cx="1206462" cy="332459"/>
              </a:xfrm>
              <a:prstGeom prst="flowChartTerminator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100" dirty="0">
                    <a:solidFill>
                      <a:schemeClr val="bg1">
                        <a:lumMod val="95000"/>
                        <a:alpha val="99000"/>
                      </a:schemeClr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CCS20012 32A</a:t>
                </a:r>
                <a:endParaRPr lang="zh-CN" altLang="en-US" sz="1100" dirty="0">
                  <a:solidFill>
                    <a:schemeClr val="bg1">
                      <a:lumMod val="95000"/>
                      <a:alpha val="99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</p:grpSp>
      <p:sp>
        <p:nvSpPr>
          <p:cNvPr id="42" name="TextBox 31">
            <a:extLst>
              <a:ext uri="{FF2B5EF4-FFF2-40B4-BE49-F238E27FC236}">
                <a16:creationId xmlns:a16="http://schemas.microsoft.com/office/drawing/2014/main" id="{4BA80B34-ABBF-122E-8C3F-08448A9F28E9}"/>
              </a:ext>
            </a:extLst>
          </p:cNvPr>
          <p:cNvSpPr txBox="1"/>
          <p:nvPr/>
        </p:nvSpPr>
        <p:spPr>
          <a:xfrm>
            <a:off x="35496" y="1131590"/>
            <a:ext cx="806390" cy="246221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zh-CN" sz="1600" b="1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&gt;45</a:t>
            </a:r>
          </a:p>
        </p:txBody>
      </p:sp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40786C27-50BC-216B-8771-24B1A662D5A0}"/>
              </a:ext>
            </a:extLst>
          </p:cNvPr>
          <p:cNvSpPr/>
          <p:nvPr/>
        </p:nvSpPr>
        <p:spPr>
          <a:xfrm>
            <a:off x="5068709" y="2152314"/>
            <a:ext cx="2184141" cy="823641"/>
          </a:xfrm>
          <a:prstGeom prst="roundRect">
            <a:avLst/>
          </a:prstGeom>
          <a:solidFill>
            <a:srgbClr val="DCF0C6"/>
          </a:solidFill>
          <a:ln>
            <a:solidFill>
              <a:srgbClr val="BAE18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1200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CCS10302-Q1: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200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Sample : Oct-2024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200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Launch :</a:t>
            </a:r>
            <a:r>
              <a:rPr lang="zh-CN" altLang="en-US" sz="1200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1200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Dec-2024</a:t>
            </a:r>
            <a:endParaRPr lang="zh-CN" altLang="en-US" sz="1200" dirty="0">
              <a:solidFill>
                <a:schemeClr val="tx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055DE75A-6DD8-F049-45C4-C9B6A818514A}"/>
              </a:ext>
            </a:extLst>
          </p:cNvPr>
          <p:cNvSpPr/>
          <p:nvPr/>
        </p:nvSpPr>
        <p:spPr>
          <a:xfrm>
            <a:off x="5568161" y="1432917"/>
            <a:ext cx="2184141" cy="823641"/>
          </a:xfrm>
          <a:prstGeom prst="roundRect">
            <a:avLst/>
          </a:prstGeom>
          <a:solidFill>
            <a:srgbClr val="DCF0C6"/>
          </a:solidFill>
          <a:ln>
            <a:solidFill>
              <a:srgbClr val="BAE18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1200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CCS10802-Q1: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200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Sample : Apr-2025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200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Launch :</a:t>
            </a:r>
            <a:r>
              <a:rPr lang="zh-CN" altLang="en-US" sz="1200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1200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Jun-2025</a:t>
            </a:r>
            <a:endParaRPr lang="zh-CN" altLang="en-US" sz="1200" dirty="0">
              <a:solidFill>
                <a:schemeClr val="tx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3D74BF0B-4D01-6E4F-CA97-AE3F1136067E}"/>
              </a:ext>
            </a:extLst>
          </p:cNvPr>
          <p:cNvSpPr/>
          <p:nvPr/>
        </p:nvSpPr>
        <p:spPr>
          <a:xfrm>
            <a:off x="6016622" y="714208"/>
            <a:ext cx="2069629" cy="823641"/>
          </a:xfrm>
          <a:prstGeom prst="roundRect">
            <a:avLst/>
          </a:prstGeom>
          <a:solidFill>
            <a:srgbClr val="DCF0C6"/>
          </a:solidFill>
          <a:ln>
            <a:solidFill>
              <a:srgbClr val="BAE18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1200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CCS10042-Q1: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200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Sample : Aug-2025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200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Launch :</a:t>
            </a:r>
            <a:r>
              <a:rPr lang="zh-CN" altLang="en-US" sz="1200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1200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Oct-2025</a:t>
            </a:r>
            <a:endParaRPr lang="zh-CN" altLang="en-US" sz="1200" dirty="0">
              <a:solidFill>
                <a:schemeClr val="tx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499F9797-4958-D49E-052A-9BDAB2DEE8AE}"/>
              </a:ext>
            </a:extLst>
          </p:cNvPr>
          <p:cNvGrpSpPr/>
          <p:nvPr/>
        </p:nvGrpSpPr>
        <p:grpSpPr>
          <a:xfrm>
            <a:off x="3150959" y="1640134"/>
            <a:ext cx="1493043" cy="715592"/>
            <a:chOff x="3150959" y="1781689"/>
            <a:chExt cx="1493043" cy="715592"/>
          </a:xfrm>
        </p:grpSpPr>
        <p:grpSp>
          <p:nvGrpSpPr>
            <p:cNvPr id="47" name="组合 46">
              <a:extLst>
                <a:ext uri="{FF2B5EF4-FFF2-40B4-BE49-F238E27FC236}">
                  <a16:creationId xmlns:a16="http://schemas.microsoft.com/office/drawing/2014/main" id="{F75274D5-CCFD-6FA8-9602-ED67E66C553C}"/>
                </a:ext>
              </a:extLst>
            </p:cNvPr>
            <p:cNvGrpSpPr/>
            <p:nvPr/>
          </p:nvGrpSpPr>
          <p:grpSpPr>
            <a:xfrm>
              <a:off x="3150959" y="1781689"/>
              <a:ext cx="926640" cy="579550"/>
              <a:chOff x="1619672" y="798262"/>
              <a:chExt cx="926640" cy="579550"/>
            </a:xfrm>
          </p:grpSpPr>
          <p:pic>
            <p:nvPicPr>
              <p:cNvPr id="49" name="图片 48" descr="图标&#10;&#10;描述已自动生成">
                <a:extLst>
                  <a:ext uri="{FF2B5EF4-FFF2-40B4-BE49-F238E27FC236}">
                    <a16:creationId xmlns:a16="http://schemas.microsoft.com/office/drawing/2014/main" id="{1AC22553-7F37-DD43-83A5-169290F150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9672" y="1131590"/>
                <a:ext cx="246222" cy="246222"/>
              </a:xfrm>
              <a:prstGeom prst="rect">
                <a:avLst/>
              </a:prstGeom>
            </p:spPr>
          </p:pic>
          <p:pic>
            <p:nvPicPr>
              <p:cNvPr id="50" name="图片 49">
                <a:extLst>
                  <a:ext uri="{FF2B5EF4-FFF2-40B4-BE49-F238E27FC236}">
                    <a16:creationId xmlns:a16="http://schemas.microsoft.com/office/drawing/2014/main" id="{3BC3A05A-EB78-7A7C-4660-CD311C2F8B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2046790" y="798262"/>
                <a:ext cx="499522" cy="349172"/>
              </a:xfrm>
              <a:prstGeom prst="rect">
                <a:avLst/>
              </a:prstGeom>
            </p:spPr>
          </p:pic>
        </p:grpSp>
        <p:sp>
          <p:nvSpPr>
            <p:cNvPr id="48" name="流程图: 终止 47">
              <a:extLst>
                <a:ext uri="{FF2B5EF4-FFF2-40B4-BE49-F238E27FC236}">
                  <a16:creationId xmlns:a16="http://schemas.microsoft.com/office/drawing/2014/main" id="{1979E78B-EF20-37B3-9880-B8019A104553}"/>
                </a:ext>
              </a:extLst>
            </p:cNvPr>
            <p:cNvSpPr/>
            <p:nvPr/>
          </p:nvSpPr>
          <p:spPr>
            <a:xfrm>
              <a:off x="3453712" y="2139702"/>
              <a:ext cx="1190290" cy="357579"/>
            </a:xfrm>
            <a:prstGeom prst="flowChartTermina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1100" dirty="0">
                  <a:solidFill>
                    <a:schemeClr val="tx2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CCS10042/30A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983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95FDA5-DFAE-8A3D-C919-B57F18045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电源管理产品线</a:t>
            </a:r>
            <a:r>
              <a:rPr lang="en-US" altLang="zh-CN" dirty="0"/>
              <a:t>Roadmap</a:t>
            </a:r>
            <a:endParaRPr 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3C78EE4-9B64-C579-4135-9ED179C8A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72" y="1114728"/>
            <a:ext cx="8751765" cy="2887811"/>
          </a:xfrm>
          <a:prstGeom prst="rect">
            <a:avLst/>
          </a:prstGeom>
        </p:spPr>
      </p:pic>
      <p:sp>
        <p:nvSpPr>
          <p:cNvPr id="5" name="流程图: 终止 4">
            <a:extLst>
              <a:ext uri="{FF2B5EF4-FFF2-40B4-BE49-F238E27FC236}">
                <a16:creationId xmlns:a16="http://schemas.microsoft.com/office/drawing/2014/main" id="{710ADCD0-0AD6-DD32-D358-2B75C237043C}"/>
              </a:ext>
            </a:extLst>
          </p:cNvPr>
          <p:cNvSpPr/>
          <p:nvPr/>
        </p:nvSpPr>
        <p:spPr>
          <a:xfrm>
            <a:off x="6659563" y="86300"/>
            <a:ext cx="900000" cy="259200"/>
          </a:xfrm>
          <a:prstGeom prst="flowChartTermina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In Design</a:t>
            </a:r>
            <a:endParaRPr lang="zh-CN" altLang="en-US" sz="1100" dirty="0">
              <a:solidFill>
                <a:schemeClr val="tx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459908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0" y="10881"/>
            <a:ext cx="9140307" cy="5143500"/>
          </a:xfrm>
          <a:prstGeom prst="rect">
            <a:avLst/>
          </a:prstGeom>
          <a:ln>
            <a:solidFill>
              <a:srgbClr val="E9F0F3"/>
            </a:solidFill>
          </a:ln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76539" cy="5142857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2A227259-B933-4722-D031-C126B4BCAAE7}"/>
              </a:ext>
            </a:extLst>
          </p:cNvPr>
          <p:cNvSpPr txBox="1"/>
          <p:nvPr/>
        </p:nvSpPr>
        <p:spPr>
          <a:xfrm>
            <a:off x="5559932" y="2290582"/>
            <a:ext cx="3232376" cy="561692"/>
          </a:xfrm>
          <a:prstGeom prst="rect">
            <a:avLst/>
          </a:prstGeom>
          <a:noFill/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spAutoFit/>
          </a:bodyPr>
          <a:lstStyle>
            <a:defPPr>
              <a:defRPr lang="zh-CN"/>
            </a:defPPr>
            <a:lvl1pPr algn="ctr" defTabSz="914400">
              <a:defRPr sz="1400"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zh-CN" altLang="en-US" sz="3200" dirty="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主流产品简介</a:t>
            </a:r>
          </a:p>
        </p:txBody>
      </p:sp>
    </p:spTree>
    <p:extLst>
      <p:ext uri="{BB962C8B-B14F-4D97-AF65-F5344CB8AC3E}">
        <p14:creationId xmlns:p14="http://schemas.microsoft.com/office/powerpoint/2010/main" val="1898968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4DC128-7202-9E30-7092-01B07FD73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9">
            <a:extLst>
              <a:ext uri="{FF2B5EF4-FFF2-40B4-BE49-F238E27FC236}">
                <a16:creationId xmlns:a16="http://schemas.microsoft.com/office/drawing/2014/main" id="{E7D12DAD-FC5C-4C2A-23D9-262E01DCF64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1846" y="0"/>
            <a:ext cx="9140307" cy="5143500"/>
          </a:xfrm>
          <a:prstGeom prst="rect">
            <a:avLst/>
          </a:prstGeom>
          <a:ln>
            <a:solidFill>
              <a:srgbClr val="E9F0F3"/>
            </a:solidFill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2826C16-91D8-B8BE-6D7A-79ADFFCC7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400" b="1" dirty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主要</a:t>
            </a:r>
            <a:r>
              <a:rPr lang="zh-CN" altLang="en-US" b="1" dirty="0"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汽车</a:t>
            </a:r>
            <a:r>
              <a:rPr lang="zh-CN" altLang="en-US" sz="2400" b="1" dirty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客户</a:t>
            </a:r>
            <a:endParaRPr lang="en-US" dirty="0"/>
          </a:p>
        </p:txBody>
      </p:sp>
      <p:sp>
        <p:nvSpPr>
          <p:cNvPr id="3" name="矩形 10">
            <a:extLst>
              <a:ext uri="{FF2B5EF4-FFF2-40B4-BE49-F238E27FC236}">
                <a16:creationId xmlns:a16="http://schemas.microsoft.com/office/drawing/2014/main" id="{CF9DC048-E2CE-370E-DA77-03C2D7619967}"/>
              </a:ext>
            </a:extLst>
          </p:cNvPr>
          <p:cNvSpPr/>
          <p:nvPr/>
        </p:nvSpPr>
        <p:spPr>
          <a:xfrm>
            <a:off x="1053910" y="1621757"/>
            <a:ext cx="6828877" cy="272005"/>
          </a:xfrm>
          <a:custGeom>
            <a:avLst/>
            <a:gdLst>
              <a:gd name="connsiteX0" fmla="*/ 0 w 8603555"/>
              <a:gd name="connsiteY0" fmla="*/ 0 h 951720"/>
              <a:gd name="connsiteX1" fmla="*/ 8603555 w 8603555"/>
              <a:gd name="connsiteY1" fmla="*/ 0 h 951720"/>
              <a:gd name="connsiteX2" fmla="*/ 8603555 w 8603555"/>
              <a:gd name="connsiteY2" fmla="*/ 951720 h 951720"/>
              <a:gd name="connsiteX3" fmla="*/ 0 w 8603555"/>
              <a:gd name="connsiteY3" fmla="*/ 951720 h 951720"/>
              <a:gd name="connsiteX4" fmla="*/ 0 w 8603555"/>
              <a:gd name="connsiteY4" fmla="*/ 0 h 951720"/>
              <a:gd name="connsiteX0-1" fmla="*/ 0 w 8603555"/>
              <a:gd name="connsiteY0-2" fmla="*/ 12700 h 964420"/>
              <a:gd name="connsiteX1-3" fmla="*/ 7473255 w 8603555"/>
              <a:gd name="connsiteY1-4" fmla="*/ 0 h 964420"/>
              <a:gd name="connsiteX2-5" fmla="*/ 8603555 w 8603555"/>
              <a:gd name="connsiteY2-6" fmla="*/ 964420 h 964420"/>
              <a:gd name="connsiteX3-7" fmla="*/ 0 w 8603555"/>
              <a:gd name="connsiteY3-8" fmla="*/ 964420 h 964420"/>
              <a:gd name="connsiteX4-9" fmla="*/ 0 w 8603555"/>
              <a:gd name="connsiteY4-10" fmla="*/ 12700 h 964420"/>
              <a:gd name="connsiteX0-11" fmla="*/ 1066800 w 8603555"/>
              <a:gd name="connsiteY0-12" fmla="*/ 25400 h 964420"/>
              <a:gd name="connsiteX1-13" fmla="*/ 7473255 w 8603555"/>
              <a:gd name="connsiteY1-14" fmla="*/ 0 h 964420"/>
              <a:gd name="connsiteX2-15" fmla="*/ 8603555 w 8603555"/>
              <a:gd name="connsiteY2-16" fmla="*/ 964420 h 964420"/>
              <a:gd name="connsiteX3-17" fmla="*/ 0 w 8603555"/>
              <a:gd name="connsiteY3-18" fmla="*/ 964420 h 964420"/>
              <a:gd name="connsiteX4-19" fmla="*/ 1066800 w 8603555"/>
              <a:gd name="connsiteY4-20" fmla="*/ 25400 h 964420"/>
              <a:gd name="connsiteX0-21" fmla="*/ 1066800 w 8603555"/>
              <a:gd name="connsiteY0-22" fmla="*/ 0 h 939020"/>
              <a:gd name="connsiteX1-23" fmla="*/ 8144943 w 8603555"/>
              <a:gd name="connsiteY1-24" fmla="*/ 44025 h 939020"/>
              <a:gd name="connsiteX2-25" fmla="*/ 8603555 w 8603555"/>
              <a:gd name="connsiteY2-26" fmla="*/ 939020 h 939020"/>
              <a:gd name="connsiteX3-27" fmla="*/ 0 w 8603555"/>
              <a:gd name="connsiteY3-28" fmla="*/ 939020 h 939020"/>
              <a:gd name="connsiteX4-29" fmla="*/ 1066800 w 8603555"/>
              <a:gd name="connsiteY4-30" fmla="*/ 0 h 939020"/>
              <a:gd name="connsiteX0-31" fmla="*/ 524737 w 8603555"/>
              <a:gd name="connsiteY0-32" fmla="*/ 0 h 973732"/>
              <a:gd name="connsiteX1-33" fmla="*/ 8144943 w 8603555"/>
              <a:gd name="connsiteY1-34" fmla="*/ 78737 h 973732"/>
              <a:gd name="connsiteX2-35" fmla="*/ 8603555 w 8603555"/>
              <a:gd name="connsiteY2-36" fmla="*/ 973732 h 973732"/>
              <a:gd name="connsiteX3-37" fmla="*/ 0 w 8603555"/>
              <a:gd name="connsiteY3-38" fmla="*/ 973732 h 973732"/>
              <a:gd name="connsiteX4-39" fmla="*/ 524737 w 8603555"/>
              <a:gd name="connsiteY4-40" fmla="*/ 0 h 97373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272317" h="369331">
                <a:moveTo>
                  <a:pt x="565525" y="0"/>
                </a:moveTo>
                <a:lnTo>
                  <a:pt x="8778057" y="29864"/>
                </a:lnTo>
                <a:lnTo>
                  <a:pt x="9272317" y="369331"/>
                </a:lnTo>
                <a:lnTo>
                  <a:pt x="0" y="369331"/>
                </a:lnTo>
                <a:lnTo>
                  <a:pt x="565525" y="0"/>
                </a:lnTo>
                <a:close/>
              </a:path>
            </a:pathLst>
          </a:custGeom>
          <a:gradFill flip="none" rotWithShape="1">
            <a:gsLst>
              <a:gs pos="98000">
                <a:schemeClr val="bg1">
                  <a:lumMod val="85000"/>
                </a:schemeClr>
              </a:gs>
              <a:gs pos="0">
                <a:schemeClr val="bg1"/>
              </a:gs>
            </a:gsLst>
            <a:lin ang="5400000" scaled="0"/>
          </a:gradFill>
          <a:ln>
            <a:noFill/>
          </a:ln>
          <a:effectLst/>
        </p:spPr>
        <p:txBody>
          <a:bodyPr anchor="ctr"/>
          <a:lstStyle/>
          <a:p>
            <a:pPr algn="ctr"/>
            <a:endParaRPr lang="zh-CN" altLang="en-US">
              <a:solidFill>
                <a:schemeClr val="lt1"/>
              </a:solidFill>
              <a:latin typeface="思源黑体 CN Light" panose="020B0300000000000000" pitchFamily="34" charset="-122"/>
              <a:ea typeface="思源黑体 CN Normal" panose="020B0400000000000000" pitchFamily="34" charset="-122"/>
              <a:sym typeface="思源黑体 CN Light" panose="020B0300000000000000" pitchFamily="34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289BE57-C4C7-79FE-0059-AB521791A5BB}"/>
              </a:ext>
            </a:extLst>
          </p:cNvPr>
          <p:cNvSpPr/>
          <p:nvPr/>
        </p:nvSpPr>
        <p:spPr>
          <a:xfrm>
            <a:off x="1053910" y="1889773"/>
            <a:ext cx="6828877" cy="844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2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>
              <a:solidFill>
                <a:schemeClr val="lt1"/>
              </a:solidFill>
              <a:latin typeface="思源黑体 CN Light" panose="020B0300000000000000" pitchFamily="34" charset="-122"/>
              <a:ea typeface="思源黑体 CN Normal" panose="020B0400000000000000" pitchFamily="34" charset="-122"/>
              <a:sym typeface="思源黑体 CN Light" panose="020B0300000000000000" pitchFamily="34" charset="-122"/>
            </a:endParaRP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0F1017BB-4652-51A0-1DED-1F943D191954}"/>
              </a:ext>
            </a:extLst>
          </p:cNvPr>
          <p:cNvSpPr/>
          <p:nvPr/>
        </p:nvSpPr>
        <p:spPr>
          <a:xfrm>
            <a:off x="1280549" y="718108"/>
            <a:ext cx="1096791" cy="1040284"/>
          </a:xfrm>
          <a:prstGeom prst="roundRect">
            <a:avLst>
              <a:gd name="adj" fmla="val 7496"/>
            </a:avLst>
          </a:prstGeom>
          <a:solidFill>
            <a:srgbClr val="1972EB"/>
          </a:solidFill>
          <a:ln w="19050">
            <a:solidFill>
              <a:schemeClr val="lt1"/>
            </a:solidFill>
            <a:prstDash val="solid"/>
          </a:ln>
        </p:spPr>
        <p:txBody>
          <a:bodyPr anchor="ctr"/>
          <a:lstStyle/>
          <a:p>
            <a:pPr algn="ctr"/>
            <a:endParaRPr lang="zh-CN" altLang="en-US">
              <a:solidFill>
                <a:schemeClr val="lt1"/>
              </a:solidFill>
              <a:latin typeface="思源黑体 CN Light" panose="020B0300000000000000" pitchFamily="34" charset="-122"/>
              <a:ea typeface="思源黑体 CN Normal" panose="020B0400000000000000" pitchFamily="34" charset="-122"/>
              <a:sym typeface="思源黑体 CN Light" panose="020B0300000000000000" pitchFamily="34" charset="-122"/>
            </a:endParaRPr>
          </a:p>
        </p:txBody>
      </p:sp>
      <p:sp>
        <p:nvSpPr>
          <p:cNvPr id="13" name="矩形 46">
            <a:extLst>
              <a:ext uri="{FF2B5EF4-FFF2-40B4-BE49-F238E27FC236}">
                <a16:creationId xmlns:a16="http://schemas.microsoft.com/office/drawing/2014/main" id="{80A7A642-2E77-311F-CB10-04F8B595BE05}"/>
              </a:ext>
            </a:extLst>
          </p:cNvPr>
          <p:cNvSpPr/>
          <p:nvPr/>
        </p:nvSpPr>
        <p:spPr>
          <a:xfrm flipH="1">
            <a:off x="860033" y="1403341"/>
            <a:ext cx="1955074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lvl="0" indent="-342900" algn="l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742950" lvl="1" indent="-285750" algn="l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1143000" lvl="2" indent="-228600" algn="l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600200" lvl="3" indent="-228600" algn="l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2057400" lvl="4" indent="-228600" algn="l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</a:lstStyle>
          <a:p>
            <a:pPr marL="0" lvl="0" indent="0" algn="ctr">
              <a:spcBef>
                <a:spcPct val="0"/>
              </a:spcBef>
              <a:buFontTx/>
              <a:buNone/>
            </a:pPr>
            <a:r>
              <a:rPr lang="zh-CN" altLang="en-US" sz="14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Light" panose="020B0300000000000000" pitchFamily="34" charset="-122"/>
              </a:rPr>
              <a:t>主机厂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882C434-7CA5-F334-16DA-B1612EFCA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9927" y="856144"/>
            <a:ext cx="495751" cy="547196"/>
          </a:xfrm>
          <a:prstGeom prst="rect">
            <a:avLst/>
          </a:prstGeom>
        </p:spPr>
      </p:pic>
      <p:grpSp>
        <p:nvGrpSpPr>
          <p:cNvPr id="105" name="组合 104">
            <a:extLst>
              <a:ext uri="{FF2B5EF4-FFF2-40B4-BE49-F238E27FC236}">
                <a16:creationId xmlns:a16="http://schemas.microsoft.com/office/drawing/2014/main" id="{9F8298A7-B2D2-74D5-4DEC-75E5D547662F}"/>
              </a:ext>
            </a:extLst>
          </p:cNvPr>
          <p:cNvGrpSpPr/>
          <p:nvPr/>
        </p:nvGrpSpPr>
        <p:grpSpPr>
          <a:xfrm>
            <a:off x="2555350" y="2793819"/>
            <a:ext cx="1103746" cy="449812"/>
            <a:chOff x="2555350" y="2793819"/>
            <a:chExt cx="1103746" cy="449812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44E1B1C5-A3C5-1CD4-1E5C-4EC58E6AE000}"/>
                </a:ext>
              </a:extLst>
            </p:cNvPr>
            <p:cNvSpPr/>
            <p:nvPr/>
          </p:nvSpPr>
          <p:spPr>
            <a:xfrm>
              <a:off x="2558827" y="2793819"/>
              <a:ext cx="1096791" cy="449812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lt1"/>
              </a:solidFill>
              <a:prstDash val="solid"/>
            </a:ln>
          </p:spPr>
          <p:txBody>
            <a:bodyPr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思源黑体 CN Light" panose="020B0300000000000000" pitchFamily="34" charset="-122"/>
                <a:ea typeface="思源黑体 CN Normal" panose="020B0400000000000000" pitchFamily="34" charset="-122"/>
                <a:sym typeface="思源黑体 CN Light" panose="020B0300000000000000" pitchFamily="34" charset="-122"/>
              </a:endParaRPr>
            </a:p>
          </p:txBody>
        </p: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8F963729-C27C-A181-34DE-3658D9828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55350" y="2855154"/>
              <a:ext cx="1103746" cy="289967"/>
            </a:xfrm>
            <a:prstGeom prst="rect">
              <a:avLst/>
            </a:prstGeom>
          </p:spPr>
        </p:pic>
      </p:grp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1FCF23E9-EBA2-C955-5175-07D8DF1EDA41}"/>
              </a:ext>
            </a:extLst>
          </p:cNvPr>
          <p:cNvGrpSpPr/>
          <p:nvPr/>
        </p:nvGrpSpPr>
        <p:grpSpPr>
          <a:xfrm>
            <a:off x="4324170" y="757564"/>
            <a:ext cx="930402" cy="449812"/>
            <a:chOff x="5116673" y="776787"/>
            <a:chExt cx="930402" cy="449812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6AFE6A3A-FB04-FB62-1699-596823472E53}"/>
                </a:ext>
              </a:extLst>
            </p:cNvPr>
            <p:cNvSpPr/>
            <p:nvPr/>
          </p:nvSpPr>
          <p:spPr>
            <a:xfrm>
              <a:off x="5116675" y="776787"/>
              <a:ext cx="930400" cy="449812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lt1"/>
              </a:solidFill>
              <a:prstDash val="solid"/>
            </a:ln>
          </p:spPr>
          <p:txBody>
            <a:bodyPr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思源黑体 CN Light" panose="020B0300000000000000" pitchFamily="34" charset="-122"/>
                <a:ea typeface="思源黑体 CN Normal" panose="020B0400000000000000" pitchFamily="34" charset="-122"/>
                <a:sym typeface="思源黑体 CN Light" panose="020B0300000000000000" pitchFamily="34" charset="-122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97C32FB5-6922-2F7C-D837-174051966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16673" y="841776"/>
              <a:ext cx="845050" cy="306584"/>
            </a:xfrm>
            <a:prstGeom prst="rect">
              <a:avLst/>
            </a:prstGeom>
          </p:spPr>
        </p:pic>
      </p:grpSp>
      <p:grpSp>
        <p:nvGrpSpPr>
          <p:cNvPr id="106" name="组合 105">
            <a:extLst>
              <a:ext uri="{FF2B5EF4-FFF2-40B4-BE49-F238E27FC236}">
                <a16:creationId xmlns:a16="http://schemas.microsoft.com/office/drawing/2014/main" id="{C230AB54-C1BC-7C97-2C0A-49AF56BF244B}"/>
              </a:ext>
            </a:extLst>
          </p:cNvPr>
          <p:cNvGrpSpPr/>
          <p:nvPr/>
        </p:nvGrpSpPr>
        <p:grpSpPr>
          <a:xfrm>
            <a:off x="3872717" y="2793819"/>
            <a:ext cx="1100268" cy="449812"/>
            <a:chOff x="3872717" y="2793819"/>
            <a:chExt cx="1100268" cy="449812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BA9C11EF-96B9-84FB-BEFD-EEBFA835BA60}"/>
                </a:ext>
              </a:extLst>
            </p:cNvPr>
            <p:cNvSpPr/>
            <p:nvPr/>
          </p:nvSpPr>
          <p:spPr>
            <a:xfrm>
              <a:off x="3876194" y="2793819"/>
              <a:ext cx="1096791" cy="449812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lt1"/>
              </a:solidFill>
              <a:prstDash val="solid"/>
            </a:ln>
          </p:spPr>
          <p:txBody>
            <a:bodyPr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思源黑体 CN Light" panose="020B0300000000000000" pitchFamily="34" charset="-122"/>
                <a:ea typeface="思源黑体 CN Normal" panose="020B0400000000000000" pitchFamily="34" charset="-122"/>
                <a:sym typeface="思源黑体 CN Light" panose="020B0300000000000000" pitchFamily="34" charset="-122"/>
              </a:endParaRPr>
            </a:p>
          </p:txBody>
        </p:sp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1988E3AB-2303-DEF4-2915-178FE8706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72717" y="2850089"/>
              <a:ext cx="1096791" cy="215382"/>
            </a:xfrm>
            <a:prstGeom prst="rect">
              <a:avLst/>
            </a:prstGeom>
          </p:spPr>
        </p:pic>
      </p:grp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933BCF99-C2F5-87FB-004E-02D0EE67A5FC}"/>
              </a:ext>
            </a:extLst>
          </p:cNvPr>
          <p:cNvGrpSpPr/>
          <p:nvPr/>
        </p:nvGrpSpPr>
        <p:grpSpPr>
          <a:xfrm>
            <a:off x="3603840" y="1295564"/>
            <a:ext cx="784277" cy="449813"/>
            <a:chOff x="3683235" y="1302024"/>
            <a:chExt cx="784277" cy="449813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8268675A-AFBA-2E32-4B83-960572F9FCB0}"/>
                </a:ext>
              </a:extLst>
            </p:cNvPr>
            <p:cNvSpPr/>
            <p:nvPr/>
          </p:nvSpPr>
          <p:spPr>
            <a:xfrm>
              <a:off x="3683235" y="1302024"/>
              <a:ext cx="784277" cy="449812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lt1"/>
              </a:solidFill>
              <a:prstDash val="solid"/>
            </a:ln>
          </p:spPr>
          <p:txBody>
            <a:bodyPr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思源黑体 CN Light" panose="020B0300000000000000" pitchFamily="34" charset="-122"/>
                <a:ea typeface="思源黑体 CN Normal" panose="020B0400000000000000" pitchFamily="34" charset="-122"/>
                <a:sym typeface="思源黑体 CN Light" panose="020B0300000000000000" pitchFamily="34" charset="-122"/>
              </a:endParaRPr>
            </a:p>
          </p:txBody>
        </p:sp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9EC7AAA4-1C80-3F37-5E9A-DDBF1B462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05209" y="1305185"/>
              <a:ext cx="566053" cy="446652"/>
            </a:xfrm>
            <a:prstGeom prst="rect">
              <a:avLst/>
            </a:prstGeom>
          </p:spPr>
        </p:pic>
      </p:grp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02914FB6-18C5-16EA-05F3-91445ACADEEA}"/>
              </a:ext>
            </a:extLst>
          </p:cNvPr>
          <p:cNvGrpSpPr/>
          <p:nvPr/>
        </p:nvGrpSpPr>
        <p:grpSpPr>
          <a:xfrm>
            <a:off x="2798185" y="754084"/>
            <a:ext cx="728403" cy="449812"/>
            <a:chOff x="2798185" y="754084"/>
            <a:chExt cx="728403" cy="449812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EB25450A-7FCB-E4E2-1E9D-BDC9693C953C}"/>
                </a:ext>
              </a:extLst>
            </p:cNvPr>
            <p:cNvSpPr/>
            <p:nvPr/>
          </p:nvSpPr>
          <p:spPr>
            <a:xfrm>
              <a:off x="2798185" y="754084"/>
              <a:ext cx="728403" cy="449812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lt1"/>
              </a:solidFill>
              <a:prstDash val="solid"/>
            </a:ln>
          </p:spPr>
          <p:txBody>
            <a:bodyPr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思源黑体 CN Light" panose="020B0300000000000000" pitchFamily="34" charset="-122"/>
                <a:ea typeface="思源黑体 CN Normal" panose="020B0400000000000000" pitchFamily="34" charset="-122"/>
                <a:sym typeface="思源黑体 CN Light" panose="020B0300000000000000" pitchFamily="34" charset="-122"/>
              </a:endParaRPr>
            </a:p>
          </p:txBody>
        </p:sp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9CE0C3E4-6661-B9B4-A172-8468DD5403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85908" y="812526"/>
              <a:ext cx="625916" cy="378828"/>
            </a:xfrm>
            <a:prstGeom prst="rect">
              <a:avLst/>
            </a:prstGeom>
          </p:spPr>
        </p:pic>
      </p:grpSp>
      <p:grpSp>
        <p:nvGrpSpPr>
          <p:cNvPr id="107" name="组合 106">
            <a:extLst>
              <a:ext uri="{FF2B5EF4-FFF2-40B4-BE49-F238E27FC236}">
                <a16:creationId xmlns:a16="http://schemas.microsoft.com/office/drawing/2014/main" id="{CEA3C5AC-7F1A-272B-923E-8A8EC45564B9}"/>
              </a:ext>
            </a:extLst>
          </p:cNvPr>
          <p:cNvGrpSpPr/>
          <p:nvPr/>
        </p:nvGrpSpPr>
        <p:grpSpPr>
          <a:xfrm>
            <a:off x="5126837" y="2806050"/>
            <a:ext cx="1108726" cy="449812"/>
            <a:chOff x="5193561" y="2793819"/>
            <a:chExt cx="1108726" cy="449812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6B36BD23-E2E5-2698-B030-32EF8A9A007B}"/>
                </a:ext>
              </a:extLst>
            </p:cNvPr>
            <p:cNvSpPr/>
            <p:nvPr/>
          </p:nvSpPr>
          <p:spPr>
            <a:xfrm>
              <a:off x="5193561" y="2793819"/>
              <a:ext cx="1096791" cy="449812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lt1"/>
              </a:solidFill>
              <a:prstDash val="solid"/>
            </a:ln>
          </p:spPr>
          <p:txBody>
            <a:bodyPr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思源黑体 CN Light" panose="020B0300000000000000" pitchFamily="34" charset="-122"/>
                <a:ea typeface="思源黑体 CN Normal" panose="020B0400000000000000" pitchFamily="34" charset="-122"/>
                <a:sym typeface="思源黑体 CN Light" panose="020B0300000000000000" pitchFamily="34" charset="-122"/>
              </a:endParaRPr>
            </a:p>
          </p:txBody>
        </p:sp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9ABAD1F0-21BE-3B36-CF6A-1FE27E8A7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212572" y="2912920"/>
              <a:ext cx="1089715" cy="233844"/>
            </a:xfrm>
            <a:prstGeom prst="rect">
              <a:avLst/>
            </a:prstGeom>
          </p:spPr>
        </p:pic>
      </p:grpSp>
      <p:pic>
        <p:nvPicPr>
          <p:cNvPr id="21" name="Picture 2" descr="我们的客户_恒源机械制造有限公司">
            <a:extLst>
              <a:ext uri="{FF2B5EF4-FFF2-40B4-BE49-F238E27FC236}">
                <a16:creationId xmlns:a16="http://schemas.microsoft.com/office/drawing/2014/main" id="{396CFB90-13FB-7E2B-BD7F-85AF0A3F6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968" y="2748572"/>
            <a:ext cx="1223266" cy="55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4" name="组合 83">
            <a:extLst>
              <a:ext uri="{FF2B5EF4-FFF2-40B4-BE49-F238E27FC236}">
                <a16:creationId xmlns:a16="http://schemas.microsoft.com/office/drawing/2014/main" id="{2E798A1B-C95D-849E-A620-F1FD302BF862}"/>
              </a:ext>
            </a:extLst>
          </p:cNvPr>
          <p:cNvGrpSpPr/>
          <p:nvPr/>
        </p:nvGrpSpPr>
        <p:grpSpPr>
          <a:xfrm>
            <a:off x="5254789" y="754272"/>
            <a:ext cx="844639" cy="453209"/>
            <a:chOff x="6047292" y="773495"/>
            <a:chExt cx="844639" cy="453209"/>
          </a:xfrm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E8DCA1CF-9C18-7FDB-02A3-62A373A4D55D}"/>
                </a:ext>
              </a:extLst>
            </p:cNvPr>
            <p:cNvSpPr/>
            <p:nvPr/>
          </p:nvSpPr>
          <p:spPr>
            <a:xfrm>
              <a:off x="6047292" y="776892"/>
              <a:ext cx="844639" cy="449812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lt1"/>
              </a:solidFill>
              <a:prstDash val="solid"/>
            </a:ln>
          </p:spPr>
          <p:txBody>
            <a:bodyPr anchor="ctr"/>
            <a:lstStyle/>
            <a:p>
              <a:pPr algn="ctr"/>
              <a:endParaRPr lang="zh-CN" altLang="en-US" dirty="0">
                <a:solidFill>
                  <a:srgbClr val="0000FF"/>
                </a:solidFill>
                <a:latin typeface="思源黑体 CN Light" panose="020B0300000000000000" pitchFamily="34" charset="-122"/>
                <a:ea typeface="思源黑体 CN Normal" panose="020B0400000000000000" pitchFamily="34" charset="-122"/>
                <a:sym typeface="思源黑体 CN Light" panose="020B0300000000000000" pitchFamily="34" charset="-122"/>
              </a:endParaRPr>
            </a:p>
          </p:txBody>
        </p:sp>
        <p:pic>
          <p:nvPicPr>
            <p:cNvPr id="22" name="Picture 6" descr="比亚迪汽车标志矢量图 - 设计之家">
              <a:extLst>
                <a:ext uri="{FF2B5EF4-FFF2-40B4-BE49-F238E27FC236}">
                  <a16:creationId xmlns:a16="http://schemas.microsoft.com/office/drawing/2014/main" id="{F23C8E16-5CBC-2002-D148-F41A446E28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8043" y="773495"/>
              <a:ext cx="590344" cy="448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" name="矩形 10">
            <a:extLst>
              <a:ext uri="{FF2B5EF4-FFF2-40B4-BE49-F238E27FC236}">
                <a16:creationId xmlns:a16="http://schemas.microsoft.com/office/drawing/2014/main" id="{B2B2460D-E652-89AF-F930-19CCF09E797F}"/>
              </a:ext>
            </a:extLst>
          </p:cNvPr>
          <p:cNvSpPr/>
          <p:nvPr/>
        </p:nvSpPr>
        <p:spPr>
          <a:xfrm>
            <a:off x="1069192" y="3672653"/>
            <a:ext cx="6828877" cy="272005"/>
          </a:xfrm>
          <a:custGeom>
            <a:avLst/>
            <a:gdLst>
              <a:gd name="connsiteX0" fmla="*/ 0 w 8603555"/>
              <a:gd name="connsiteY0" fmla="*/ 0 h 951720"/>
              <a:gd name="connsiteX1" fmla="*/ 8603555 w 8603555"/>
              <a:gd name="connsiteY1" fmla="*/ 0 h 951720"/>
              <a:gd name="connsiteX2" fmla="*/ 8603555 w 8603555"/>
              <a:gd name="connsiteY2" fmla="*/ 951720 h 951720"/>
              <a:gd name="connsiteX3" fmla="*/ 0 w 8603555"/>
              <a:gd name="connsiteY3" fmla="*/ 951720 h 951720"/>
              <a:gd name="connsiteX4" fmla="*/ 0 w 8603555"/>
              <a:gd name="connsiteY4" fmla="*/ 0 h 951720"/>
              <a:gd name="connsiteX0-1" fmla="*/ 0 w 8603555"/>
              <a:gd name="connsiteY0-2" fmla="*/ 12700 h 964420"/>
              <a:gd name="connsiteX1-3" fmla="*/ 7473255 w 8603555"/>
              <a:gd name="connsiteY1-4" fmla="*/ 0 h 964420"/>
              <a:gd name="connsiteX2-5" fmla="*/ 8603555 w 8603555"/>
              <a:gd name="connsiteY2-6" fmla="*/ 964420 h 964420"/>
              <a:gd name="connsiteX3-7" fmla="*/ 0 w 8603555"/>
              <a:gd name="connsiteY3-8" fmla="*/ 964420 h 964420"/>
              <a:gd name="connsiteX4-9" fmla="*/ 0 w 8603555"/>
              <a:gd name="connsiteY4-10" fmla="*/ 12700 h 964420"/>
              <a:gd name="connsiteX0-11" fmla="*/ 1066800 w 8603555"/>
              <a:gd name="connsiteY0-12" fmla="*/ 25400 h 964420"/>
              <a:gd name="connsiteX1-13" fmla="*/ 7473255 w 8603555"/>
              <a:gd name="connsiteY1-14" fmla="*/ 0 h 964420"/>
              <a:gd name="connsiteX2-15" fmla="*/ 8603555 w 8603555"/>
              <a:gd name="connsiteY2-16" fmla="*/ 964420 h 964420"/>
              <a:gd name="connsiteX3-17" fmla="*/ 0 w 8603555"/>
              <a:gd name="connsiteY3-18" fmla="*/ 964420 h 964420"/>
              <a:gd name="connsiteX4-19" fmla="*/ 1066800 w 8603555"/>
              <a:gd name="connsiteY4-20" fmla="*/ 25400 h 964420"/>
              <a:gd name="connsiteX0-21" fmla="*/ 1066800 w 8603555"/>
              <a:gd name="connsiteY0-22" fmla="*/ 0 h 939020"/>
              <a:gd name="connsiteX1-23" fmla="*/ 8144943 w 8603555"/>
              <a:gd name="connsiteY1-24" fmla="*/ 44025 h 939020"/>
              <a:gd name="connsiteX2-25" fmla="*/ 8603555 w 8603555"/>
              <a:gd name="connsiteY2-26" fmla="*/ 939020 h 939020"/>
              <a:gd name="connsiteX3-27" fmla="*/ 0 w 8603555"/>
              <a:gd name="connsiteY3-28" fmla="*/ 939020 h 939020"/>
              <a:gd name="connsiteX4-29" fmla="*/ 1066800 w 8603555"/>
              <a:gd name="connsiteY4-30" fmla="*/ 0 h 939020"/>
              <a:gd name="connsiteX0-31" fmla="*/ 524737 w 8603555"/>
              <a:gd name="connsiteY0-32" fmla="*/ 0 h 973732"/>
              <a:gd name="connsiteX1-33" fmla="*/ 8144943 w 8603555"/>
              <a:gd name="connsiteY1-34" fmla="*/ 78737 h 973732"/>
              <a:gd name="connsiteX2-35" fmla="*/ 8603555 w 8603555"/>
              <a:gd name="connsiteY2-36" fmla="*/ 973732 h 973732"/>
              <a:gd name="connsiteX3-37" fmla="*/ 0 w 8603555"/>
              <a:gd name="connsiteY3-38" fmla="*/ 973732 h 973732"/>
              <a:gd name="connsiteX4-39" fmla="*/ 524737 w 8603555"/>
              <a:gd name="connsiteY4-40" fmla="*/ 0 h 97373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272317" h="369331">
                <a:moveTo>
                  <a:pt x="565525" y="0"/>
                </a:moveTo>
                <a:lnTo>
                  <a:pt x="8778057" y="29864"/>
                </a:lnTo>
                <a:lnTo>
                  <a:pt x="9272317" y="369331"/>
                </a:lnTo>
                <a:lnTo>
                  <a:pt x="0" y="369331"/>
                </a:lnTo>
                <a:lnTo>
                  <a:pt x="565525" y="0"/>
                </a:lnTo>
                <a:close/>
              </a:path>
            </a:pathLst>
          </a:custGeom>
          <a:gradFill flip="none" rotWithShape="1">
            <a:gsLst>
              <a:gs pos="98000">
                <a:schemeClr val="bg1">
                  <a:lumMod val="85000"/>
                </a:schemeClr>
              </a:gs>
              <a:gs pos="0">
                <a:schemeClr val="bg1"/>
              </a:gs>
            </a:gsLst>
            <a:lin ang="5400000" scaled="0"/>
          </a:gradFill>
          <a:ln>
            <a:noFill/>
          </a:ln>
          <a:effectLst/>
        </p:spPr>
        <p:txBody>
          <a:bodyPr anchor="ctr"/>
          <a:lstStyle/>
          <a:p>
            <a:pPr algn="ctr"/>
            <a:endParaRPr lang="zh-CN" altLang="en-US">
              <a:solidFill>
                <a:schemeClr val="lt1"/>
              </a:solidFill>
              <a:latin typeface="思源黑体 CN Light" panose="020B0300000000000000" pitchFamily="34" charset="-122"/>
              <a:ea typeface="思源黑体 CN Normal" panose="020B0400000000000000" pitchFamily="34" charset="-122"/>
              <a:sym typeface="思源黑体 CN Light" panose="020B0300000000000000" pitchFamily="34" charset="-122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FD27A70C-9225-03D5-0BC7-26EBBC6C03AE}"/>
              </a:ext>
            </a:extLst>
          </p:cNvPr>
          <p:cNvSpPr/>
          <p:nvPr/>
        </p:nvSpPr>
        <p:spPr>
          <a:xfrm>
            <a:off x="1069192" y="3940669"/>
            <a:ext cx="6828877" cy="844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2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>
              <a:solidFill>
                <a:schemeClr val="lt1"/>
              </a:solidFill>
              <a:latin typeface="思源黑体 CN Light" panose="020B0300000000000000" pitchFamily="34" charset="-122"/>
              <a:ea typeface="思源黑体 CN Normal" panose="020B0400000000000000" pitchFamily="34" charset="-122"/>
              <a:sym typeface="思源黑体 CN Light" panose="020B0300000000000000" pitchFamily="34" charset="-122"/>
            </a:endParaRPr>
          </a:p>
        </p:txBody>
      </p:sp>
      <p:sp>
        <p:nvSpPr>
          <p:cNvPr id="46" name="矩形: 圆角 45">
            <a:extLst>
              <a:ext uri="{FF2B5EF4-FFF2-40B4-BE49-F238E27FC236}">
                <a16:creationId xmlns:a16="http://schemas.microsoft.com/office/drawing/2014/main" id="{990B03BD-D35C-F568-32D8-CAA05F38FEA8}"/>
              </a:ext>
            </a:extLst>
          </p:cNvPr>
          <p:cNvSpPr/>
          <p:nvPr/>
        </p:nvSpPr>
        <p:spPr>
          <a:xfrm>
            <a:off x="1295831" y="2769005"/>
            <a:ext cx="1096791" cy="1040283"/>
          </a:xfrm>
          <a:prstGeom prst="roundRect">
            <a:avLst>
              <a:gd name="adj" fmla="val 7496"/>
            </a:avLst>
          </a:prstGeom>
          <a:solidFill>
            <a:srgbClr val="1972EB"/>
          </a:solidFill>
          <a:ln w="19050">
            <a:solidFill>
              <a:schemeClr val="lt1"/>
            </a:solidFill>
            <a:prstDash val="solid"/>
          </a:ln>
        </p:spPr>
        <p:txBody>
          <a:bodyPr anchor="ctr"/>
          <a:lstStyle/>
          <a:p>
            <a:pPr algn="ctr"/>
            <a:endParaRPr lang="zh-CN" altLang="en-US">
              <a:solidFill>
                <a:schemeClr val="lt1"/>
              </a:solidFill>
              <a:latin typeface="思源黑体 CN Light" panose="020B0300000000000000" pitchFamily="34" charset="-122"/>
              <a:ea typeface="思源黑体 CN Normal" panose="020B0400000000000000" pitchFamily="34" charset="-122"/>
              <a:sym typeface="思源黑体 CN Light" panose="020B0300000000000000" pitchFamily="34" charset="-122"/>
            </a:endParaRPr>
          </a:p>
        </p:txBody>
      </p:sp>
      <p:pic>
        <p:nvPicPr>
          <p:cNvPr id="61" name="图形 60">
            <a:extLst>
              <a:ext uri="{FF2B5EF4-FFF2-40B4-BE49-F238E27FC236}">
                <a16:creationId xmlns:a16="http://schemas.microsoft.com/office/drawing/2014/main" id="{AED9186C-0CE4-EF9B-3FAA-F820A670F20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640372" y="2898090"/>
            <a:ext cx="407710" cy="516296"/>
          </a:xfrm>
          <a:prstGeom prst="rect">
            <a:avLst/>
          </a:prstGeom>
        </p:spPr>
      </p:pic>
      <p:sp>
        <p:nvSpPr>
          <p:cNvPr id="64" name="矩形 46">
            <a:extLst>
              <a:ext uri="{FF2B5EF4-FFF2-40B4-BE49-F238E27FC236}">
                <a16:creationId xmlns:a16="http://schemas.microsoft.com/office/drawing/2014/main" id="{76FED17E-8CE4-8AA1-5CDF-43930F8F351B}"/>
              </a:ext>
            </a:extLst>
          </p:cNvPr>
          <p:cNvSpPr/>
          <p:nvPr/>
        </p:nvSpPr>
        <p:spPr>
          <a:xfrm flipH="1">
            <a:off x="860033" y="3466837"/>
            <a:ext cx="1955074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lvl="0" indent="-342900" algn="l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742950" lvl="1" indent="-285750" algn="l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1143000" lvl="2" indent="-228600" algn="l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600200" lvl="3" indent="-228600" algn="l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2057400" lvl="4" indent="-228600" algn="l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</a:lstStyle>
          <a:p>
            <a:pPr marL="0" lvl="0" indent="0" algn="ctr">
              <a:spcBef>
                <a:spcPct val="0"/>
              </a:spcBef>
              <a:buFontTx/>
              <a:buNone/>
            </a:pPr>
            <a:r>
              <a:rPr lang="en-US" altLang="zh-CN" sz="1400" b="1" dirty="0">
                <a:solidFill>
                  <a:schemeClr val="accent5">
                    <a:lumMod val="90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Light" panose="020B0300000000000000" pitchFamily="34" charset="-122"/>
              </a:rPr>
              <a:t>Tier-1</a:t>
            </a:r>
            <a:endParaRPr lang="zh-CN" altLang="en-US" sz="1400" b="1" dirty="0">
              <a:solidFill>
                <a:schemeClr val="accent5">
                  <a:lumMod val="90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Light" panose="020B0300000000000000" pitchFamily="34" charset="-122"/>
            </a:endParaRPr>
          </a:p>
        </p:txBody>
      </p:sp>
      <p:grpSp>
        <p:nvGrpSpPr>
          <p:cNvPr id="81" name="组合 80">
            <a:extLst>
              <a:ext uri="{FF2B5EF4-FFF2-40B4-BE49-F238E27FC236}">
                <a16:creationId xmlns:a16="http://schemas.microsoft.com/office/drawing/2014/main" id="{C1344472-9D4D-63A7-5D76-1FE9DD9D1FEC}"/>
              </a:ext>
            </a:extLst>
          </p:cNvPr>
          <p:cNvGrpSpPr/>
          <p:nvPr/>
        </p:nvGrpSpPr>
        <p:grpSpPr>
          <a:xfrm>
            <a:off x="4399741" y="1288532"/>
            <a:ext cx="645647" cy="463687"/>
            <a:chOff x="4479136" y="1294992"/>
            <a:chExt cx="645647" cy="463687"/>
          </a:xfrm>
        </p:grpSpPr>
        <p:sp>
          <p:nvSpPr>
            <p:cNvPr id="68" name="矩形: 圆角 67">
              <a:extLst>
                <a:ext uri="{FF2B5EF4-FFF2-40B4-BE49-F238E27FC236}">
                  <a16:creationId xmlns:a16="http://schemas.microsoft.com/office/drawing/2014/main" id="{73E1FC86-F596-6F7B-35A1-83EBE05D4084}"/>
                </a:ext>
              </a:extLst>
            </p:cNvPr>
            <p:cNvSpPr/>
            <p:nvPr/>
          </p:nvSpPr>
          <p:spPr>
            <a:xfrm>
              <a:off x="4479136" y="1308867"/>
              <a:ext cx="645647" cy="449812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lt1"/>
              </a:solidFill>
              <a:prstDash val="solid"/>
            </a:ln>
          </p:spPr>
          <p:txBody>
            <a:bodyPr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思源黑体 CN Light" panose="020B0300000000000000" pitchFamily="34" charset="-122"/>
                <a:ea typeface="思源黑体 CN Normal" panose="020B0400000000000000" pitchFamily="34" charset="-122"/>
                <a:sym typeface="思源黑体 CN Light" panose="020B0300000000000000" pitchFamily="34" charset="-122"/>
              </a:endParaRPr>
            </a:p>
          </p:txBody>
        </p:sp>
        <p:pic>
          <p:nvPicPr>
            <p:cNvPr id="1026" name="Picture 2" descr="富奥汽车零部件股份有限公司_工商信息_风险信息－启信宝">
              <a:extLst>
                <a:ext uri="{FF2B5EF4-FFF2-40B4-BE49-F238E27FC236}">
                  <a16:creationId xmlns:a16="http://schemas.microsoft.com/office/drawing/2014/main" id="{B0AA900B-D720-ED8E-FB1D-4BFFC2908C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7039" y="1294992"/>
              <a:ext cx="458310" cy="458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0" name="组合 79">
            <a:extLst>
              <a:ext uri="{FF2B5EF4-FFF2-40B4-BE49-F238E27FC236}">
                <a16:creationId xmlns:a16="http://schemas.microsoft.com/office/drawing/2014/main" id="{410812B5-DB0E-6309-6A3C-4F60FE942C8B}"/>
              </a:ext>
            </a:extLst>
          </p:cNvPr>
          <p:cNvGrpSpPr/>
          <p:nvPr/>
        </p:nvGrpSpPr>
        <p:grpSpPr>
          <a:xfrm>
            <a:off x="3526588" y="755269"/>
            <a:ext cx="784277" cy="449812"/>
            <a:chOff x="4319091" y="774492"/>
            <a:chExt cx="784277" cy="449812"/>
          </a:xfrm>
        </p:grpSpPr>
        <p:sp>
          <p:nvSpPr>
            <p:cNvPr id="70" name="矩形: 圆角 69">
              <a:extLst>
                <a:ext uri="{FF2B5EF4-FFF2-40B4-BE49-F238E27FC236}">
                  <a16:creationId xmlns:a16="http://schemas.microsoft.com/office/drawing/2014/main" id="{E87163CF-BB61-699A-33E9-224899F1F139}"/>
                </a:ext>
              </a:extLst>
            </p:cNvPr>
            <p:cNvSpPr/>
            <p:nvPr/>
          </p:nvSpPr>
          <p:spPr>
            <a:xfrm>
              <a:off x="4319091" y="774492"/>
              <a:ext cx="784277" cy="449812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lt1"/>
              </a:solidFill>
              <a:prstDash val="solid"/>
            </a:ln>
          </p:spPr>
          <p:txBody>
            <a:bodyPr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思源黑体 CN Light" panose="020B0300000000000000" pitchFamily="34" charset="-122"/>
                <a:ea typeface="思源黑体 CN Normal" panose="020B0400000000000000" pitchFamily="34" charset="-122"/>
                <a:sym typeface="思源黑体 CN Light" panose="020B0300000000000000" pitchFamily="34" charset="-122"/>
              </a:endParaRPr>
            </a:p>
          </p:txBody>
        </p:sp>
        <p:pic>
          <p:nvPicPr>
            <p:cNvPr id="1028" name="Picture 4" descr="上汽标志logo设计理念和寓意_汽车logo设计思路 -艺点创意商城">
              <a:extLst>
                <a:ext uri="{FF2B5EF4-FFF2-40B4-BE49-F238E27FC236}">
                  <a16:creationId xmlns:a16="http://schemas.microsoft.com/office/drawing/2014/main" id="{275B4022-7A4E-6EA5-ACBF-50D5C32753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0808" y="806882"/>
              <a:ext cx="601380" cy="400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2" name="组合 81">
            <a:extLst>
              <a:ext uri="{FF2B5EF4-FFF2-40B4-BE49-F238E27FC236}">
                <a16:creationId xmlns:a16="http://schemas.microsoft.com/office/drawing/2014/main" id="{2E86F40F-8B8A-B29C-629C-771E05EF6CA8}"/>
              </a:ext>
            </a:extLst>
          </p:cNvPr>
          <p:cNvGrpSpPr/>
          <p:nvPr/>
        </p:nvGrpSpPr>
        <p:grpSpPr>
          <a:xfrm>
            <a:off x="5045387" y="1288532"/>
            <a:ext cx="1769377" cy="449812"/>
            <a:chOff x="5124782" y="1294992"/>
            <a:chExt cx="1769377" cy="449812"/>
          </a:xfrm>
        </p:grpSpPr>
        <p:sp>
          <p:nvSpPr>
            <p:cNvPr id="73" name="矩形: 圆角 72">
              <a:extLst>
                <a:ext uri="{FF2B5EF4-FFF2-40B4-BE49-F238E27FC236}">
                  <a16:creationId xmlns:a16="http://schemas.microsoft.com/office/drawing/2014/main" id="{95A9BA5E-5385-417C-39D9-140CB2F4809C}"/>
                </a:ext>
              </a:extLst>
            </p:cNvPr>
            <p:cNvSpPr/>
            <p:nvPr/>
          </p:nvSpPr>
          <p:spPr>
            <a:xfrm>
              <a:off x="5124782" y="1294992"/>
              <a:ext cx="1769377" cy="449812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lt1"/>
              </a:solidFill>
              <a:prstDash val="solid"/>
            </a:ln>
          </p:spPr>
          <p:txBody>
            <a:bodyPr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思源黑体 CN Light" panose="020B0300000000000000" pitchFamily="34" charset="-122"/>
                <a:ea typeface="思源黑体 CN Normal" panose="020B0400000000000000" pitchFamily="34" charset="-122"/>
                <a:sym typeface="思源黑体 CN Light" panose="020B0300000000000000" pitchFamily="34" charset="-122"/>
              </a:endParaRPr>
            </a:p>
          </p:txBody>
        </p:sp>
        <p:pic>
          <p:nvPicPr>
            <p:cNvPr id="72" name="图片 71">
              <a:extLst>
                <a:ext uri="{FF2B5EF4-FFF2-40B4-BE49-F238E27FC236}">
                  <a16:creationId xmlns:a16="http://schemas.microsoft.com/office/drawing/2014/main" id="{5ECF261E-A93C-876E-4FA5-56AE31A7B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148030" y="1344340"/>
              <a:ext cx="1655937" cy="341378"/>
            </a:xfrm>
            <a:prstGeom prst="rect">
              <a:avLst/>
            </a:prstGeom>
          </p:spPr>
        </p:pic>
      </p:grpSp>
      <p:grpSp>
        <p:nvGrpSpPr>
          <p:cNvPr id="78" name="组合 77">
            <a:extLst>
              <a:ext uri="{FF2B5EF4-FFF2-40B4-BE49-F238E27FC236}">
                <a16:creationId xmlns:a16="http://schemas.microsoft.com/office/drawing/2014/main" id="{C44AEF9F-1967-186B-22CD-8B76734AD79D}"/>
              </a:ext>
            </a:extLst>
          </p:cNvPr>
          <p:cNvGrpSpPr/>
          <p:nvPr/>
        </p:nvGrpSpPr>
        <p:grpSpPr>
          <a:xfrm>
            <a:off x="2849463" y="1290652"/>
            <a:ext cx="728403" cy="449812"/>
            <a:chOff x="2784645" y="1290991"/>
            <a:chExt cx="728403" cy="449812"/>
          </a:xfrm>
        </p:grpSpPr>
        <p:sp>
          <p:nvSpPr>
            <p:cNvPr id="76" name="矩形: 圆角 75">
              <a:extLst>
                <a:ext uri="{FF2B5EF4-FFF2-40B4-BE49-F238E27FC236}">
                  <a16:creationId xmlns:a16="http://schemas.microsoft.com/office/drawing/2014/main" id="{F50521F7-C695-06AF-80B0-08853ABE8981}"/>
                </a:ext>
              </a:extLst>
            </p:cNvPr>
            <p:cNvSpPr/>
            <p:nvPr/>
          </p:nvSpPr>
          <p:spPr>
            <a:xfrm>
              <a:off x="2784645" y="1290991"/>
              <a:ext cx="728403" cy="449812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lt1"/>
              </a:solidFill>
              <a:prstDash val="solid"/>
            </a:ln>
          </p:spPr>
          <p:txBody>
            <a:bodyPr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思源黑体 CN Light" panose="020B0300000000000000" pitchFamily="34" charset="-122"/>
                <a:ea typeface="思源黑体 CN Normal" panose="020B0400000000000000" pitchFamily="34" charset="-122"/>
                <a:sym typeface="思源黑体 CN Light" panose="020B0300000000000000" pitchFamily="34" charset="-122"/>
              </a:endParaRPr>
            </a:p>
          </p:txBody>
        </p:sp>
        <p:pic>
          <p:nvPicPr>
            <p:cNvPr id="75" name="图片 74">
              <a:extLst>
                <a:ext uri="{FF2B5EF4-FFF2-40B4-BE49-F238E27FC236}">
                  <a16:creationId xmlns:a16="http://schemas.microsoft.com/office/drawing/2014/main" id="{076EA625-0051-93F8-D0F4-A63FB3989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826731" y="1350236"/>
              <a:ext cx="652247" cy="291086"/>
            </a:xfrm>
            <a:prstGeom prst="rect">
              <a:avLst/>
            </a:prstGeom>
          </p:spPr>
        </p:pic>
      </p:grpSp>
      <p:sp>
        <p:nvSpPr>
          <p:cNvPr id="86" name="矩形: 圆角 85">
            <a:extLst>
              <a:ext uri="{FF2B5EF4-FFF2-40B4-BE49-F238E27FC236}">
                <a16:creationId xmlns:a16="http://schemas.microsoft.com/office/drawing/2014/main" id="{564B250D-1D57-840C-0A7D-79CBBDA141EC}"/>
              </a:ext>
            </a:extLst>
          </p:cNvPr>
          <p:cNvSpPr/>
          <p:nvPr/>
        </p:nvSpPr>
        <p:spPr>
          <a:xfrm>
            <a:off x="6099428" y="752637"/>
            <a:ext cx="844639" cy="44981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lt1"/>
            </a:solidFill>
            <a:prstDash val="solid"/>
          </a:ln>
        </p:spPr>
        <p:txBody>
          <a:bodyPr anchor="ctr"/>
          <a:lstStyle/>
          <a:p>
            <a:pPr algn="ctr"/>
            <a:endParaRPr lang="zh-CN" altLang="en-US" dirty="0">
              <a:solidFill>
                <a:srgbClr val="0000FF"/>
              </a:solidFill>
              <a:latin typeface="思源黑体 CN Light" panose="020B0300000000000000" pitchFamily="34" charset="-122"/>
              <a:ea typeface="思源黑体 CN Normal" panose="020B0400000000000000" pitchFamily="34" charset="-122"/>
              <a:sym typeface="思源黑体 CN Light" panose="020B0300000000000000" pitchFamily="34" charset="-122"/>
            </a:endParaRPr>
          </a:p>
        </p:txBody>
      </p:sp>
      <p:pic>
        <p:nvPicPr>
          <p:cNvPr id="90" name="图片 89">
            <a:extLst>
              <a:ext uri="{FF2B5EF4-FFF2-40B4-BE49-F238E27FC236}">
                <a16:creationId xmlns:a16="http://schemas.microsoft.com/office/drawing/2014/main" id="{1740705E-09BF-F84A-C10E-0ED73348CE3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129927" y="811457"/>
            <a:ext cx="810131" cy="324777"/>
          </a:xfrm>
          <a:prstGeom prst="rect">
            <a:avLst/>
          </a:prstGeom>
        </p:spPr>
      </p:pic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5B80F6C7-93F8-224F-AD48-67B137EE79A4}"/>
              </a:ext>
            </a:extLst>
          </p:cNvPr>
          <p:cNvGrpSpPr/>
          <p:nvPr/>
        </p:nvGrpSpPr>
        <p:grpSpPr>
          <a:xfrm>
            <a:off x="6504376" y="3361562"/>
            <a:ext cx="1096791" cy="447726"/>
            <a:chOff x="2555350" y="3304209"/>
            <a:chExt cx="1096791" cy="447726"/>
          </a:xfrm>
        </p:grpSpPr>
        <p:sp>
          <p:nvSpPr>
            <p:cNvPr id="93" name="矩形: 圆角 92">
              <a:extLst>
                <a:ext uri="{FF2B5EF4-FFF2-40B4-BE49-F238E27FC236}">
                  <a16:creationId xmlns:a16="http://schemas.microsoft.com/office/drawing/2014/main" id="{3F50EA02-599D-463F-9337-F26E3C6956EB}"/>
                </a:ext>
              </a:extLst>
            </p:cNvPr>
            <p:cNvSpPr/>
            <p:nvPr/>
          </p:nvSpPr>
          <p:spPr>
            <a:xfrm>
              <a:off x="2555350" y="3304209"/>
              <a:ext cx="1096791" cy="44772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lt1"/>
              </a:solidFill>
              <a:prstDash val="solid"/>
            </a:ln>
          </p:spPr>
          <p:txBody>
            <a:bodyPr anchor="ctr"/>
            <a:lstStyle/>
            <a:p>
              <a:pPr algn="ctr"/>
              <a:endParaRPr lang="zh-CN" altLang="en-US" dirty="0">
                <a:solidFill>
                  <a:schemeClr val="lt1"/>
                </a:solidFill>
                <a:latin typeface="思源黑体 CN Light" panose="020B0300000000000000" pitchFamily="34" charset="-122"/>
                <a:ea typeface="思源黑体 CN Normal" panose="020B0400000000000000" pitchFamily="34" charset="-122"/>
                <a:sym typeface="思源黑体 CN Light" panose="020B0300000000000000" pitchFamily="34" charset="-122"/>
              </a:endParaRPr>
            </a:p>
          </p:txBody>
        </p:sp>
        <p:pic>
          <p:nvPicPr>
            <p:cNvPr id="92" name="图片 91">
              <a:extLst>
                <a:ext uri="{FF2B5EF4-FFF2-40B4-BE49-F238E27FC236}">
                  <a16:creationId xmlns:a16="http://schemas.microsoft.com/office/drawing/2014/main" id="{A7324B8D-D111-6316-D998-58AE099D1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2614472" y="3321851"/>
              <a:ext cx="984889" cy="349341"/>
            </a:xfrm>
            <a:prstGeom prst="rect">
              <a:avLst/>
            </a:prstGeom>
          </p:spPr>
        </p:pic>
      </p:grpSp>
      <p:grpSp>
        <p:nvGrpSpPr>
          <p:cNvPr id="97" name="组合 96">
            <a:extLst>
              <a:ext uri="{FF2B5EF4-FFF2-40B4-BE49-F238E27FC236}">
                <a16:creationId xmlns:a16="http://schemas.microsoft.com/office/drawing/2014/main" id="{57732968-1E48-64B9-228C-5F339CD1663F}"/>
              </a:ext>
            </a:extLst>
          </p:cNvPr>
          <p:cNvGrpSpPr/>
          <p:nvPr/>
        </p:nvGrpSpPr>
        <p:grpSpPr>
          <a:xfrm>
            <a:off x="2605750" y="3317514"/>
            <a:ext cx="963347" cy="491777"/>
            <a:chOff x="3876809" y="3243631"/>
            <a:chExt cx="1096791" cy="487735"/>
          </a:xfrm>
        </p:grpSpPr>
        <p:sp>
          <p:nvSpPr>
            <p:cNvPr id="94" name="矩形: 圆角 93">
              <a:extLst>
                <a:ext uri="{FF2B5EF4-FFF2-40B4-BE49-F238E27FC236}">
                  <a16:creationId xmlns:a16="http://schemas.microsoft.com/office/drawing/2014/main" id="{8D3C73BD-4F07-7352-3562-AD1A2CAB20FD}"/>
                </a:ext>
              </a:extLst>
            </p:cNvPr>
            <p:cNvSpPr/>
            <p:nvPr/>
          </p:nvSpPr>
          <p:spPr>
            <a:xfrm>
              <a:off x="3876809" y="3243631"/>
              <a:ext cx="1096791" cy="48773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lt1"/>
              </a:solidFill>
              <a:prstDash val="solid"/>
            </a:ln>
          </p:spPr>
          <p:txBody>
            <a:bodyPr anchor="ctr"/>
            <a:lstStyle/>
            <a:p>
              <a:pPr algn="ctr"/>
              <a:endParaRPr lang="zh-CN" altLang="en-US" dirty="0">
                <a:solidFill>
                  <a:schemeClr val="lt1"/>
                </a:solidFill>
                <a:latin typeface="思源黑体 CN Light" panose="020B0300000000000000" pitchFamily="34" charset="-122"/>
                <a:ea typeface="思源黑体 CN Normal" panose="020B0400000000000000" pitchFamily="34" charset="-122"/>
                <a:sym typeface="思源黑体 CN Light" panose="020B0300000000000000" pitchFamily="34" charset="-122"/>
              </a:endParaRPr>
            </a:p>
          </p:txBody>
        </p:sp>
        <p:pic>
          <p:nvPicPr>
            <p:cNvPr id="1032" name="Picture 8" descr="【艾菲汽车零部件（武汉）有限公司招聘_武汉招聘信息】-前程无忧官方招聘网站">
              <a:extLst>
                <a:ext uri="{FF2B5EF4-FFF2-40B4-BE49-F238E27FC236}">
                  <a16:creationId xmlns:a16="http://schemas.microsoft.com/office/drawing/2014/main" id="{92C774A3-EB2C-4447-D638-9E5F76F2E2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9264" y="3263702"/>
              <a:ext cx="447561" cy="4475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" name="图片 95">
              <a:extLst>
                <a:ext uri="{FF2B5EF4-FFF2-40B4-BE49-F238E27FC236}">
                  <a16:creationId xmlns:a16="http://schemas.microsoft.com/office/drawing/2014/main" id="{24BF894E-D39A-35F9-28D6-94C4F8C61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4410373" y="3355705"/>
              <a:ext cx="374669" cy="222261"/>
            </a:xfrm>
            <a:prstGeom prst="rect">
              <a:avLst/>
            </a:prstGeom>
          </p:spPr>
        </p:pic>
      </p:grpSp>
      <p:grpSp>
        <p:nvGrpSpPr>
          <p:cNvPr id="103" name="组合 102">
            <a:extLst>
              <a:ext uri="{FF2B5EF4-FFF2-40B4-BE49-F238E27FC236}">
                <a16:creationId xmlns:a16="http://schemas.microsoft.com/office/drawing/2014/main" id="{5EC4B1CF-BF94-2E21-EDDE-4C76B60AB108}"/>
              </a:ext>
            </a:extLst>
          </p:cNvPr>
          <p:cNvGrpSpPr/>
          <p:nvPr/>
        </p:nvGrpSpPr>
        <p:grpSpPr>
          <a:xfrm>
            <a:off x="3776103" y="3345466"/>
            <a:ext cx="704487" cy="449812"/>
            <a:chOff x="4977405" y="3265589"/>
            <a:chExt cx="704487" cy="449812"/>
          </a:xfrm>
        </p:grpSpPr>
        <p:sp>
          <p:nvSpPr>
            <p:cNvPr id="98" name="矩形: 圆角 97">
              <a:extLst>
                <a:ext uri="{FF2B5EF4-FFF2-40B4-BE49-F238E27FC236}">
                  <a16:creationId xmlns:a16="http://schemas.microsoft.com/office/drawing/2014/main" id="{C0A26986-C94E-4059-EB2D-2B678A59D32C}"/>
                </a:ext>
              </a:extLst>
            </p:cNvPr>
            <p:cNvSpPr/>
            <p:nvPr/>
          </p:nvSpPr>
          <p:spPr>
            <a:xfrm>
              <a:off x="4977405" y="3265589"/>
              <a:ext cx="704487" cy="449812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lt1"/>
              </a:solidFill>
              <a:prstDash val="solid"/>
            </a:ln>
          </p:spPr>
          <p:txBody>
            <a:bodyPr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思源黑体 CN Light" panose="020B0300000000000000" pitchFamily="34" charset="-122"/>
                <a:ea typeface="思源黑体 CN Normal" panose="020B0400000000000000" pitchFamily="34" charset="-122"/>
                <a:sym typeface="思源黑体 CN Light" panose="020B0300000000000000" pitchFamily="34" charset="-122"/>
              </a:endParaRPr>
            </a:p>
          </p:txBody>
        </p:sp>
        <p:pic>
          <p:nvPicPr>
            <p:cNvPr id="1034" name="Picture 10" descr="company-logo">
              <a:extLst>
                <a:ext uri="{FF2B5EF4-FFF2-40B4-BE49-F238E27FC236}">
                  <a16:creationId xmlns:a16="http://schemas.microsoft.com/office/drawing/2014/main" id="{2D9C9B6D-9B8D-E83C-11C8-2DFD411865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9220" y="3348229"/>
              <a:ext cx="322963" cy="322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8" name="组合 107">
            <a:extLst>
              <a:ext uri="{FF2B5EF4-FFF2-40B4-BE49-F238E27FC236}">
                <a16:creationId xmlns:a16="http://schemas.microsoft.com/office/drawing/2014/main" id="{29515B02-138F-92DC-F48A-EBE0E011630C}"/>
              </a:ext>
            </a:extLst>
          </p:cNvPr>
          <p:cNvGrpSpPr/>
          <p:nvPr/>
        </p:nvGrpSpPr>
        <p:grpSpPr>
          <a:xfrm>
            <a:off x="4732962" y="3333582"/>
            <a:ext cx="1494757" cy="475706"/>
            <a:chOff x="6255571" y="3248693"/>
            <a:chExt cx="1494757" cy="449812"/>
          </a:xfrm>
        </p:grpSpPr>
        <p:sp>
          <p:nvSpPr>
            <p:cNvPr id="102" name="矩形: 圆角 101">
              <a:extLst>
                <a:ext uri="{FF2B5EF4-FFF2-40B4-BE49-F238E27FC236}">
                  <a16:creationId xmlns:a16="http://schemas.microsoft.com/office/drawing/2014/main" id="{5CE8FBD4-EE43-BAF1-E5B7-381952914814}"/>
                </a:ext>
              </a:extLst>
            </p:cNvPr>
            <p:cNvSpPr/>
            <p:nvPr/>
          </p:nvSpPr>
          <p:spPr>
            <a:xfrm>
              <a:off x="6255571" y="3248693"/>
              <a:ext cx="1494757" cy="449812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lt1"/>
              </a:solidFill>
              <a:prstDash val="solid"/>
            </a:ln>
          </p:spPr>
          <p:txBody>
            <a:bodyPr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思源黑体 CN Light" panose="020B0300000000000000" pitchFamily="34" charset="-122"/>
                <a:ea typeface="思源黑体 CN Normal" panose="020B0400000000000000" pitchFamily="34" charset="-122"/>
                <a:sym typeface="思源黑体 CN Light" panose="020B0300000000000000" pitchFamily="34" charset="-122"/>
              </a:endParaRPr>
            </a:p>
          </p:txBody>
        </p:sp>
        <p:pic>
          <p:nvPicPr>
            <p:cNvPr id="1036" name="Picture 12" descr="2022道路运输车辆在线展">
              <a:extLst>
                <a:ext uri="{FF2B5EF4-FFF2-40B4-BE49-F238E27FC236}">
                  <a16:creationId xmlns:a16="http://schemas.microsoft.com/office/drawing/2014/main" id="{7B7910D7-5260-E5A0-6AF8-B2E9E03DD7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5555" y="3346728"/>
              <a:ext cx="1083202" cy="273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68039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13551\Desktop\图片3.png图片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1"/>
          <a:srcRect/>
          <a:stretch>
            <a:fillRect/>
          </a:stretch>
        </p:blipFill>
        <p:spPr>
          <a:xfrm>
            <a:off x="883681" y="1027737"/>
            <a:ext cx="2891155" cy="2879725"/>
          </a:xfrm>
          <a:prstGeom prst="rect">
            <a:avLst/>
          </a:prstGeom>
        </p:spPr>
      </p:pic>
      <p:sp>
        <p:nvSpPr>
          <p:cNvPr id="23562" name="TextBox 11"/>
          <p:cNvSpPr txBox="1">
            <a:spLocks noChangeArrowheads="1"/>
          </p:cNvSpPr>
          <p:nvPr/>
        </p:nvSpPr>
        <p:spPr bwMode="auto">
          <a:xfrm>
            <a:off x="4860000" y="3867894"/>
            <a:ext cx="2825115" cy="1344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400" b="1" dirty="0">
                <a:solidFill>
                  <a:srgbClr val="0070C0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优势特点</a:t>
            </a: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体积小</a:t>
            </a:r>
            <a:r>
              <a:rPr lang="en-US" altLang="zh-CN" sz="1350" dirty="0">
                <a:latin typeface="+mn-lt"/>
                <a:ea typeface="+mn-ea"/>
                <a:cs typeface="+mn-ea"/>
                <a:sym typeface="+mn-lt"/>
              </a:rPr>
              <a:t>,</a:t>
            </a: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简单、经济</a:t>
            </a:r>
            <a:endParaRPr lang="en-US" altLang="zh-CN" sz="1350" dirty="0">
              <a:latin typeface="+mn-lt"/>
              <a:ea typeface="+mn-ea"/>
              <a:cs typeface="+mn-ea"/>
              <a:sym typeface="+mn-lt"/>
            </a:endParaRP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抗外接磁干扰强</a:t>
            </a:r>
            <a:endParaRPr lang="en-US" altLang="zh-CN" sz="1350" dirty="0">
              <a:latin typeface="+mn-lt"/>
              <a:ea typeface="+mn-ea"/>
              <a:cs typeface="+mn-ea"/>
              <a:sym typeface="+mn-lt"/>
            </a:endParaRP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抗电源干扰强</a:t>
            </a:r>
            <a:endParaRPr lang="en-US" altLang="zh-CN" sz="1350" dirty="0">
              <a:latin typeface="+mn-lt"/>
              <a:ea typeface="+mn-ea"/>
              <a:cs typeface="+mn-ea"/>
              <a:sym typeface="+mn-lt"/>
            </a:endParaRP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低噪声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860290" y="411510"/>
            <a:ext cx="4144645" cy="23399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500" b="1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产品</a:t>
            </a:r>
            <a:r>
              <a:rPr lang="zh-CN" altLang="en-US" sz="1500" b="1" dirty="0">
                <a:solidFill>
                  <a:srgbClr val="0070C0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特性</a:t>
            </a: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无磁芯方案，差分霍尔消除外界共模磁场干扰</a:t>
            </a: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zh-CN" sz="1350" dirty="0">
                <a:latin typeface="+mn-lt"/>
                <a:ea typeface="+mn-ea"/>
                <a:cs typeface="+mn-ea"/>
                <a:sym typeface="+mn-lt"/>
              </a:rPr>
              <a:t>基准输出</a:t>
            </a:r>
            <a:r>
              <a:rPr lang="en-US" altLang="zh-CN" sz="1350" dirty="0">
                <a:latin typeface="+mn-lt"/>
                <a:ea typeface="+mn-ea"/>
                <a:cs typeface="+mn-ea"/>
                <a:sym typeface="+mn-lt"/>
              </a:rPr>
              <a:t>/</a:t>
            </a: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输入两种模式</a:t>
            </a: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低内阻：</a:t>
            </a:r>
            <a:r>
              <a:rPr lang="en-US" altLang="zh-CN" sz="1350" dirty="0">
                <a:latin typeface="+mn-lt"/>
                <a:ea typeface="+mn-ea"/>
                <a:cs typeface="+mn-ea"/>
                <a:sym typeface="+mn-lt"/>
              </a:rPr>
              <a:t>300uΩ</a:t>
            </a: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隔离电压</a:t>
            </a:r>
            <a:r>
              <a:rPr lang="en-US" altLang="zh-CN" sz="1350" dirty="0">
                <a:latin typeface="+mn-lt"/>
                <a:ea typeface="+mn-ea"/>
                <a:cs typeface="+mn-ea"/>
                <a:sym typeface="+mn-lt"/>
              </a:rPr>
              <a:t>:5kV</a:t>
            </a:r>
            <a:r>
              <a:rPr lang="en-US" altLang="zh-CN" sz="1350" baseline="-25000" dirty="0">
                <a:latin typeface="+mn-lt"/>
                <a:ea typeface="+mn-ea"/>
                <a:cs typeface="+mn-ea"/>
                <a:sym typeface="+mn-lt"/>
              </a:rPr>
              <a:t>RMS</a:t>
            </a:r>
            <a:r>
              <a:rPr lang="en-US" altLang="zh-CN" sz="1350" dirty="0">
                <a:latin typeface="+mn-lt"/>
                <a:ea typeface="+mn-ea"/>
                <a:cs typeface="+mn-ea"/>
                <a:sym typeface="+mn-lt"/>
              </a:rPr>
              <a:t>, </a:t>
            </a:r>
            <a:r>
              <a:rPr sz="1350" dirty="0">
                <a:latin typeface="+mn-lt"/>
                <a:ea typeface="+mn-ea"/>
                <a:cs typeface="+mn-ea"/>
                <a:sym typeface="+mn-lt"/>
              </a:rPr>
              <a:t>2</a:t>
            </a:r>
            <a:r>
              <a:rPr lang="en-US" sz="1350" dirty="0">
                <a:latin typeface="+mn-lt"/>
                <a:ea typeface="+mn-ea"/>
                <a:cs typeface="+mn-ea"/>
                <a:sym typeface="+mn-lt"/>
              </a:rPr>
              <a:t>5</a:t>
            </a:r>
            <a:r>
              <a:rPr sz="1350" dirty="0">
                <a:latin typeface="+mn-lt"/>
                <a:ea typeface="+mn-ea"/>
                <a:cs typeface="+mn-ea"/>
                <a:sym typeface="+mn-lt"/>
              </a:rPr>
              <a:t>kA浪涌电流承受能力</a:t>
            </a: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电流范围：</a:t>
            </a:r>
            <a:r>
              <a:rPr lang="en-US" altLang="zh-CN" sz="1350" dirty="0">
                <a:latin typeface="+mn-lt"/>
                <a:ea typeface="+mn-ea"/>
                <a:cs typeface="+mn-ea"/>
                <a:sym typeface="+mn-lt"/>
              </a:rPr>
              <a:t>20</a:t>
            </a: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～</a:t>
            </a:r>
            <a:r>
              <a:rPr lang="en-US" altLang="zh-CN" sz="1350" dirty="0">
                <a:latin typeface="+mn-lt"/>
                <a:ea typeface="+mn-ea"/>
                <a:cs typeface="+mn-ea"/>
                <a:sym typeface="+mn-lt"/>
              </a:rPr>
              <a:t>150A</a:t>
            </a: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宽信号带宽：</a:t>
            </a:r>
            <a:r>
              <a:rPr lang="en-US" altLang="zh-CN" sz="1350" dirty="0">
                <a:latin typeface="+mn-lt"/>
                <a:ea typeface="+mn-ea"/>
                <a:cs typeface="+mn-ea"/>
                <a:sym typeface="+mn-lt"/>
              </a:rPr>
              <a:t>250kHz</a:t>
            </a: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灵敏度常温误差</a:t>
            </a:r>
            <a:r>
              <a:rPr lang="en-US" altLang="zh-CN" sz="1350" dirty="0">
                <a:latin typeface="+mn-lt"/>
                <a:ea typeface="+mn-ea"/>
                <a:cs typeface="+mn-ea"/>
                <a:sym typeface="+mn-lt"/>
              </a:rPr>
              <a:t>±1%</a:t>
            </a: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，全温误差</a:t>
            </a:r>
            <a:r>
              <a:rPr lang="en-US" altLang="zh-CN" sz="1350" dirty="0">
                <a:latin typeface="+mn-lt"/>
                <a:ea typeface="+mn-ea"/>
                <a:cs typeface="+mn-ea"/>
                <a:sym typeface="+mn-lt"/>
              </a:rPr>
              <a:t>±2.5%</a:t>
            </a: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1350" dirty="0">
                <a:latin typeface="+mn-lt"/>
                <a:ea typeface="+mn-ea"/>
                <a:cs typeface="+mn-ea"/>
                <a:sym typeface="+mn-lt"/>
              </a:rPr>
              <a:t>OCD</a:t>
            </a: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过流报警输出</a:t>
            </a: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1350" dirty="0">
                <a:latin typeface="+mn-lt"/>
                <a:ea typeface="+mn-ea"/>
                <a:cs typeface="+mn-ea"/>
                <a:sym typeface="+mn-lt"/>
              </a:rPr>
              <a:t>AEC-Q100</a:t>
            </a:r>
            <a:endParaRPr lang="zh-CN" altLang="en-US" sz="1350" dirty="0">
              <a:latin typeface="+mn-lt"/>
              <a:ea typeface="+mn-ea"/>
              <a:cs typeface="+mn-ea"/>
              <a:sym typeface="+mn-lt"/>
            </a:endParaRPr>
          </a:p>
          <a:p>
            <a:pPr marL="285750" indent="-285750" eaLnBrk="1" hangingPunct="1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zh-CN" altLang="en-US" sz="135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7826" name="标题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>
            <a:normAutofit/>
          </a:bodyPr>
          <a:lstStyle/>
          <a:p>
            <a:pPr algn="l" eaLnBrk="1" hangingPunct="1">
              <a:buClrTx/>
              <a:buSzTx/>
              <a:buFontTx/>
              <a:buNone/>
            </a:pPr>
            <a:r>
              <a:rPr lang="en-US" altLang="zh-CN" sz="2400" b="1" dirty="0">
                <a:solidFill>
                  <a:srgbClr val="C00000"/>
                </a:solidFill>
                <a:latin typeface="+mj-ea"/>
                <a:ea typeface="+mj-ea"/>
                <a:cs typeface="+mn-ea"/>
                <a:sym typeface="+mn-lt"/>
              </a:rPr>
              <a:t>  </a:t>
            </a:r>
            <a:r>
              <a:rPr lang="zh-CN" altLang="en-US" sz="2400" b="1" dirty="0">
                <a:solidFill>
                  <a:srgbClr val="C00000"/>
                </a:solidFill>
                <a:latin typeface="+mj-ea"/>
                <a:ea typeface="+mj-ea"/>
                <a:cs typeface="+mn-cs"/>
                <a:sym typeface="+mn-lt"/>
              </a:rPr>
              <a:t>CC6922 无磁芯SOP16W电流传感器IC</a:t>
            </a:r>
          </a:p>
        </p:txBody>
      </p:sp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1315698" y="4320582"/>
            <a:ext cx="2028825" cy="32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zh-CN" altLang="en-US" sz="1350" b="1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替换</a:t>
            </a:r>
            <a:r>
              <a:rPr lang="en-US" altLang="zh-CN" sz="1350" b="1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x37002MA</a:t>
            </a:r>
            <a:r>
              <a:rPr lang="zh-CN" altLang="en-US" sz="1350" b="1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系列</a:t>
            </a:r>
          </a:p>
        </p:txBody>
      </p:sp>
      <p:cxnSp>
        <p:nvCxnSpPr>
          <p:cNvPr id="42" name="直接箭头连接符 41"/>
          <p:cNvCxnSpPr/>
          <p:nvPr>
            <p:custDataLst>
              <p:tags r:id="rId2"/>
            </p:custDataLst>
          </p:nvPr>
        </p:nvCxnSpPr>
        <p:spPr>
          <a:xfrm flipH="1">
            <a:off x="2660794" y="4084267"/>
            <a:ext cx="1764000" cy="3810"/>
          </a:xfrm>
          <a:prstGeom prst="straightConnector1">
            <a:avLst/>
          </a:prstGeom>
          <a:ln w="19050">
            <a:solidFill>
              <a:srgbClr val="FF0000"/>
            </a:solidFill>
            <a:headEnd type="none"/>
            <a:tailEnd type="none" w="med" len="lg"/>
          </a:ln>
          <a:effectLst>
            <a:outerShdw blurRad="50800" dist="50800" dir="5400000" sx="2000" sy="2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10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895090" y="3903768"/>
            <a:ext cx="53911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200" dirty="0">
                <a:latin typeface="+mn-lt"/>
                <a:ea typeface="+mn-ea"/>
                <a:cs typeface="+mn-ea"/>
                <a:sym typeface="+mn-lt"/>
              </a:rPr>
              <a:t>隔离片</a:t>
            </a:r>
          </a:p>
        </p:txBody>
      </p:sp>
      <p:cxnSp>
        <p:nvCxnSpPr>
          <p:cNvPr id="45" name="直接箭头连接符 44"/>
          <p:cNvCxnSpPr/>
          <p:nvPr>
            <p:custDataLst>
              <p:tags r:id="rId4"/>
            </p:custDataLst>
          </p:nvPr>
        </p:nvCxnSpPr>
        <p:spPr>
          <a:xfrm flipH="1">
            <a:off x="2291715" y="866405"/>
            <a:ext cx="514350" cy="1489710"/>
          </a:xfrm>
          <a:prstGeom prst="straightConnector1">
            <a:avLst/>
          </a:prstGeom>
          <a:ln w="19050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  <a:effectLst>
            <a:outerShdw blurRad="50800" dist="50800" dir="5400000" sx="2000" sy="2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10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756025" y="676857"/>
            <a:ext cx="67818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200" dirty="0">
                <a:latin typeface="+mn-lt"/>
                <a:ea typeface="+mn-ea"/>
                <a:cs typeface="+mn-ea"/>
                <a:sym typeface="+mn-lt"/>
              </a:rPr>
              <a:t>芯片管芯</a:t>
            </a:r>
          </a:p>
        </p:txBody>
      </p:sp>
      <p:cxnSp>
        <p:nvCxnSpPr>
          <p:cNvPr id="3" name="直接箭头连接符 2"/>
          <p:cNvCxnSpPr/>
          <p:nvPr>
            <p:custDataLst>
              <p:tags r:id="rId6"/>
            </p:custDataLst>
          </p:nvPr>
        </p:nvCxnSpPr>
        <p:spPr>
          <a:xfrm>
            <a:off x="2800800" y="866881"/>
            <a:ext cx="1620000" cy="0"/>
          </a:xfrm>
          <a:prstGeom prst="straightConnector1">
            <a:avLst/>
          </a:prstGeom>
          <a:ln w="19050" cmpd="sng">
            <a:solidFill>
              <a:srgbClr val="FF0000"/>
            </a:solidFill>
            <a:prstDash val="solid"/>
            <a:headEnd type="none"/>
            <a:tailEnd type="none" w="med" len="lg"/>
          </a:ln>
          <a:effectLst>
            <a:outerShdw blurRad="50800" dist="50800" dir="5400000" sx="2000" sy="2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>
            <p:custDataLst>
              <p:tags r:id="rId7"/>
            </p:custDataLst>
          </p:nvPr>
        </p:nvCxnSpPr>
        <p:spPr>
          <a:xfrm flipH="1" flipV="1">
            <a:off x="2070735" y="2937616"/>
            <a:ext cx="590074" cy="1145381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  <a:effectLst>
            <a:outerShdw blurRad="50800" dist="50800" dir="5400000" sx="2000" sy="2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1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816000" y="1512517"/>
            <a:ext cx="462915" cy="161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zh-CN" sz="1050" dirty="0">
                <a:latin typeface="+mn-lt"/>
                <a:ea typeface="+mn-ea"/>
                <a:cs typeface="+mn-ea"/>
                <a:sym typeface="+mn-lt"/>
              </a:rPr>
              <a:t>GND</a:t>
            </a:r>
          </a:p>
        </p:txBody>
      </p:sp>
      <p:sp>
        <p:nvSpPr>
          <p:cNvPr id="12" name="TextBox 10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816000" y="2214827"/>
            <a:ext cx="455930" cy="161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zh-CN" sz="1050" dirty="0">
                <a:latin typeface="+mn-lt"/>
                <a:ea typeface="+mn-ea"/>
                <a:cs typeface="+mn-ea"/>
                <a:sym typeface="+mn-lt"/>
              </a:rPr>
              <a:t>VREF</a:t>
            </a:r>
          </a:p>
        </p:txBody>
      </p:sp>
      <p:sp>
        <p:nvSpPr>
          <p:cNvPr id="14" name="TextBox 10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816000" y="3258767"/>
            <a:ext cx="469265" cy="161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zh-CN" sz="1050" dirty="0">
                <a:latin typeface="+mn-lt"/>
                <a:ea typeface="+mn-ea"/>
                <a:cs typeface="+mn-ea"/>
                <a:sym typeface="+mn-lt"/>
              </a:rPr>
              <a:t>VCC</a:t>
            </a:r>
          </a:p>
        </p:txBody>
      </p:sp>
      <p:sp>
        <p:nvSpPr>
          <p:cNvPr id="18" name="上箭头 10"/>
          <p:cNvSpPr>
            <a:spLocks noChangeAspect="1"/>
          </p:cNvSpPr>
          <p:nvPr>
            <p:custDataLst>
              <p:tags r:id="rId11"/>
            </p:custDataLst>
          </p:nvPr>
        </p:nvSpPr>
        <p:spPr bwMode="auto">
          <a:xfrm rot="5400000">
            <a:off x="440055" y="1542203"/>
            <a:ext cx="346234" cy="544354"/>
          </a:xfrm>
          <a:prstGeom prst="up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9" name="上箭头 11"/>
          <p:cNvSpPr>
            <a:spLocks noChangeAspect="1"/>
          </p:cNvSpPr>
          <p:nvPr>
            <p:custDataLst>
              <p:tags r:id="rId12"/>
            </p:custDataLst>
          </p:nvPr>
        </p:nvSpPr>
        <p:spPr bwMode="auto">
          <a:xfrm rot="16200000" flipH="1">
            <a:off x="440055" y="2857606"/>
            <a:ext cx="346234" cy="544354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3" name="TextBox 10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816000" y="2556582"/>
            <a:ext cx="1076325" cy="161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zh-CN" sz="1050" dirty="0">
                <a:latin typeface="+mn-lt"/>
                <a:ea typeface="+mn-ea"/>
                <a:cs typeface="+mn-ea"/>
                <a:sym typeface="+mn-lt"/>
              </a:rPr>
              <a:t>VOUT</a:t>
            </a:r>
          </a:p>
        </p:txBody>
      </p:sp>
      <p:sp>
        <p:nvSpPr>
          <p:cNvPr id="11" name="TextBox 10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815715" y="2913327"/>
            <a:ext cx="558800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zh-CN" sz="1050" dirty="0">
                <a:latin typeface="+mn-lt"/>
                <a:ea typeface="+mn-ea"/>
                <a:cs typeface="+mn-ea"/>
                <a:sym typeface="+mn-lt"/>
              </a:rPr>
              <a:t>VOC</a:t>
            </a:r>
          </a:p>
        </p:txBody>
      </p:sp>
      <p:sp>
        <p:nvSpPr>
          <p:cNvPr id="15" name="TextBox 10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816000" y="3600582"/>
            <a:ext cx="1076325" cy="161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zh-CN" sz="1050" dirty="0">
                <a:latin typeface="+mn-lt"/>
                <a:ea typeface="+mn-ea"/>
                <a:cs typeface="+mn-ea"/>
                <a:sym typeface="+mn-lt"/>
              </a:rPr>
              <a:t>xFAULT</a:t>
            </a:r>
          </a:p>
        </p:txBody>
      </p:sp>
      <p:sp>
        <p:nvSpPr>
          <p:cNvPr id="17" name="TextBox 10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321810" y="1981782"/>
            <a:ext cx="184666" cy="979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mongolianVert"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200" dirty="0">
                <a:latin typeface="+mn-lt"/>
                <a:ea typeface="+mn-ea"/>
                <a:cs typeface="+mn-ea"/>
                <a:sym typeface="+mn-lt"/>
              </a:rPr>
              <a:t>次级信号通路</a:t>
            </a:r>
          </a:p>
        </p:txBody>
      </p:sp>
      <p:cxnSp>
        <p:nvCxnSpPr>
          <p:cNvPr id="20" name="直接箭头连接符 19"/>
          <p:cNvCxnSpPr/>
          <p:nvPr>
            <p:custDataLst>
              <p:tags r:id="rId17"/>
            </p:custDataLst>
          </p:nvPr>
        </p:nvCxnSpPr>
        <p:spPr>
          <a:xfrm>
            <a:off x="1475740" y="915935"/>
            <a:ext cx="288290" cy="840105"/>
          </a:xfrm>
          <a:prstGeom prst="straightConnector1">
            <a:avLst/>
          </a:prstGeom>
          <a:ln w="19050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  <a:effectLst>
            <a:outerShdw blurRad="50800" dist="50800" dir="5400000" sx="2000" sy="2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H="1">
            <a:off x="412115" y="915670"/>
            <a:ext cx="1063625" cy="0"/>
          </a:xfrm>
          <a:prstGeom prst="line">
            <a:avLst/>
          </a:prstGeom>
          <a:ln w="19050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>
            <a:outerShdw blurRad="50800" dist="50800" dir="5400000" sx="2000" sy="2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10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67360" y="676275"/>
            <a:ext cx="92773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200" dirty="0">
                <a:latin typeface="+mn-lt"/>
                <a:ea typeface="+mn-ea"/>
                <a:cs typeface="+mn-ea"/>
                <a:sym typeface="+mn-lt"/>
              </a:rPr>
              <a:t>300μΩ铜排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4082948-334F-22E2-EFFD-A1E0C8F41D1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909837" y="2859302"/>
            <a:ext cx="3114157" cy="905454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5291E7-9DC3-157E-F7A5-62EBDE5F8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E361B950-9B84-29B6-32A2-AC932B1313A8}"/>
              </a:ext>
            </a:extLst>
          </p:cNvPr>
          <p:cNvGraphicFramePr/>
          <p:nvPr>
            <p:custDataLst>
              <p:tags r:id="rId1"/>
            </p:custDataLst>
          </p:nvPr>
        </p:nvGraphicFramePr>
        <p:xfrm>
          <a:off x="396240" y="699770"/>
          <a:ext cx="6480000" cy="4211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98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06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94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CC6922SG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A724MA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A37002MA</a:t>
                      </a:r>
                    </a:p>
                  </a:txBody>
                  <a:tcPr marL="0" marR="0" marT="0" marB="0" anchor="ctr" anchorCtr="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</a:rPr>
                        <a:t>VCC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kumimoji="1"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3.0</a:t>
                      </a:r>
                      <a:r>
                        <a:rPr kumimoji="1"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V~</a:t>
                      </a:r>
                      <a:r>
                        <a:rPr kumimoji="1"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3.6</a:t>
                      </a:r>
                      <a:r>
                        <a:rPr kumimoji="1"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V</a:t>
                      </a:r>
                    </a:p>
                    <a:p>
                      <a:pPr algn="ctr">
                        <a:buNone/>
                      </a:pPr>
                      <a:r>
                        <a:rPr kumimoji="1"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4.5V~5.5V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kumimoji="1"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4.5V~5.5V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kumimoji="1"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3.0</a:t>
                      </a:r>
                      <a:r>
                        <a:rPr kumimoji="1"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V~</a:t>
                      </a:r>
                      <a:r>
                        <a:rPr kumimoji="1"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3.6</a:t>
                      </a:r>
                      <a:r>
                        <a:rPr kumimoji="1"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V</a:t>
                      </a:r>
                    </a:p>
                    <a:p>
                      <a:pPr algn="ctr">
                        <a:buNone/>
                      </a:pPr>
                      <a:r>
                        <a:rPr kumimoji="1"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4.5V~5.5V</a:t>
                      </a:r>
                    </a:p>
                  </a:txBody>
                  <a:tcPr marL="0" marR="0" marT="0" marB="0" anchor="ctr" anchorCtr="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97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kumimoji="1"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温度范围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kumimoji="1"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-40~1</a:t>
                      </a:r>
                      <a:r>
                        <a:rPr kumimoji="1"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25</a:t>
                      </a:r>
                      <a:r>
                        <a:rPr kumimoji="1"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℃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kumimoji="1"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-40~1</a:t>
                      </a:r>
                      <a:r>
                        <a:rPr kumimoji="1"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25</a:t>
                      </a:r>
                      <a:r>
                        <a:rPr kumimoji="1"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℃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kumimoji="1"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-40~1</a:t>
                      </a:r>
                      <a:r>
                        <a:rPr kumimoji="1"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25</a:t>
                      </a:r>
                      <a:r>
                        <a:rPr kumimoji="1"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℃</a:t>
                      </a:r>
                      <a:endParaRPr lang="zh-CN" altLang="en-US" sz="1600">
                        <a:latin typeface="Arial" panose="020B0604020202020204" pitchFamily="34" charset="0"/>
                        <a:ea typeface="楷体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algn="ctr">
                        <a:buNone/>
                      </a:pPr>
                      <a:r>
                        <a:rPr kumimoji="1"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-40~</a:t>
                      </a:r>
                      <a:r>
                        <a:rPr kumimoji="1"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150</a:t>
                      </a:r>
                      <a:r>
                        <a:rPr kumimoji="1"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℃</a:t>
                      </a:r>
                      <a:endParaRPr lang="zh-CN" altLang="en-US" sz="1600">
                        <a:latin typeface="Arial" panose="020B0604020202020204" pitchFamily="34" charset="0"/>
                        <a:ea typeface="楷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kumimoji="1"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温漂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kumimoji="1"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2.5</a:t>
                      </a:r>
                      <a:r>
                        <a:rPr kumimoji="1"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%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</a:rPr>
                        <a:t>2.8</a:t>
                      </a:r>
                      <a:r>
                        <a:rPr lang="en-US" altLang="zh-CN" sz="1600"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</a:rPr>
                        <a:t>1.5%</a:t>
                      </a:r>
                    </a:p>
                  </a:txBody>
                  <a:tcPr marL="0" marR="0" marT="0" marB="0" anchor="ctr" anchorCtr="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楷体" panose="02010609060101010101" pitchFamily="49" charset="-122"/>
                        </a:rPr>
                        <a:t>带宽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</a:rPr>
                        <a:t>250k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</a:rPr>
                        <a:t>120k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</a:rPr>
                        <a:t>400k</a:t>
                      </a:r>
                    </a:p>
                  </a:txBody>
                  <a:tcPr marL="0" marR="0" marT="0" marB="0" anchor="ctr" anchorCtr="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kumimoji="1"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原边阻抗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kumimoji="1" lang="en-US" sz="18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30</a:t>
                      </a:r>
                      <a:r>
                        <a:rPr kumimoji="1" lang="en-US" altLang="zh-CN" sz="18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0</a:t>
                      </a:r>
                      <a:r>
                        <a:rPr kumimoji="1" lang="zh-CN" altLang="en-US" sz="18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μΩ</a:t>
                      </a:r>
                      <a:endParaRPr kumimoji="1" lang="en-US" altLang="zh-CN" sz="1800" b="1" kern="600" dirty="0">
                        <a:solidFill>
                          <a:srgbClr val="0070C0"/>
                        </a:solidFill>
                        <a:uFillTx/>
                        <a:latin typeface="楷体" panose="02010609060101010101" pitchFamily="49" charset="-122"/>
                        <a:ea typeface="楷体" panose="02010609060101010101" pitchFamily="49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kumimoji="1"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85</a:t>
                      </a:r>
                      <a:r>
                        <a:rPr kumimoji="1"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0</a:t>
                      </a:r>
                      <a:r>
                        <a:rPr kumimoji="1"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μΩ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kumimoji="1"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85</a:t>
                      </a:r>
                      <a:r>
                        <a:rPr kumimoji="1"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0</a:t>
                      </a:r>
                      <a:r>
                        <a:rPr kumimoji="1"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μΩ</a:t>
                      </a:r>
                    </a:p>
                  </a:txBody>
                  <a:tcPr marL="0" marR="0" marT="0" marB="0" anchor="ctr" anchorCtr="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楷体" panose="02010609060101010101" pitchFamily="49" charset="-122"/>
                        </a:rPr>
                        <a:t>浪涌电流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华文彩云" panose="02010800040101010101" charset="-122"/>
                          <a:cs typeface="Arial" panose="020B0604020202020204" pitchFamily="34" charset="0"/>
                        </a:rPr>
                        <a:t>25kA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</a:rPr>
                        <a:t>13kA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13kA</a:t>
                      </a:r>
                    </a:p>
                  </a:txBody>
                  <a:tcPr marL="0" marR="0" marT="0" marB="0" anchor="ctr" anchorCtr="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楷体" panose="02010609060101010101" pitchFamily="49" charset="-122"/>
                        </a:rPr>
                        <a:t>冲击电压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</a:rPr>
                        <a:t>11kV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</a:rPr>
                        <a:t>10kV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10kV</a:t>
                      </a:r>
                    </a:p>
                  </a:txBody>
                  <a:tcPr marL="0" marR="0" marT="0" marB="0" anchor="ctr" anchorCtr="1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楷体" panose="02010609060101010101" pitchFamily="49" charset="-122"/>
                        </a:rPr>
                        <a:t>工频耐压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</a:rPr>
                        <a:t>5000V</a:t>
                      </a:r>
                      <a:r>
                        <a:rPr lang="en-US" altLang="zh-CN" sz="1600" baseline="-250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</a:rPr>
                        <a:t>RMS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4800V</a:t>
                      </a:r>
                      <a:r>
                        <a:rPr lang="en-US" altLang="zh-CN" sz="1600" baseline="-25000" dirty="0"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RMS</a:t>
                      </a:r>
                      <a:endParaRPr lang="en-US" altLang="zh-CN" sz="1600" dirty="0">
                        <a:latin typeface="Arial" panose="020B0604020202020204" pitchFamily="34" charset="0"/>
                        <a:ea typeface="楷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3125V</a:t>
                      </a:r>
                      <a:r>
                        <a:rPr lang="en-US" altLang="zh-CN" sz="1600" baseline="-25000" dirty="0"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RMS</a:t>
                      </a:r>
                      <a:endParaRPr lang="en-US" altLang="zh-CN" sz="1600" dirty="0">
                        <a:latin typeface="Arial" panose="020B0604020202020204" pitchFamily="34" charset="0"/>
                        <a:ea typeface="楷体" panose="02010609060101010101" pitchFamily="49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marL="0" marR="0" marT="0" marB="0" anchor="ctr" anchorCtr="1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爆炸形 1 3">
            <a:extLst>
              <a:ext uri="{FF2B5EF4-FFF2-40B4-BE49-F238E27FC236}">
                <a16:creationId xmlns:a16="http://schemas.microsoft.com/office/drawing/2014/main" id="{5B5567C7-E0FD-6032-8838-78EF78543F8E}"/>
              </a:ext>
            </a:extLst>
          </p:cNvPr>
          <p:cNvSpPr/>
          <p:nvPr/>
        </p:nvSpPr>
        <p:spPr>
          <a:xfrm>
            <a:off x="3207385" y="3695065"/>
            <a:ext cx="360000" cy="288000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dirty="0"/>
          </a:p>
        </p:txBody>
      </p:sp>
      <p:sp>
        <p:nvSpPr>
          <p:cNvPr id="48" name="爆炸形 1 5">
            <a:extLst>
              <a:ext uri="{FF2B5EF4-FFF2-40B4-BE49-F238E27FC236}">
                <a16:creationId xmlns:a16="http://schemas.microsoft.com/office/drawing/2014/main" id="{A9153163-75BF-2B23-BE24-B56866104DED}"/>
              </a:ext>
            </a:extLst>
          </p:cNvPr>
          <p:cNvSpPr/>
          <p:nvPr/>
        </p:nvSpPr>
        <p:spPr>
          <a:xfrm>
            <a:off x="3207385" y="3257550"/>
            <a:ext cx="360000" cy="288000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dirty="0"/>
          </a:p>
        </p:txBody>
      </p:sp>
      <p:sp>
        <p:nvSpPr>
          <p:cNvPr id="51" name="标题 50">
            <a:extLst>
              <a:ext uri="{FF2B5EF4-FFF2-40B4-BE49-F238E27FC236}">
                <a16:creationId xmlns:a16="http://schemas.microsoft.com/office/drawing/2014/main" id="{2F0F3971-60F6-3795-B1A2-439D36998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400" b="1" dirty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CC6922 </a:t>
            </a:r>
            <a:r>
              <a:rPr lang="zh-CN" altLang="en-US" sz="2400" b="1" dirty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竞品对比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5220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C:\Users\liyong\Desktop\000.png00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rcRect/>
          <a:stretch>
            <a:fillRect/>
          </a:stretch>
        </p:blipFill>
        <p:spPr>
          <a:xfrm>
            <a:off x="883681" y="1027737"/>
            <a:ext cx="2892859" cy="2880000"/>
          </a:xfrm>
          <a:prstGeom prst="rect">
            <a:avLst/>
          </a:prstGeom>
        </p:spPr>
      </p:pic>
      <p:cxnSp>
        <p:nvCxnSpPr>
          <p:cNvPr id="42" name="直接箭头连接符 41"/>
          <p:cNvCxnSpPr/>
          <p:nvPr/>
        </p:nvCxnSpPr>
        <p:spPr>
          <a:xfrm flipH="1">
            <a:off x="2660794" y="4084267"/>
            <a:ext cx="1764000" cy="3810"/>
          </a:xfrm>
          <a:prstGeom prst="straightConnector1">
            <a:avLst/>
          </a:prstGeom>
          <a:ln w="19050">
            <a:solidFill>
              <a:srgbClr val="FF0000"/>
            </a:solidFill>
            <a:headEnd type="none"/>
            <a:tailEnd type="none" w="med" len="lg"/>
          </a:ln>
          <a:effectLst>
            <a:outerShdw blurRad="50800" dist="50800" dir="5400000" sx="2000" sy="2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10"/>
          <p:cNvSpPr txBox="1">
            <a:spLocks noChangeArrowheads="1"/>
          </p:cNvSpPr>
          <p:nvPr/>
        </p:nvSpPr>
        <p:spPr bwMode="auto">
          <a:xfrm>
            <a:off x="3895090" y="3903768"/>
            <a:ext cx="53911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200" dirty="0">
                <a:latin typeface="+mn-lt"/>
                <a:ea typeface="+mn-ea"/>
                <a:cs typeface="+mn-ea"/>
                <a:sym typeface="+mn-lt"/>
              </a:rPr>
              <a:t>隔离片</a:t>
            </a:r>
          </a:p>
        </p:txBody>
      </p:sp>
      <p:cxnSp>
        <p:nvCxnSpPr>
          <p:cNvPr id="45" name="直接箭头连接符 44"/>
          <p:cNvCxnSpPr/>
          <p:nvPr/>
        </p:nvCxnSpPr>
        <p:spPr>
          <a:xfrm flipH="1">
            <a:off x="2267585" y="866405"/>
            <a:ext cx="538480" cy="1561465"/>
          </a:xfrm>
          <a:prstGeom prst="straightConnector1">
            <a:avLst/>
          </a:prstGeom>
          <a:ln w="19050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  <a:effectLst>
            <a:outerShdw blurRad="50800" dist="50800" dir="5400000" sx="2000" sy="2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10"/>
          <p:cNvSpPr txBox="1">
            <a:spLocks noChangeArrowheads="1"/>
          </p:cNvSpPr>
          <p:nvPr/>
        </p:nvSpPr>
        <p:spPr bwMode="auto">
          <a:xfrm>
            <a:off x="3756025" y="676857"/>
            <a:ext cx="67818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200" dirty="0">
                <a:latin typeface="+mn-lt"/>
                <a:ea typeface="+mn-ea"/>
                <a:cs typeface="+mn-ea"/>
                <a:sym typeface="+mn-lt"/>
              </a:rPr>
              <a:t>芯片管芯</a:t>
            </a:r>
          </a:p>
        </p:txBody>
      </p:sp>
      <p:cxnSp>
        <p:nvCxnSpPr>
          <p:cNvPr id="2" name="直接箭头连接符 1"/>
          <p:cNvCxnSpPr/>
          <p:nvPr/>
        </p:nvCxnSpPr>
        <p:spPr>
          <a:xfrm>
            <a:off x="2800800" y="866881"/>
            <a:ext cx="1620000" cy="0"/>
          </a:xfrm>
          <a:prstGeom prst="straightConnector1">
            <a:avLst/>
          </a:prstGeom>
          <a:ln w="19050" cmpd="sng">
            <a:solidFill>
              <a:srgbClr val="FF0000"/>
            </a:solidFill>
            <a:prstDash val="solid"/>
            <a:headEnd type="none"/>
            <a:tailEnd type="none" w="med" len="lg"/>
          </a:ln>
          <a:effectLst>
            <a:outerShdw blurRad="50800" dist="50800" dir="5400000" sx="2000" sy="2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flipH="1" flipV="1">
            <a:off x="2070735" y="2937616"/>
            <a:ext cx="590074" cy="1145381"/>
          </a:xfrm>
          <a:prstGeom prst="straightConnector1">
            <a:avLst/>
          </a:prstGeom>
          <a:ln w="19050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  <a:effectLst>
            <a:outerShdw blurRad="50800" dist="50800" dir="5400000" sx="2000" sy="2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3815715" y="1512517"/>
            <a:ext cx="462915" cy="161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zh-CN" sz="1050" dirty="0">
                <a:latin typeface="+mn-lt"/>
                <a:ea typeface="+mn-ea"/>
                <a:cs typeface="+mn-ea"/>
                <a:sym typeface="+mn-lt"/>
              </a:rPr>
              <a:t>GND</a:t>
            </a: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3815715" y="2214827"/>
            <a:ext cx="455930" cy="161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zh-CN" sz="1050" dirty="0">
                <a:latin typeface="+mn-lt"/>
                <a:ea typeface="+mn-ea"/>
                <a:cs typeface="+mn-ea"/>
                <a:sym typeface="+mn-lt"/>
              </a:rPr>
              <a:t>VREF</a:t>
            </a:r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3816000" y="2556582"/>
            <a:ext cx="1076325" cy="161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zh-CN" sz="1050" dirty="0">
                <a:latin typeface="+mn-lt"/>
                <a:ea typeface="+mn-ea"/>
                <a:cs typeface="+mn-ea"/>
                <a:sym typeface="+mn-lt"/>
              </a:rPr>
              <a:t>VOUT</a:t>
            </a:r>
          </a:p>
        </p:txBody>
      </p: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3815715" y="3258767"/>
            <a:ext cx="469265" cy="161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zh-CN" sz="1050" dirty="0">
                <a:latin typeface="+mn-lt"/>
                <a:ea typeface="+mn-ea"/>
                <a:cs typeface="+mn-ea"/>
                <a:sym typeface="+mn-lt"/>
              </a:rPr>
              <a:t>VCC</a:t>
            </a:r>
          </a:p>
        </p:txBody>
      </p:sp>
      <p:sp>
        <p:nvSpPr>
          <p:cNvPr id="18" name="上箭头 10"/>
          <p:cNvSpPr>
            <a:spLocks noChangeAspect="1"/>
          </p:cNvSpPr>
          <p:nvPr/>
        </p:nvSpPr>
        <p:spPr bwMode="auto">
          <a:xfrm rot="5400000">
            <a:off x="440055" y="1542203"/>
            <a:ext cx="346234" cy="544354"/>
          </a:xfrm>
          <a:prstGeom prst="up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1315698" y="4320582"/>
            <a:ext cx="2028825" cy="32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zh-CN" altLang="en-US" sz="1350" b="1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替换</a:t>
            </a:r>
            <a:r>
              <a:rPr lang="en-US" altLang="zh-CN" sz="1350" b="1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x724KMA</a:t>
            </a:r>
          </a:p>
        </p:txBody>
      </p:sp>
      <p:sp>
        <p:nvSpPr>
          <p:cNvPr id="5" name="TextBox 1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860000" y="3867894"/>
            <a:ext cx="2825115" cy="1344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400" b="1" dirty="0">
                <a:solidFill>
                  <a:srgbClr val="0070C0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优势特点</a:t>
            </a: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体积小</a:t>
            </a:r>
            <a:r>
              <a:rPr lang="en-US" altLang="zh-CN" sz="1350" dirty="0">
                <a:latin typeface="+mn-lt"/>
                <a:ea typeface="+mn-ea"/>
                <a:cs typeface="+mn-ea"/>
                <a:sym typeface="+mn-lt"/>
              </a:rPr>
              <a:t>,</a:t>
            </a: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简单、经济</a:t>
            </a:r>
            <a:endParaRPr lang="en-US" altLang="zh-CN" sz="1350" dirty="0">
              <a:latin typeface="+mn-lt"/>
              <a:ea typeface="+mn-ea"/>
              <a:cs typeface="+mn-ea"/>
              <a:sym typeface="+mn-lt"/>
            </a:endParaRP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抗外接磁干扰强</a:t>
            </a:r>
            <a:endParaRPr lang="en-US" altLang="zh-CN" sz="1350" dirty="0">
              <a:latin typeface="+mn-lt"/>
              <a:ea typeface="+mn-ea"/>
              <a:cs typeface="+mn-ea"/>
              <a:sym typeface="+mn-lt"/>
            </a:endParaRP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抗电源干扰强</a:t>
            </a:r>
            <a:endParaRPr lang="en-US" altLang="zh-CN" sz="1350" dirty="0">
              <a:latin typeface="+mn-lt"/>
              <a:ea typeface="+mn-ea"/>
              <a:cs typeface="+mn-ea"/>
              <a:sym typeface="+mn-lt"/>
            </a:endParaRP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低噪声</a:t>
            </a: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4860000" y="699542"/>
            <a:ext cx="3960000" cy="23253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500" b="1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产品</a:t>
            </a:r>
            <a:r>
              <a:rPr lang="zh-CN" altLang="en-US" sz="1500" b="1" dirty="0">
                <a:solidFill>
                  <a:srgbClr val="0070C0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特性</a:t>
            </a: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无磁芯方案，差分霍尔消除外界共模磁场干扰</a:t>
            </a: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zh-CN" sz="1350" dirty="0">
                <a:latin typeface="+mn-lt"/>
                <a:ea typeface="+mn-ea"/>
                <a:cs typeface="+mn-ea"/>
                <a:sym typeface="+mn-lt"/>
              </a:rPr>
              <a:t>基准输出</a:t>
            </a:r>
            <a:r>
              <a:rPr lang="en-US" altLang="zh-CN" sz="1350" dirty="0">
                <a:latin typeface="+mn-lt"/>
                <a:ea typeface="+mn-ea"/>
                <a:cs typeface="+mn-ea"/>
                <a:sym typeface="+mn-lt"/>
              </a:rPr>
              <a:t>/</a:t>
            </a: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输入两种模式</a:t>
            </a: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低内阻：</a:t>
            </a:r>
            <a:r>
              <a:rPr lang="en-US" altLang="zh-CN" sz="1350" dirty="0">
                <a:latin typeface="+mn-lt"/>
                <a:ea typeface="+mn-ea"/>
                <a:cs typeface="+mn-ea"/>
                <a:sym typeface="+mn-lt"/>
              </a:rPr>
              <a:t>300uΩ</a:t>
            </a: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隔离电压</a:t>
            </a:r>
            <a:r>
              <a:rPr lang="en-US" altLang="zh-CN" sz="1350" dirty="0">
                <a:latin typeface="+mn-lt"/>
                <a:ea typeface="+mn-ea"/>
                <a:cs typeface="+mn-ea"/>
                <a:sym typeface="+mn-lt"/>
              </a:rPr>
              <a:t>:5kV</a:t>
            </a:r>
            <a:r>
              <a:rPr lang="en-US" altLang="zh-CN" sz="1350" baseline="-25000" dirty="0">
                <a:latin typeface="+mn-lt"/>
                <a:ea typeface="+mn-ea"/>
                <a:cs typeface="+mn-ea"/>
                <a:sym typeface="+mn-lt"/>
              </a:rPr>
              <a:t>RMS</a:t>
            </a:r>
            <a:r>
              <a:rPr lang="en-US" altLang="zh-CN" sz="1350" dirty="0">
                <a:latin typeface="+mn-lt"/>
                <a:ea typeface="+mn-ea"/>
                <a:cs typeface="+mn-ea"/>
                <a:sym typeface="+mn-lt"/>
              </a:rPr>
              <a:t>, </a:t>
            </a:r>
            <a:r>
              <a:rPr sz="1350" dirty="0">
                <a:latin typeface="+mn-lt"/>
                <a:ea typeface="+mn-ea"/>
                <a:cs typeface="+mn-ea"/>
                <a:sym typeface="+mn-lt"/>
              </a:rPr>
              <a:t>2</a:t>
            </a:r>
            <a:r>
              <a:rPr lang="en-US" sz="1350" dirty="0">
                <a:latin typeface="+mn-lt"/>
                <a:ea typeface="+mn-ea"/>
                <a:cs typeface="+mn-ea"/>
                <a:sym typeface="+mn-lt"/>
              </a:rPr>
              <a:t>5</a:t>
            </a:r>
            <a:r>
              <a:rPr sz="1350" dirty="0">
                <a:latin typeface="+mn-lt"/>
                <a:ea typeface="+mn-ea"/>
                <a:cs typeface="+mn-ea"/>
                <a:sym typeface="+mn-lt"/>
              </a:rPr>
              <a:t>kA浪涌电流承受能力</a:t>
            </a: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电流范围：</a:t>
            </a:r>
            <a:r>
              <a:rPr lang="en-US" altLang="zh-CN" sz="1350" dirty="0">
                <a:latin typeface="+mn-lt"/>
                <a:ea typeface="+mn-ea"/>
                <a:cs typeface="+mn-ea"/>
                <a:sym typeface="+mn-lt"/>
              </a:rPr>
              <a:t>20</a:t>
            </a: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～</a:t>
            </a:r>
            <a:r>
              <a:rPr lang="en-US" altLang="zh-CN" sz="1350" dirty="0">
                <a:latin typeface="+mn-lt"/>
                <a:ea typeface="+mn-ea"/>
                <a:cs typeface="+mn-ea"/>
                <a:sym typeface="+mn-lt"/>
              </a:rPr>
              <a:t>150A</a:t>
            </a: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宽信号带宽：</a:t>
            </a:r>
            <a:r>
              <a:rPr lang="en-US" altLang="zh-CN" sz="1350" dirty="0">
                <a:latin typeface="+mn-lt"/>
                <a:ea typeface="+mn-ea"/>
                <a:cs typeface="+mn-ea"/>
                <a:sym typeface="+mn-lt"/>
              </a:rPr>
              <a:t>250kHz</a:t>
            </a: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灵敏度常温误差</a:t>
            </a:r>
            <a:r>
              <a:rPr lang="en-US" altLang="zh-CN" sz="1350" dirty="0">
                <a:latin typeface="+mn-lt"/>
                <a:ea typeface="+mn-ea"/>
                <a:cs typeface="+mn-ea"/>
                <a:sym typeface="+mn-lt"/>
              </a:rPr>
              <a:t>±1%</a:t>
            </a: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，全温误差</a:t>
            </a:r>
            <a:r>
              <a:rPr lang="en-US" altLang="zh-CN" sz="1350" dirty="0">
                <a:latin typeface="+mn-lt"/>
                <a:ea typeface="+mn-ea"/>
                <a:cs typeface="+mn-ea"/>
                <a:sym typeface="+mn-lt"/>
              </a:rPr>
              <a:t>±2.5%</a:t>
            </a:r>
            <a:endParaRPr lang="zh-CN" altLang="en-US" sz="135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7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 vert="horz" wrap="square" lIns="91440" tIns="45720" rIns="91440" bIns="45720" anchor="ctr" anchorCtr="0">
            <a:normAutofit/>
          </a:bodyPr>
          <a:lstStyle/>
          <a:p>
            <a:pPr algn="l" eaLnBrk="1" hangingPunct="1">
              <a:buClrTx/>
              <a:buSzTx/>
              <a:buFontTx/>
              <a:buNone/>
            </a:pPr>
            <a:r>
              <a:rPr lang="zh-CN" altLang="en-US" sz="2400" b="1" dirty="0">
                <a:solidFill>
                  <a:srgbClr val="C00000"/>
                </a:solidFill>
                <a:latin typeface="+mj-ea"/>
                <a:ea typeface="+mj-ea"/>
                <a:cs typeface="+mn-cs"/>
                <a:sym typeface="+mn-lt"/>
              </a:rPr>
              <a:t>  CC6</a:t>
            </a:r>
            <a:r>
              <a:rPr lang="en-US" altLang="zh-CN" sz="2400" b="1" dirty="0">
                <a:solidFill>
                  <a:srgbClr val="C00000"/>
                </a:solidFill>
                <a:latin typeface="+mj-ea"/>
                <a:ea typeface="+mj-ea"/>
                <a:cs typeface="+mn-cs"/>
                <a:sym typeface="+mn-lt"/>
              </a:rPr>
              <a:t>92</a:t>
            </a:r>
            <a:r>
              <a:rPr lang="zh-CN" altLang="en-US" sz="2400" b="1" dirty="0">
                <a:solidFill>
                  <a:srgbClr val="C00000"/>
                </a:solidFill>
                <a:latin typeface="+mj-ea"/>
                <a:ea typeface="+mj-ea"/>
                <a:cs typeface="+mn-cs"/>
                <a:sym typeface="+mn-lt"/>
              </a:rPr>
              <a:t>4 无磁芯SOP16W电流传感器IC</a:t>
            </a:r>
          </a:p>
        </p:txBody>
      </p:sp>
      <p:sp>
        <p:nvSpPr>
          <p:cNvPr id="11" name="TextBox 10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321810" y="1981782"/>
            <a:ext cx="184666" cy="979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mongolianVert"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200" dirty="0">
                <a:latin typeface="+mn-lt"/>
                <a:ea typeface="+mn-ea"/>
                <a:cs typeface="+mn-ea"/>
                <a:sym typeface="+mn-lt"/>
              </a:rPr>
              <a:t>次级信号通路</a:t>
            </a:r>
          </a:p>
        </p:txBody>
      </p:sp>
      <p:sp>
        <p:nvSpPr>
          <p:cNvPr id="3" name="上箭头 11">
            <a:extLst>
              <a:ext uri="{FF2B5EF4-FFF2-40B4-BE49-F238E27FC236}">
                <a16:creationId xmlns:a16="http://schemas.microsoft.com/office/drawing/2014/main" id="{9B6964E0-101C-01B7-4FEC-6E12A616A18D}"/>
              </a:ext>
            </a:extLst>
          </p:cNvPr>
          <p:cNvSpPr>
            <a:spLocks noChangeAspect="1"/>
          </p:cNvSpPr>
          <p:nvPr>
            <p:custDataLst>
              <p:tags r:id="rId6"/>
            </p:custDataLst>
          </p:nvPr>
        </p:nvSpPr>
        <p:spPr bwMode="auto">
          <a:xfrm rot="16200000" flipH="1">
            <a:off x="440055" y="2857606"/>
            <a:ext cx="346234" cy="544354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1AA1C46B-0DD0-285D-B497-0804E3B8CD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09837" y="2859302"/>
            <a:ext cx="3114157" cy="905454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3A4E3-CFCD-91C9-5652-3733D2A65A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3C6DD482-5709-2AA3-C0A8-54D52ECCD5A9}"/>
              </a:ext>
            </a:extLst>
          </p:cNvPr>
          <p:cNvGraphicFramePr/>
          <p:nvPr>
            <p:custDataLst>
              <p:tags r:id="rId1"/>
            </p:custDataLst>
          </p:nvPr>
        </p:nvGraphicFramePr>
        <p:xfrm>
          <a:off x="396240" y="699770"/>
          <a:ext cx="8100000" cy="4211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98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06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94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CC6924SG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A724MA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A37002MA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N2013</a:t>
                      </a:r>
                    </a:p>
                  </a:txBody>
                  <a:tcPr marL="0" marR="0" marT="0" marB="0" anchor="ctr" anchorCtr="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</a:rPr>
                        <a:t>VCC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kumimoji="1"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3.0</a:t>
                      </a:r>
                      <a:r>
                        <a:rPr kumimoji="1"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V~</a:t>
                      </a:r>
                      <a:r>
                        <a:rPr kumimoji="1"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3.6</a:t>
                      </a:r>
                      <a:r>
                        <a:rPr kumimoji="1"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V</a:t>
                      </a:r>
                    </a:p>
                    <a:p>
                      <a:pPr algn="ctr">
                        <a:buNone/>
                      </a:pPr>
                      <a:r>
                        <a:rPr kumimoji="1"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4.5V~5.5V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kumimoji="1"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4.5V~5.5V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kumimoji="1"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3.0</a:t>
                      </a:r>
                      <a:r>
                        <a:rPr kumimoji="1"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V~</a:t>
                      </a:r>
                      <a:r>
                        <a:rPr kumimoji="1"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3.6</a:t>
                      </a:r>
                      <a:r>
                        <a:rPr kumimoji="1"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V</a:t>
                      </a:r>
                    </a:p>
                    <a:p>
                      <a:pPr algn="ctr">
                        <a:buNone/>
                      </a:pPr>
                      <a:r>
                        <a:rPr kumimoji="1"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4.5V~5.5V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kumimoji="1"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3.0</a:t>
                      </a:r>
                      <a:r>
                        <a:rPr kumimoji="1"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V~</a:t>
                      </a:r>
                      <a:r>
                        <a:rPr kumimoji="1"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3.6</a:t>
                      </a:r>
                      <a:r>
                        <a:rPr kumimoji="1"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V</a:t>
                      </a:r>
                    </a:p>
                    <a:p>
                      <a:pPr algn="ctr">
                        <a:buNone/>
                      </a:pPr>
                      <a:r>
                        <a:rPr kumimoji="1"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4.5V~5.5V</a:t>
                      </a:r>
                    </a:p>
                  </a:txBody>
                  <a:tcPr marL="0" marR="0" marT="0" marB="0" anchor="ctr" anchorCtr="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97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kumimoji="1"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温度范围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kumimoji="1"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-40~1</a:t>
                      </a:r>
                      <a:r>
                        <a:rPr kumimoji="1"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25</a:t>
                      </a:r>
                      <a:r>
                        <a:rPr kumimoji="1"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℃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kumimoji="1"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-40~1</a:t>
                      </a:r>
                      <a:r>
                        <a:rPr kumimoji="1"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25</a:t>
                      </a:r>
                      <a:r>
                        <a:rPr kumimoji="1"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℃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kumimoji="1"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-40~1</a:t>
                      </a:r>
                      <a:r>
                        <a:rPr kumimoji="1"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25</a:t>
                      </a:r>
                      <a:r>
                        <a:rPr kumimoji="1"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℃</a:t>
                      </a:r>
                      <a:endParaRPr lang="zh-CN" altLang="en-US" sz="1600">
                        <a:latin typeface="Arial" panose="020B0604020202020204" pitchFamily="34" charset="0"/>
                        <a:ea typeface="楷体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algn="ctr">
                        <a:buNone/>
                      </a:pPr>
                      <a:r>
                        <a:rPr kumimoji="1"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-40~</a:t>
                      </a:r>
                      <a:r>
                        <a:rPr kumimoji="1"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150</a:t>
                      </a:r>
                      <a:r>
                        <a:rPr kumimoji="1"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℃</a:t>
                      </a:r>
                      <a:endParaRPr lang="zh-CN" altLang="en-US" sz="1600">
                        <a:latin typeface="Arial" panose="020B0604020202020204" pitchFamily="34" charset="0"/>
                        <a:ea typeface="楷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kumimoji="1"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-40~1</a:t>
                      </a:r>
                      <a:r>
                        <a:rPr kumimoji="1"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25</a:t>
                      </a:r>
                      <a:r>
                        <a:rPr kumimoji="1"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℃</a:t>
                      </a:r>
                    </a:p>
                  </a:txBody>
                  <a:tcPr marL="0" marR="0" marT="0" marB="0" anchor="ctr" anchorCtr="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kumimoji="1"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温漂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kumimoji="1"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2.5</a:t>
                      </a:r>
                      <a:r>
                        <a:rPr kumimoji="1"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%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</a:rPr>
                        <a:t>2.8</a:t>
                      </a:r>
                      <a:r>
                        <a:rPr lang="en-US" altLang="zh-CN" sz="1600"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</a:rPr>
                        <a:t>1.5%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kumimoji="1"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2.5</a:t>
                      </a:r>
                      <a:r>
                        <a:rPr kumimoji="1"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%</a:t>
                      </a:r>
                    </a:p>
                  </a:txBody>
                  <a:tcPr marL="0" marR="0" marT="0" marB="0" anchor="ctr" anchorCtr="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楷体" panose="02010609060101010101" pitchFamily="49" charset="-122"/>
                        </a:rPr>
                        <a:t>带宽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</a:rPr>
                        <a:t>250k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</a:rPr>
                        <a:t>120k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</a:rPr>
                        <a:t>400k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</a:rPr>
                        <a:t>240k</a:t>
                      </a:r>
                    </a:p>
                  </a:txBody>
                  <a:tcPr marL="0" marR="0" marT="0" marB="0" anchor="ctr" anchorCtr="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kumimoji="1"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原边阻抗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kumimoji="1" lang="en-US" sz="1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30</a:t>
                      </a:r>
                      <a:r>
                        <a:rPr kumimoji="1" lang="en-US" altLang="zh-CN" sz="1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0</a:t>
                      </a:r>
                      <a:r>
                        <a:rPr kumimoji="1" lang="zh-CN" altLang="en-US" sz="1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μΩ</a:t>
                      </a:r>
                      <a:endParaRPr kumimoji="1" lang="en-US" altLang="zh-CN" sz="1800" b="1" kern="600" dirty="0">
                        <a:solidFill>
                          <a:srgbClr val="FF0000"/>
                        </a:solidFill>
                        <a:uFillTx/>
                        <a:latin typeface="楷体" panose="02010609060101010101" pitchFamily="49" charset="-122"/>
                        <a:ea typeface="楷体" panose="02010609060101010101" pitchFamily="49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kumimoji="1"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85</a:t>
                      </a:r>
                      <a:r>
                        <a:rPr kumimoji="1"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0</a:t>
                      </a:r>
                      <a:r>
                        <a:rPr kumimoji="1"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μΩ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kumimoji="1"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85</a:t>
                      </a:r>
                      <a:r>
                        <a:rPr kumimoji="1"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0</a:t>
                      </a:r>
                      <a:r>
                        <a:rPr kumimoji="1"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μΩ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kumimoji="1"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85</a:t>
                      </a:r>
                      <a:r>
                        <a:rPr kumimoji="1"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0</a:t>
                      </a:r>
                      <a:r>
                        <a:rPr kumimoji="1"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μΩ</a:t>
                      </a:r>
                    </a:p>
                  </a:txBody>
                  <a:tcPr marL="0" marR="0" marT="0" marB="0" anchor="ctr" anchorCtr="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楷体" panose="02010609060101010101" pitchFamily="49" charset="-122"/>
                        </a:rPr>
                        <a:t>浪涌电流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华文彩云" panose="02010800040101010101" charset="-122"/>
                          <a:cs typeface="Arial" panose="020B0604020202020204" pitchFamily="34" charset="0"/>
                        </a:rPr>
                        <a:t>25kA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</a:rPr>
                        <a:t>13kA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13kA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13kA</a:t>
                      </a:r>
                    </a:p>
                  </a:txBody>
                  <a:tcPr marL="0" marR="0" marT="0" marB="0" anchor="ctr" anchorCtr="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楷体" panose="02010609060101010101" pitchFamily="49" charset="-122"/>
                        </a:rPr>
                        <a:t>冲击电压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</a:rPr>
                        <a:t>11kV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</a:rPr>
                        <a:t>10kV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10kV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10kV</a:t>
                      </a:r>
                    </a:p>
                  </a:txBody>
                  <a:tcPr marL="0" marR="0" marT="0" marB="0" anchor="ctr" anchorCtr="1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楷体" panose="02010609060101010101" pitchFamily="49" charset="-122"/>
                        </a:rPr>
                        <a:t>工频耐压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</a:rPr>
                        <a:t>5000V</a:t>
                      </a:r>
                      <a:r>
                        <a:rPr lang="en-US" altLang="zh-CN" sz="1600" baseline="-2500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</a:rPr>
                        <a:t>RMS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4800V</a:t>
                      </a:r>
                      <a:r>
                        <a:rPr lang="en-US" altLang="zh-CN" sz="1600" baseline="-25000"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RMS</a:t>
                      </a:r>
                      <a:endParaRPr lang="en-US" altLang="zh-CN" sz="1600">
                        <a:latin typeface="Arial" panose="020B0604020202020204" pitchFamily="34" charset="0"/>
                        <a:ea typeface="楷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3125V</a:t>
                      </a:r>
                      <a:r>
                        <a:rPr lang="en-US" altLang="zh-CN" sz="1600" baseline="-25000"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RMS</a:t>
                      </a:r>
                      <a:endParaRPr lang="en-US" altLang="zh-CN" sz="1600">
                        <a:latin typeface="Arial" panose="020B0604020202020204" pitchFamily="34" charset="0"/>
                        <a:ea typeface="楷体" panose="02010609060101010101" pitchFamily="49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5000V</a:t>
                      </a:r>
                      <a:r>
                        <a:rPr lang="en-US" altLang="zh-CN" sz="1600" baseline="-25000"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RMS</a:t>
                      </a:r>
                      <a:endParaRPr lang="en-US" altLang="zh-CN" sz="1600">
                        <a:latin typeface="Arial" panose="020B0604020202020204" pitchFamily="34" charset="0"/>
                        <a:ea typeface="楷体" panose="02010609060101010101" pitchFamily="49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marL="0" marR="0" marT="0" marB="0" anchor="ctr" anchorCtr="1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爆炸形 1 3">
            <a:extLst>
              <a:ext uri="{FF2B5EF4-FFF2-40B4-BE49-F238E27FC236}">
                <a16:creationId xmlns:a16="http://schemas.microsoft.com/office/drawing/2014/main" id="{9A411DD9-E165-2602-6520-3C19D87E4943}"/>
              </a:ext>
            </a:extLst>
          </p:cNvPr>
          <p:cNvSpPr/>
          <p:nvPr/>
        </p:nvSpPr>
        <p:spPr>
          <a:xfrm>
            <a:off x="3207385" y="3695065"/>
            <a:ext cx="360000" cy="288000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dirty="0"/>
          </a:p>
        </p:txBody>
      </p:sp>
      <p:sp>
        <p:nvSpPr>
          <p:cNvPr id="48" name="爆炸形 1 5">
            <a:extLst>
              <a:ext uri="{FF2B5EF4-FFF2-40B4-BE49-F238E27FC236}">
                <a16:creationId xmlns:a16="http://schemas.microsoft.com/office/drawing/2014/main" id="{A74CDCA2-F12A-77FD-EE07-15EAFC5697CA}"/>
              </a:ext>
            </a:extLst>
          </p:cNvPr>
          <p:cNvSpPr/>
          <p:nvPr/>
        </p:nvSpPr>
        <p:spPr>
          <a:xfrm>
            <a:off x="3207385" y="3257550"/>
            <a:ext cx="360000" cy="288000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dirty="0"/>
          </a:p>
        </p:txBody>
      </p:sp>
      <p:sp>
        <p:nvSpPr>
          <p:cNvPr id="51" name="标题 50">
            <a:extLst>
              <a:ext uri="{FF2B5EF4-FFF2-40B4-BE49-F238E27FC236}">
                <a16:creationId xmlns:a16="http://schemas.microsoft.com/office/drawing/2014/main" id="{60578F36-160D-19A4-2BB2-2F8440E9F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400" b="1" dirty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CC6924 </a:t>
            </a:r>
            <a:r>
              <a:rPr lang="zh-CN" altLang="en-US" sz="2400" b="1" dirty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竞品对比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2921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0"/>
          <a:stretch>
            <a:fillRect/>
          </a:stretch>
        </p:blipFill>
        <p:spPr>
          <a:xfrm rot="10800000">
            <a:off x="395605" y="1203907"/>
            <a:ext cx="3783965" cy="28251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62" name="TextBox 11"/>
          <p:cNvSpPr txBox="1">
            <a:spLocks noChangeArrowheads="1"/>
          </p:cNvSpPr>
          <p:nvPr/>
        </p:nvSpPr>
        <p:spPr bwMode="auto">
          <a:xfrm>
            <a:off x="4860000" y="3165865"/>
            <a:ext cx="2825115" cy="1344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400" b="1" dirty="0">
                <a:solidFill>
                  <a:srgbClr val="0070C0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优势特点</a:t>
            </a: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体积小</a:t>
            </a:r>
            <a:r>
              <a:rPr lang="en-US" altLang="zh-CN" sz="1350" dirty="0">
                <a:latin typeface="+mn-lt"/>
                <a:ea typeface="+mn-ea"/>
                <a:cs typeface="+mn-ea"/>
                <a:sym typeface="+mn-lt"/>
              </a:rPr>
              <a:t>,</a:t>
            </a: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简单、经济</a:t>
            </a:r>
            <a:endParaRPr lang="en-US" altLang="zh-CN" sz="1350" dirty="0">
              <a:latin typeface="+mn-lt"/>
              <a:ea typeface="+mn-ea"/>
              <a:cs typeface="+mn-ea"/>
              <a:sym typeface="+mn-lt"/>
            </a:endParaRP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抗外接磁干扰强</a:t>
            </a:r>
            <a:endParaRPr lang="en-US" altLang="zh-CN" sz="1350" dirty="0">
              <a:latin typeface="+mn-lt"/>
              <a:ea typeface="+mn-ea"/>
              <a:cs typeface="+mn-ea"/>
              <a:sym typeface="+mn-lt"/>
            </a:endParaRP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抗电源干扰强</a:t>
            </a:r>
            <a:endParaRPr lang="en-US" altLang="zh-CN" sz="1350" dirty="0">
              <a:latin typeface="+mn-lt"/>
              <a:ea typeface="+mn-ea"/>
              <a:cs typeface="+mn-ea"/>
              <a:sym typeface="+mn-lt"/>
            </a:endParaRP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低噪声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860290" y="843862"/>
            <a:ext cx="3960000" cy="21596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500" b="1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产品</a:t>
            </a:r>
            <a:r>
              <a:rPr lang="zh-CN" altLang="en-US" sz="1500" b="1" dirty="0">
                <a:solidFill>
                  <a:srgbClr val="0070C0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特性</a:t>
            </a: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无磁芯方案，差分霍尔消除外界共模磁场干扰</a:t>
            </a:r>
            <a:endParaRPr lang="en-US" altLang="zh-CN" sz="1350" dirty="0">
              <a:latin typeface="+mn-lt"/>
              <a:ea typeface="+mn-ea"/>
              <a:cs typeface="+mn-ea"/>
              <a:sym typeface="+mn-lt"/>
            </a:endParaRP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低内阻：</a:t>
            </a:r>
            <a:r>
              <a:rPr lang="en-US" altLang="zh-CN" sz="1350" dirty="0">
                <a:latin typeface="+mn-lt"/>
                <a:ea typeface="+mn-ea"/>
                <a:cs typeface="+mn-ea"/>
                <a:sym typeface="+mn-lt"/>
              </a:rPr>
              <a:t>25uΩ</a:t>
            </a: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隔离电压：</a:t>
            </a:r>
            <a:r>
              <a:rPr lang="en-US" altLang="zh-CN" sz="1200" dirty="0">
                <a:latin typeface="+mn-lt"/>
                <a:ea typeface="+mn-ea"/>
                <a:cs typeface="+mn-ea"/>
                <a:sym typeface="+mn-lt"/>
              </a:rPr>
              <a:t>5kV</a:t>
            </a:r>
            <a:r>
              <a:rPr lang="en-US" altLang="zh-CN" sz="1200" baseline="-25000" dirty="0">
                <a:latin typeface="+mn-lt"/>
                <a:ea typeface="+mn-ea"/>
                <a:cs typeface="+mn-ea"/>
                <a:sym typeface="+mn-lt"/>
              </a:rPr>
              <a:t>RMS</a:t>
            </a:r>
            <a:endParaRPr lang="en-US" altLang="zh-CN" sz="1350" dirty="0">
              <a:latin typeface="+mn-lt"/>
              <a:ea typeface="+mn-ea"/>
              <a:cs typeface="+mn-ea"/>
              <a:sym typeface="+mn-lt"/>
            </a:endParaRP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电流范围：</a:t>
            </a:r>
            <a:r>
              <a:rPr lang="en-US" altLang="zh-CN" sz="1200" dirty="0">
                <a:latin typeface="+mn-lt"/>
                <a:ea typeface="+mn-ea"/>
                <a:cs typeface="+mn-ea"/>
                <a:sym typeface="+mn-lt"/>
              </a:rPr>
              <a:t>50</a:t>
            </a:r>
            <a:r>
              <a:rPr lang="zh-CN" altLang="en-US" sz="1200" dirty="0">
                <a:latin typeface="+mn-lt"/>
                <a:ea typeface="+mn-ea"/>
                <a:cs typeface="+mn-ea"/>
                <a:sym typeface="+mn-lt"/>
              </a:rPr>
              <a:t>～</a:t>
            </a:r>
            <a:r>
              <a:rPr lang="en-US" altLang="zh-CN" sz="1200" dirty="0">
                <a:latin typeface="+mn-lt"/>
                <a:ea typeface="+mn-ea"/>
                <a:cs typeface="+mn-ea"/>
                <a:sym typeface="+mn-lt"/>
              </a:rPr>
              <a:t>300A</a:t>
            </a:r>
            <a:endParaRPr lang="en-US" altLang="zh-CN" sz="1350" dirty="0">
              <a:latin typeface="+mn-lt"/>
              <a:ea typeface="+mn-ea"/>
              <a:cs typeface="+mn-ea"/>
              <a:sym typeface="+mn-lt"/>
            </a:endParaRP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宽信号带宽：</a:t>
            </a:r>
            <a:r>
              <a:rPr lang="en-US" altLang="zh-CN" sz="1350" dirty="0">
                <a:latin typeface="+mn-lt"/>
                <a:ea typeface="+mn-ea"/>
                <a:cs typeface="+mn-ea"/>
                <a:sym typeface="+mn-lt"/>
              </a:rPr>
              <a:t>250kHz</a:t>
            </a: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灵敏度常温误差</a:t>
            </a:r>
            <a:r>
              <a:rPr lang="en-US" altLang="zh-CN" sz="1350" dirty="0">
                <a:latin typeface="+mn-lt"/>
                <a:ea typeface="+mn-ea"/>
                <a:cs typeface="+mn-ea"/>
                <a:sym typeface="+mn-lt"/>
              </a:rPr>
              <a:t>±1%</a:t>
            </a: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，全温误差</a:t>
            </a:r>
            <a:r>
              <a:rPr lang="en-US" altLang="zh-CN" sz="1350" dirty="0">
                <a:latin typeface="+mn-lt"/>
                <a:ea typeface="+mn-ea"/>
                <a:cs typeface="+mn-ea"/>
                <a:sym typeface="+mn-lt"/>
              </a:rPr>
              <a:t>±2.5%</a:t>
            </a: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1350" dirty="0">
                <a:latin typeface="+mn-lt"/>
                <a:ea typeface="+mn-ea"/>
                <a:cs typeface="+mn-ea"/>
                <a:sym typeface="+mn-lt"/>
              </a:rPr>
              <a:t>OCD</a:t>
            </a: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过流报警输出</a:t>
            </a:r>
            <a:endParaRPr lang="en-US" altLang="zh-CN" sz="1350" dirty="0">
              <a:latin typeface="+mn-lt"/>
              <a:ea typeface="+mn-ea"/>
              <a:cs typeface="+mn-ea"/>
              <a:sym typeface="+mn-lt"/>
            </a:endParaRPr>
          </a:p>
          <a:p>
            <a:pPr marL="285750" indent="-285750" eaLnBrk="1" hangingPunct="1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altLang="zh-CN" sz="135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7826" name="标题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lstStyle/>
          <a:p>
            <a:pPr algn="l" eaLnBrk="1" hangingPunct="1">
              <a:buClrTx/>
              <a:buSzTx/>
              <a:buFontTx/>
              <a:buNone/>
            </a:pPr>
            <a:r>
              <a:rPr lang="en-US" altLang="zh-CN" sz="2400" b="1" dirty="0">
                <a:solidFill>
                  <a:srgbClr val="C00000"/>
                </a:solidFill>
                <a:latin typeface="+mj-ea"/>
                <a:ea typeface="+mj-ea"/>
                <a:cs typeface="+mn-ea"/>
                <a:sym typeface="+mn-lt"/>
              </a:rPr>
              <a:t>  </a:t>
            </a:r>
            <a:r>
              <a:rPr lang="zh-CN" altLang="en-US" sz="2400" b="1" dirty="0">
                <a:solidFill>
                  <a:srgbClr val="C00000"/>
                </a:solidFill>
                <a:latin typeface="+mj-ea"/>
                <a:ea typeface="+mj-ea"/>
                <a:cs typeface="+mn-cs"/>
                <a:sym typeface="+mn-lt"/>
              </a:rPr>
              <a:t>CC6926 无磁芯的大电流传感器IC</a:t>
            </a:r>
          </a:p>
        </p:txBody>
      </p:sp>
      <p:sp>
        <p:nvSpPr>
          <p:cNvPr id="18" name="上箭头 10"/>
          <p:cNvSpPr>
            <a:spLocks noChangeAspect="1"/>
          </p:cNvSpPr>
          <p:nvPr>
            <p:custDataLst>
              <p:tags r:id="rId2"/>
            </p:custDataLst>
          </p:nvPr>
        </p:nvSpPr>
        <p:spPr bwMode="auto">
          <a:xfrm rot="5400000">
            <a:off x="422910" y="1807633"/>
            <a:ext cx="346234" cy="544354"/>
          </a:xfrm>
          <a:prstGeom prst="up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9" name="TextBox 10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995420" y="1776042"/>
            <a:ext cx="462915" cy="161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zh-CN" sz="1050" dirty="0">
                <a:latin typeface="+mn-lt"/>
                <a:ea typeface="+mn-ea"/>
                <a:cs typeface="+mn-ea"/>
                <a:sym typeface="+mn-lt"/>
              </a:rPr>
              <a:t>VOUT</a:t>
            </a:r>
          </a:p>
        </p:txBody>
      </p:sp>
      <p:sp>
        <p:nvSpPr>
          <p:cNvPr id="3" name="TextBox 10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995420" y="2038932"/>
            <a:ext cx="462915" cy="161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zh-CN" sz="1050" dirty="0">
                <a:latin typeface="+mn-lt"/>
                <a:ea typeface="+mn-ea"/>
                <a:cs typeface="+mn-ea"/>
                <a:sym typeface="+mn-lt"/>
              </a:rPr>
              <a:t>VZCR</a:t>
            </a:r>
          </a:p>
        </p:txBody>
      </p:sp>
      <p:sp>
        <p:nvSpPr>
          <p:cNvPr id="4" name="TextBox 10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995420" y="2302457"/>
            <a:ext cx="462915" cy="161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zh-CN" sz="1050" dirty="0">
                <a:latin typeface="+mn-lt"/>
                <a:ea typeface="+mn-ea"/>
                <a:cs typeface="+mn-ea"/>
                <a:sym typeface="+mn-lt"/>
              </a:rPr>
              <a:t>GND</a:t>
            </a:r>
          </a:p>
        </p:txBody>
      </p:sp>
      <p:sp>
        <p:nvSpPr>
          <p:cNvPr id="7" name="TextBox 10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995420" y="2828872"/>
            <a:ext cx="462915" cy="161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zh-CN" sz="1050" dirty="0">
                <a:latin typeface="+mn-lt"/>
                <a:ea typeface="+mn-ea"/>
                <a:cs typeface="+mn-ea"/>
                <a:sym typeface="+mn-lt"/>
              </a:rPr>
              <a:t>VOC</a:t>
            </a:r>
          </a:p>
        </p:txBody>
      </p:sp>
      <p:sp>
        <p:nvSpPr>
          <p:cNvPr id="8" name="TextBox 1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995420" y="3085412"/>
            <a:ext cx="462915" cy="161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zh-CN" sz="1050" dirty="0">
                <a:latin typeface="+mn-lt"/>
                <a:ea typeface="+mn-ea"/>
                <a:cs typeface="+mn-ea"/>
                <a:sym typeface="+mn-lt"/>
              </a:rPr>
              <a:t>VDD</a:t>
            </a:r>
          </a:p>
        </p:txBody>
      </p:sp>
      <p:sp>
        <p:nvSpPr>
          <p:cNvPr id="11" name="TextBox 1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995420" y="3347032"/>
            <a:ext cx="556895" cy="161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zh-CN" sz="1050" dirty="0">
                <a:latin typeface="+mn-lt"/>
                <a:ea typeface="+mn-ea"/>
                <a:cs typeface="+mn-ea"/>
                <a:sym typeface="+mn-lt"/>
              </a:rPr>
              <a:t>XFUALT</a:t>
            </a:r>
          </a:p>
        </p:txBody>
      </p:sp>
      <p:sp>
        <p:nvSpPr>
          <p:cNvPr id="39" name="TextBox 10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420110" y="3701997"/>
            <a:ext cx="94869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200" dirty="0">
                <a:latin typeface="+mn-lt"/>
                <a:ea typeface="+mn-ea"/>
                <a:cs typeface="+mn-ea"/>
                <a:sym typeface="+mn-lt"/>
              </a:rPr>
              <a:t>次级信号通路</a:t>
            </a:r>
          </a:p>
        </p:txBody>
      </p:sp>
      <p:sp>
        <p:nvSpPr>
          <p:cNvPr id="44" name="TextBox 10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096895" y="3971713"/>
            <a:ext cx="53911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200" dirty="0">
                <a:latin typeface="+mn-lt"/>
                <a:ea typeface="+mn-ea"/>
                <a:cs typeface="+mn-ea"/>
                <a:sym typeface="+mn-lt"/>
              </a:rPr>
              <a:t>隔离片</a:t>
            </a:r>
          </a:p>
        </p:txBody>
      </p:sp>
      <p:cxnSp>
        <p:nvCxnSpPr>
          <p:cNvPr id="45" name="直接箭头连接符 44"/>
          <p:cNvCxnSpPr/>
          <p:nvPr>
            <p:custDataLst>
              <p:tags r:id="rId11"/>
            </p:custDataLst>
          </p:nvPr>
        </p:nvCxnSpPr>
        <p:spPr>
          <a:xfrm flipH="1">
            <a:off x="1691640" y="1347735"/>
            <a:ext cx="431800" cy="1368425"/>
          </a:xfrm>
          <a:prstGeom prst="straightConnector1">
            <a:avLst/>
          </a:prstGeom>
          <a:ln w="19050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  <a:effectLst>
            <a:outerShdw blurRad="50800" dist="50800" dir="5400000" sx="2000" sy="2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10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060065" y="1132787"/>
            <a:ext cx="67818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200" dirty="0">
                <a:latin typeface="+mn-lt"/>
                <a:ea typeface="+mn-ea"/>
                <a:cs typeface="+mn-ea"/>
                <a:sym typeface="+mn-lt"/>
              </a:rPr>
              <a:t>芯片管芯</a:t>
            </a:r>
          </a:p>
        </p:txBody>
      </p:sp>
      <p:cxnSp>
        <p:nvCxnSpPr>
          <p:cNvPr id="13" name="直接箭头连接符 12"/>
          <p:cNvCxnSpPr/>
          <p:nvPr>
            <p:custDataLst>
              <p:tags r:id="rId13"/>
            </p:custDataLst>
          </p:nvPr>
        </p:nvCxnSpPr>
        <p:spPr>
          <a:xfrm>
            <a:off x="2123890" y="1348211"/>
            <a:ext cx="1620000" cy="0"/>
          </a:xfrm>
          <a:prstGeom prst="straightConnector1">
            <a:avLst/>
          </a:prstGeom>
          <a:ln w="19050" cmpd="sng">
            <a:solidFill>
              <a:srgbClr val="FF0000"/>
            </a:solidFill>
            <a:prstDash val="solid"/>
            <a:headEnd type="none"/>
            <a:tailEnd type="none" w="med" len="lg"/>
          </a:ln>
          <a:effectLst>
            <a:outerShdw blurRad="50800" dist="50800" dir="5400000" sx="2000" sy="2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箭头连接符 41"/>
          <p:cNvCxnSpPr/>
          <p:nvPr>
            <p:custDataLst>
              <p:tags r:id="rId14"/>
            </p:custDataLst>
          </p:nvPr>
        </p:nvCxnSpPr>
        <p:spPr>
          <a:xfrm flipH="1">
            <a:off x="2425714" y="4156657"/>
            <a:ext cx="1282065" cy="4445"/>
          </a:xfrm>
          <a:prstGeom prst="straightConnector1">
            <a:avLst/>
          </a:prstGeom>
          <a:ln w="19050">
            <a:solidFill>
              <a:srgbClr val="FF0000"/>
            </a:solidFill>
            <a:headEnd type="none"/>
            <a:tailEnd type="none" w="med" len="lg"/>
          </a:ln>
          <a:effectLst>
            <a:outerShdw blurRad="50800" dist="50800" dir="5400000" sx="2000" sy="2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>
            <p:custDataLst>
              <p:tags r:id="rId15"/>
            </p:custDataLst>
          </p:nvPr>
        </p:nvCxnSpPr>
        <p:spPr>
          <a:xfrm flipH="1" flipV="1">
            <a:off x="1547654" y="2932377"/>
            <a:ext cx="878205" cy="1223645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  <a:effectLst>
            <a:outerShdw blurRad="50800" dist="50800" dir="5400000" sx="2000" sy="2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1273175" y="4326477"/>
            <a:ext cx="2146935" cy="218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1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zh-CN" altLang="en-US" sz="1350" b="1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应用兼容</a:t>
            </a:r>
            <a:r>
              <a:rPr lang="en-US" altLang="zh-CN" sz="1350" b="1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 x758, x770</a:t>
            </a:r>
          </a:p>
        </p:txBody>
      </p:sp>
      <p:sp>
        <p:nvSpPr>
          <p:cNvPr id="5" name="上箭头 11">
            <a:extLst>
              <a:ext uri="{FF2B5EF4-FFF2-40B4-BE49-F238E27FC236}">
                <a16:creationId xmlns:a16="http://schemas.microsoft.com/office/drawing/2014/main" id="{AF3AC24C-B2C6-A4E6-03BA-29A8CAF87793}"/>
              </a:ext>
            </a:extLst>
          </p:cNvPr>
          <p:cNvSpPr>
            <a:spLocks noChangeAspect="1"/>
          </p:cNvSpPr>
          <p:nvPr>
            <p:custDataLst>
              <p:tags r:id="rId17"/>
            </p:custDataLst>
          </p:nvPr>
        </p:nvSpPr>
        <p:spPr bwMode="auto">
          <a:xfrm rot="16200000" flipH="1">
            <a:off x="440055" y="2857606"/>
            <a:ext cx="346234" cy="544354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0" name="流程图: 终止 9">
            <a:extLst>
              <a:ext uri="{FF2B5EF4-FFF2-40B4-BE49-F238E27FC236}">
                <a16:creationId xmlns:a16="http://schemas.microsoft.com/office/drawing/2014/main" id="{5AB3DDF9-D83C-9975-C47F-197642459E48}"/>
              </a:ext>
            </a:extLst>
          </p:cNvPr>
          <p:cNvSpPr/>
          <p:nvPr/>
        </p:nvSpPr>
        <p:spPr>
          <a:xfrm>
            <a:off x="6644982" y="91422"/>
            <a:ext cx="900000" cy="259200"/>
          </a:xfrm>
          <a:prstGeom prst="flowChartTermina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latin typeface="楷体" panose="02010609060101010101" pitchFamily="49" charset="-122"/>
                <a:ea typeface="楷体" panose="02010609060101010101" pitchFamily="49" charset="-122"/>
              </a:rPr>
              <a:t>Sampling</a:t>
            </a:r>
            <a:endParaRPr lang="zh-CN" altLang="en-US" sz="11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50C33133-BD17-194A-D6AE-5A73D0223A6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802941" y="2752608"/>
            <a:ext cx="2106164" cy="6945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0" y="0"/>
            <a:ext cx="5076056" cy="431800"/>
          </a:xfrm>
          <a:prstGeom prst="rect">
            <a:avLst/>
          </a:prstGeom>
        </p:spPr>
        <p:txBody>
          <a:bodyPr vert="horz" wrap="square" lIns="91440" tIns="45720" rIns="91440" bIns="45720" anchor="ctr" anchorCtr="0"/>
          <a:lstStyle>
            <a:lvl1pPr lvl="0" algn="ctr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lvl="1" algn="ctr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lvl="2" algn="ctr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lvl="3" algn="ctr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lvl="4" algn="ctr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457200" lvl="5" algn="ctr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914400" lvl="6" algn="ctr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1371600" lvl="7" algn="ctr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1828800" lvl="8" algn="ctr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algn="l"/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  <a:sym typeface="思源黑体 CN Light" panose="020B0300000000000000" pitchFamily="34" charset="-122"/>
              </a:rPr>
              <a:t>  CC69</a:t>
            </a:r>
            <a:r>
              <a:rPr lang="en-US" altLang="zh-CN" sz="2400" b="1" dirty="0">
                <a:solidFill>
                  <a:schemeClr val="accent1"/>
                </a:solidFill>
                <a:latin typeface="+mj-ea"/>
                <a:ea typeface="+mj-ea"/>
                <a:sym typeface="思源黑体 CN Light" panose="020B0300000000000000" pitchFamily="34" charset="-122"/>
              </a:rPr>
              <a:t>26</a:t>
            </a:r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  <a:sym typeface="思源黑体 CN Light" panose="020B0300000000000000" pitchFamily="34" charset="-122"/>
              </a:rPr>
              <a:t>应用案例</a:t>
            </a:r>
          </a:p>
        </p:txBody>
      </p:sp>
      <p:graphicFrame>
        <p:nvGraphicFramePr>
          <p:cNvPr id="6" name="表格 3"/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1153500"/>
              </p:ext>
            </p:extLst>
          </p:nvPr>
        </p:nvGraphicFramePr>
        <p:xfrm>
          <a:off x="250785" y="727311"/>
          <a:ext cx="8642430" cy="41866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8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8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08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5184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成功案例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184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选型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客户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应用场合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51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CC6926T9-5FB150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某</a:t>
                      </a:r>
                      <a:r>
                        <a:rPr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电能双向变换厂家</a:t>
                      </a:r>
                      <a:endParaRPr sz="1100" b="0" i="0" u="none" strike="noStrike" dirty="0">
                        <a:solidFill>
                          <a:srgbClr val="000000"/>
                        </a:solidFill>
                        <a:effectLst/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电池老化设备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51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  <a:sym typeface="+mn-ea"/>
                        </a:rPr>
                        <a:t>CC6926T9-5FB150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9525" marR="9525" marT="9525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  <a:sym typeface="+mn-ea"/>
                        </a:rPr>
                        <a:t>某智能化系统</a:t>
                      </a:r>
                      <a:r>
                        <a:rPr lang="en-US" altLang="zh-CN" sz="1100" dirty="0">
                          <a:solidFill>
                            <a:srgbClr val="000000"/>
                          </a:solidFill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  <a:sym typeface="+mn-ea"/>
                        </a:rPr>
                        <a:t> </a:t>
                      </a:r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  <a:sym typeface="+mn-ea"/>
                        </a:rPr>
                        <a:t>厂</a:t>
                      </a:r>
                      <a:r>
                        <a:rPr lang="zh-CN" altLang="en-US" sz="1100">
                          <a:solidFill>
                            <a:srgbClr val="000000"/>
                          </a:solidFill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  <a:sym typeface="+mn-ea"/>
                        </a:rPr>
                        <a:t>商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9525" marR="9525" marT="9525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直流充电桩电源模块</a:t>
                      </a:r>
                      <a:endParaRPr sz="1100" b="0" i="0" u="none" strike="noStrike" dirty="0">
                        <a:solidFill>
                          <a:srgbClr val="000000"/>
                        </a:solidFill>
                        <a:effectLst/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9525" marR="9525" marT="9525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51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CC6926T9-5FB150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某伺服系统厂家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变频器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51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CC6926T9-5FB150</a:t>
                      </a:r>
                    </a:p>
                  </a:txBody>
                  <a:tcPr marL="9525" marR="9525" marT="9525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某汽车电源管理厂家</a:t>
                      </a:r>
                    </a:p>
                  </a:txBody>
                  <a:tcPr marL="9525" marR="9525" marT="9525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40KW充电模块</a:t>
                      </a:r>
                    </a:p>
                  </a:txBody>
                  <a:tcPr marL="9525" marR="9525" marT="9525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5184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CC6926T9-5FB150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某储能厂家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户用储能</a:t>
                      </a:r>
                      <a:endParaRPr lang="en-US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5184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en-US" sz="1100">
                          <a:solidFill>
                            <a:srgbClr val="000000"/>
                          </a:solidFill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  <a:sym typeface="+mn-ea"/>
                        </a:rPr>
                        <a:t>CC6926T9-5FB150</a:t>
                      </a:r>
                      <a:endParaRPr lang="en-US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9525" marR="9525" marT="9525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  <a:sym typeface="+mn-ea"/>
                        </a:rPr>
                        <a:t>某变频器厂家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9525" marR="9525" marT="9525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15-22kW变频器</a:t>
                      </a:r>
                    </a:p>
                  </a:txBody>
                  <a:tcPr marL="9525" marR="9525" marT="9525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5184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en-US" sz="1100">
                          <a:solidFill>
                            <a:srgbClr val="000000"/>
                          </a:solidFill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  <a:sym typeface="+mn-ea"/>
                        </a:rPr>
                        <a:t>CC6926T9-5FB300</a:t>
                      </a:r>
                      <a:endParaRPr lang="en-US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  <a:sym typeface="+mn-ea"/>
                        </a:rPr>
                        <a:t>某变频器厂家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30-37kW变频器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 rot="10800000">
            <a:off x="471170" y="861007"/>
            <a:ext cx="3592830" cy="327850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45" name="直接箭头连接符 44"/>
          <p:cNvCxnSpPr/>
          <p:nvPr/>
        </p:nvCxnSpPr>
        <p:spPr>
          <a:xfrm flipH="1">
            <a:off x="2267585" y="866405"/>
            <a:ext cx="538480" cy="1561465"/>
          </a:xfrm>
          <a:prstGeom prst="straightConnector1">
            <a:avLst/>
          </a:prstGeom>
          <a:ln w="19050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  <a:effectLst>
            <a:outerShdw blurRad="50800" dist="50800" dir="5400000" sx="2000" sy="2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10"/>
          <p:cNvSpPr txBox="1">
            <a:spLocks noChangeArrowheads="1"/>
          </p:cNvSpPr>
          <p:nvPr/>
        </p:nvSpPr>
        <p:spPr bwMode="auto">
          <a:xfrm>
            <a:off x="3038475" y="676857"/>
            <a:ext cx="67818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200" dirty="0">
                <a:latin typeface="+mn-lt"/>
                <a:ea typeface="+mn-ea"/>
                <a:cs typeface="+mn-ea"/>
                <a:sym typeface="+mn-lt"/>
              </a:rPr>
              <a:t>芯片管芯</a:t>
            </a:r>
          </a:p>
        </p:txBody>
      </p:sp>
      <p:cxnSp>
        <p:nvCxnSpPr>
          <p:cNvPr id="2" name="直接箭头连接符 1"/>
          <p:cNvCxnSpPr/>
          <p:nvPr/>
        </p:nvCxnSpPr>
        <p:spPr>
          <a:xfrm>
            <a:off x="2800800" y="866881"/>
            <a:ext cx="936000" cy="0"/>
          </a:xfrm>
          <a:prstGeom prst="straightConnector1">
            <a:avLst/>
          </a:prstGeom>
          <a:ln w="19050" cmpd="sng">
            <a:solidFill>
              <a:srgbClr val="FF0000"/>
            </a:solidFill>
            <a:prstDash val="solid"/>
            <a:headEnd type="none"/>
            <a:tailEnd type="none" w="med" len="lg"/>
          </a:ln>
          <a:effectLst>
            <a:outerShdw blurRad="50800" dist="50800" dir="5400000" sx="2000" sy="2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3491865" y="2385642"/>
            <a:ext cx="462915" cy="161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zh-CN" sz="1050" dirty="0">
                <a:latin typeface="+mn-lt"/>
                <a:ea typeface="+mn-ea"/>
                <a:cs typeface="+mn-ea"/>
                <a:sym typeface="+mn-lt"/>
              </a:rPr>
              <a:t>GND</a:t>
            </a:r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3492150" y="1814902"/>
            <a:ext cx="1076325" cy="161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zh-CN" sz="1050" dirty="0">
                <a:latin typeface="+mn-lt"/>
                <a:ea typeface="+mn-ea"/>
                <a:cs typeface="+mn-ea"/>
                <a:sym typeface="+mn-lt"/>
              </a:rPr>
              <a:t>VOUT</a:t>
            </a:r>
          </a:p>
        </p:txBody>
      </p: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3485515" y="3004132"/>
            <a:ext cx="469265" cy="161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zh-CN" sz="1050" dirty="0">
                <a:latin typeface="+mn-lt"/>
                <a:ea typeface="+mn-ea"/>
                <a:cs typeface="+mn-ea"/>
                <a:sym typeface="+mn-lt"/>
              </a:rPr>
              <a:t>VCC</a:t>
            </a:r>
          </a:p>
        </p:txBody>
      </p:sp>
      <p:sp>
        <p:nvSpPr>
          <p:cNvPr id="18" name="上箭头 10"/>
          <p:cNvSpPr>
            <a:spLocks noChangeAspect="1"/>
          </p:cNvSpPr>
          <p:nvPr/>
        </p:nvSpPr>
        <p:spPr bwMode="auto">
          <a:xfrm rot="5400000">
            <a:off x="710565" y="1577763"/>
            <a:ext cx="346234" cy="544354"/>
          </a:xfrm>
          <a:prstGeom prst="up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1331573" y="3892622"/>
            <a:ext cx="2028825" cy="32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zh-CN" altLang="en-US" sz="1350" b="1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替代</a:t>
            </a:r>
            <a:r>
              <a:rPr lang="en-US" altLang="zh-CN" sz="1350" b="1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x780, x781</a:t>
            </a:r>
          </a:p>
        </p:txBody>
      </p:sp>
      <p:sp>
        <p:nvSpPr>
          <p:cNvPr id="5" name="TextBox 1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860000" y="3381130"/>
            <a:ext cx="2825115" cy="1344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400" b="1" dirty="0">
                <a:solidFill>
                  <a:srgbClr val="0070C0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优势特点</a:t>
            </a: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350" dirty="0">
                <a:solidFill>
                  <a:srgbClr val="3399FF"/>
                </a:solidFill>
                <a:latin typeface="+mn-lt"/>
                <a:ea typeface="+mn-ea"/>
                <a:cs typeface="+mn-ea"/>
                <a:sym typeface="+mn-lt"/>
              </a:rPr>
              <a:t>体积小</a:t>
            </a:r>
            <a:r>
              <a:rPr lang="en-US" altLang="zh-CN" sz="1350" dirty="0">
                <a:solidFill>
                  <a:srgbClr val="3399FF"/>
                </a:solidFill>
                <a:latin typeface="+mn-lt"/>
                <a:ea typeface="+mn-ea"/>
                <a:cs typeface="+mn-ea"/>
                <a:sym typeface="+mn-lt"/>
              </a:rPr>
              <a:t>,</a:t>
            </a:r>
            <a:r>
              <a:rPr lang="zh-CN" altLang="en-US" sz="1350" dirty="0">
                <a:solidFill>
                  <a:srgbClr val="3399FF"/>
                </a:solidFill>
                <a:latin typeface="+mn-lt"/>
                <a:ea typeface="+mn-ea"/>
                <a:cs typeface="+mn-ea"/>
                <a:sym typeface="+mn-lt"/>
              </a:rPr>
              <a:t>简单、经济</a:t>
            </a:r>
            <a:endParaRPr lang="en-US" altLang="zh-CN" sz="1350" dirty="0">
              <a:solidFill>
                <a:srgbClr val="3399FF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抗外接磁干扰强</a:t>
            </a:r>
            <a:endParaRPr lang="en-US" altLang="zh-CN" sz="1350" dirty="0">
              <a:latin typeface="+mn-lt"/>
              <a:ea typeface="+mn-ea"/>
              <a:cs typeface="+mn-ea"/>
              <a:sym typeface="+mn-lt"/>
            </a:endParaRP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抗电源干扰强</a:t>
            </a:r>
            <a:endParaRPr lang="en-US" altLang="zh-CN" sz="1350" dirty="0">
              <a:latin typeface="+mn-lt"/>
              <a:ea typeface="+mn-ea"/>
              <a:cs typeface="+mn-ea"/>
              <a:sym typeface="+mn-lt"/>
            </a:endParaRP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低噪声</a:t>
            </a: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4860290" y="843862"/>
            <a:ext cx="3959860" cy="2214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500" b="1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产品</a:t>
            </a:r>
            <a:r>
              <a:rPr lang="zh-CN" altLang="en-US" sz="1500" b="1" dirty="0">
                <a:solidFill>
                  <a:srgbClr val="0070C0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特性</a:t>
            </a: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无磁芯方案，差分霍尔消除外界共模磁场干扰</a:t>
            </a: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低内阻：</a:t>
            </a:r>
            <a:r>
              <a:rPr lang="en-US" altLang="zh-CN" sz="1350" dirty="0">
                <a:latin typeface="+mn-lt"/>
                <a:ea typeface="+mn-ea"/>
                <a:cs typeface="+mn-ea"/>
                <a:sym typeface="+mn-lt"/>
              </a:rPr>
              <a:t>400uΩ</a:t>
            </a: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隔离电压</a:t>
            </a:r>
            <a:r>
              <a:rPr lang="en-US" altLang="zh-CN" sz="1350" dirty="0">
                <a:latin typeface="+mn-lt"/>
                <a:ea typeface="+mn-ea"/>
                <a:cs typeface="+mn-ea"/>
                <a:sym typeface="+mn-lt"/>
              </a:rPr>
              <a:t>:100V</a:t>
            </a:r>
            <a:r>
              <a:rPr lang="en-US" altLang="zh-CN" sz="1350" baseline="-25000" dirty="0">
                <a:latin typeface="+mn-lt"/>
                <a:ea typeface="+mn-ea"/>
                <a:cs typeface="+mn-ea"/>
                <a:sym typeface="+mn-lt"/>
              </a:rPr>
              <a:t>RMS</a:t>
            </a:r>
            <a:endParaRPr sz="1350" dirty="0">
              <a:latin typeface="+mn-lt"/>
              <a:ea typeface="+mn-ea"/>
              <a:cs typeface="+mn-ea"/>
              <a:sym typeface="+mn-lt"/>
            </a:endParaRP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电流范围：</a:t>
            </a:r>
            <a:r>
              <a:rPr lang="en-US" altLang="zh-CN" sz="1350" dirty="0">
                <a:latin typeface="+mn-lt"/>
                <a:ea typeface="+mn-ea"/>
                <a:cs typeface="+mn-ea"/>
                <a:sym typeface="+mn-lt"/>
              </a:rPr>
              <a:t>50</a:t>
            </a: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～</a:t>
            </a:r>
            <a:r>
              <a:rPr lang="en-US" altLang="zh-CN" sz="1350" dirty="0">
                <a:latin typeface="+mn-lt"/>
                <a:ea typeface="+mn-ea"/>
                <a:cs typeface="+mn-ea"/>
                <a:sym typeface="+mn-lt"/>
              </a:rPr>
              <a:t>150A</a:t>
            </a: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宽信号带宽：</a:t>
            </a:r>
            <a:r>
              <a:rPr lang="en-US" altLang="zh-CN" sz="1350" dirty="0">
                <a:latin typeface="+mn-lt"/>
                <a:ea typeface="+mn-ea"/>
                <a:cs typeface="+mn-ea"/>
                <a:sym typeface="+mn-lt"/>
              </a:rPr>
              <a:t>250kHz</a:t>
            </a: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灵敏度常温误差</a:t>
            </a:r>
            <a:r>
              <a:rPr lang="en-US" altLang="zh-CN" sz="1350" dirty="0">
                <a:latin typeface="+mn-lt"/>
                <a:ea typeface="+mn-ea"/>
                <a:cs typeface="+mn-ea"/>
                <a:sym typeface="+mn-lt"/>
              </a:rPr>
              <a:t>±1%</a:t>
            </a: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，全温误差</a:t>
            </a:r>
            <a:r>
              <a:rPr lang="en-US" altLang="zh-CN" sz="1350" dirty="0">
                <a:latin typeface="+mn-lt"/>
                <a:ea typeface="+mn-ea"/>
                <a:cs typeface="+mn-ea"/>
                <a:sym typeface="+mn-lt"/>
              </a:rPr>
              <a:t>±2.5%</a:t>
            </a: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zh-CN" sz="1350" dirty="0">
                <a:latin typeface="+mn-lt"/>
                <a:ea typeface="+mn-ea"/>
                <a:cs typeface="+mn-ea"/>
                <a:sym typeface="+mn-lt"/>
              </a:rPr>
              <a:t>按照</a:t>
            </a:r>
            <a:r>
              <a:rPr lang="en-US" altLang="zh-CN" sz="1350" dirty="0">
                <a:latin typeface="+mn-lt"/>
                <a:ea typeface="+mn-ea"/>
                <a:cs typeface="+mn-ea"/>
                <a:sym typeface="+mn-lt"/>
              </a:rPr>
              <a:t>AEC-Q100</a:t>
            </a: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标准设计</a:t>
            </a:r>
          </a:p>
          <a:p>
            <a:pPr eaLnBrk="1" hangingPunct="1">
              <a:lnSpc>
                <a:spcPts val="1800"/>
              </a:lnSpc>
              <a:buFont typeface="Arial" panose="020B0604020202020204" pitchFamily="34" charset="0"/>
            </a:pPr>
            <a:endParaRPr lang="zh-CN" altLang="en-US" sz="135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7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 vert="horz" wrap="square" lIns="91440" tIns="45720" rIns="91440" bIns="45720" anchor="ctr" anchorCtr="0"/>
          <a:lstStyle/>
          <a:p>
            <a:pPr algn="l" eaLnBrk="1" hangingPunct="1">
              <a:buClrTx/>
              <a:buSzTx/>
              <a:buFontTx/>
              <a:buNone/>
            </a:pPr>
            <a:r>
              <a:rPr lang="en-US" altLang="zh-CN" sz="2400" b="1" dirty="0">
                <a:solidFill>
                  <a:srgbClr val="C00000"/>
                </a:solidFill>
                <a:latin typeface="+mj-ea"/>
                <a:ea typeface="+mj-ea"/>
                <a:cs typeface="+mn-ea"/>
                <a:sym typeface="+mn-lt"/>
              </a:rPr>
              <a:t>  </a:t>
            </a:r>
            <a:r>
              <a:rPr lang="zh-CN" altLang="en-US" sz="2400" b="1" dirty="0">
                <a:solidFill>
                  <a:srgbClr val="C00000"/>
                </a:solidFill>
                <a:latin typeface="+mj-ea"/>
                <a:ea typeface="+mj-ea"/>
                <a:cs typeface="+mn-cs"/>
                <a:sym typeface="+mn-lt"/>
              </a:rPr>
              <a:t>CC6927 无磁芯低压电流传感器IC</a:t>
            </a:r>
          </a:p>
        </p:txBody>
      </p:sp>
      <p:sp>
        <p:nvSpPr>
          <p:cNvPr id="11" name="TextBox 10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963035" y="1981782"/>
            <a:ext cx="184666" cy="979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mongolianVert"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200" dirty="0">
                <a:latin typeface="+mn-lt"/>
                <a:ea typeface="+mn-ea"/>
                <a:cs typeface="+mn-ea"/>
                <a:sym typeface="+mn-lt"/>
              </a:rPr>
              <a:t>次级信号通路</a:t>
            </a:r>
          </a:p>
        </p:txBody>
      </p:sp>
      <p:sp>
        <p:nvSpPr>
          <p:cNvPr id="8" name="上箭头 11">
            <a:extLst>
              <a:ext uri="{FF2B5EF4-FFF2-40B4-BE49-F238E27FC236}">
                <a16:creationId xmlns:a16="http://schemas.microsoft.com/office/drawing/2014/main" id="{CDA06CEC-27F3-0C8B-F6BD-29BC541EC713}"/>
              </a:ext>
            </a:extLst>
          </p:cNvPr>
          <p:cNvSpPr>
            <a:spLocks noChangeAspect="1"/>
          </p:cNvSpPr>
          <p:nvPr>
            <p:custDataLst>
              <p:tags r:id="rId6"/>
            </p:custDataLst>
          </p:nvPr>
        </p:nvSpPr>
        <p:spPr bwMode="auto">
          <a:xfrm rot="16200000" flipH="1">
            <a:off x="710565" y="2786565"/>
            <a:ext cx="346234" cy="544354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2" name="流程图: 终止 11">
            <a:extLst>
              <a:ext uri="{FF2B5EF4-FFF2-40B4-BE49-F238E27FC236}">
                <a16:creationId xmlns:a16="http://schemas.microsoft.com/office/drawing/2014/main" id="{D963BFD9-AAD1-6EDE-C660-C757F560AFE4}"/>
              </a:ext>
            </a:extLst>
          </p:cNvPr>
          <p:cNvSpPr/>
          <p:nvPr/>
        </p:nvSpPr>
        <p:spPr>
          <a:xfrm>
            <a:off x="6644982" y="91422"/>
            <a:ext cx="900000" cy="259200"/>
          </a:xfrm>
          <a:prstGeom prst="flowChartTermina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latin typeface="楷体" panose="02010609060101010101" pitchFamily="49" charset="-122"/>
                <a:ea typeface="楷体" panose="02010609060101010101" pitchFamily="49" charset="-122"/>
              </a:rPr>
              <a:t>Sampling</a:t>
            </a:r>
            <a:endParaRPr lang="zh-CN" altLang="en-US" sz="11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2" name="TextBox 11"/>
          <p:cNvSpPr txBox="1">
            <a:spLocks noChangeArrowheads="1"/>
          </p:cNvSpPr>
          <p:nvPr/>
        </p:nvSpPr>
        <p:spPr bwMode="auto">
          <a:xfrm>
            <a:off x="4860000" y="3165865"/>
            <a:ext cx="2825115" cy="1344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400" b="1" dirty="0">
                <a:solidFill>
                  <a:srgbClr val="0070C0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优势特点</a:t>
            </a: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体积小</a:t>
            </a:r>
            <a:r>
              <a:rPr lang="en-US" altLang="zh-CN" sz="1350" dirty="0">
                <a:latin typeface="+mn-lt"/>
                <a:ea typeface="+mn-ea"/>
                <a:cs typeface="+mn-ea"/>
                <a:sym typeface="+mn-lt"/>
              </a:rPr>
              <a:t>,</a:t>
            </a: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简单、经济</a:t>
            </a:r>
            <a:endParaRPr lang="en-US" altLang="zh-CN" sz="1350" dirty="0">
              <a:latin typeface="+mn-lt"/>
              <a:ea typeface="+mn-ea"/>
              <a:cs typeface="+mn-ea"/>
              <a:sym typeface="+mn-lt"/>
            </a:endParaRP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抗外接磁干扰强</a:t>
            </a:r>
            <a:endParaRPr lang="en-US" altLang="zh-CN" sz="1350" dirty="0">
              <a:latin typeface="+mn-lt"/>
              <a:ea typeface="+mn-ea"/>
              <a:cs typeface="+mn-ea"/>
              <a:sym typeface="+mn-lt"/>
            </a:endParaRP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抗电源干扰强</a:t>
            </a:r>
            <a:endParaRPr lang="en-US" altLang="zh-CN" sz="1350" dirty="0">
              <a:latin typeface="+mn-lt"/>
              <a:ea typeface="+mn-ea"/>
              <a:cs typeface="+mn-ea"/>
              <a:sym typeface="+mn-lt"/>
            </a:endParaRP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低噪声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860000" y="843862"/>
            <a:ext cx="3960000" cy="2091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500" b="1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产品</a:t>
            </a:r>
            <a:r>
              <a:rPr lang="zh-CN" altLang="en-US" sz="1500" b="1" dirty="0">
                <a:solidFill>
                  <a:srgbClr val="0070C0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特性</a:t>
            </a: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无磁芯方案，差分霍尔消除外界共模磁场干扰</a:t>
            </a:r>
            <a:endParaRPr lang="en-US" altLang="zh-CN" sz="1350" dirty="0">
              <a:latin typeface="+mn-lt"/>
              <a:ea typeface="+mn-ea"/>
              <a:cs typeface="+mn-ea"/>
              <a:sym typeface="+mn-lt"/>
            </a:endParaRP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135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35</a:t>
            </a:r>
            <a:r>
              <a:rPr lang="zh-CN" altLang="en-US" sz="135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～</a:t>
            </a:r>
            <a:r>
              <a:rPr lang="en-US" altLang="zh-CN" sz="135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625Gs</a:t>
            </a:r>
            <a:r>
              <a:rPr lang="zh-CN" altLang="en-US" sz="135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量程范围，电流范围可达</a:t>
            </a:r>
            <a:r>
              <a:rPr lang="en-US" altLang="zh-CN" sz="135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1200A</a:t>
            </a: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1350" dirty="0">
                <a:latin typeface="+mn-lt"/>
                <a:ea typeface="+mn-ea"/>
                <a:cs typeface="+mn-ea"/>
                <a:sym typeface="+mn-lt"/>
              </a:rPr>
              <a:t>250kHz</a:t>
            </a: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宽信号带宽</a:t>
            </a:r>
            <a:endParaRPr lang="en-US" altLang="zh-CN" sz="1350" dirty="0">
              <a:latin typeface="+mn-lt"/>
              <a:ea typeface="+mn-ea"/>
              <a:cs typeface="+mn-ea"/>
              <a:sym typeface="+mn-lt"/>
            </a:endParaRP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过流点用户可编程，低延迟报警输出</a:t>
            </a:r>
            <a:r>
              <a:rPr lang="en-US" altLang="zh-CN" sz="1350" dirty="0" err="1">
                <a:latin typeface="+mn-lt"/>
                <a:ea typeface="+mn-ea"/>
                <a:cs typeface="+mn-ea"/>
                <a:sym typeface="+mn-lt"/>
              </a:rPr>
              <a:t>xFAULT</a:t>
            </a:r>
            <a:endParaRPr lang="en-US" altLang="zh-CN" sz="1350" dirty="0">
              <a:latin typeface="+mn-lt"/>
              <a:ea typeface="+mn-ea"/>
              <a:cs typeface="+mn-ea"/>
              <a:sym typeface="+mn-lt"/>
            </a:endParaRP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灵敏度常温误差</a:t>
            </a:r>
            <a:r>
              <a:rPr lang="en-US" altLang="zh-CN" sz="1350" dirty="0">
                <a:latin typeface="+mn-lt"/>
                <a:ea typeface="+mn-ea"/>
                <a:cs typeface="+mn-ea"/>
                <a:sym typeface="+mn-lt"/>
              </a:rPr>
              <a:t>±1%</a:t>
            </a: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，全温误差</a:t>
            </a:r>
            <a:r>
              <a:rPr lang="en-US" altLang="zh-CN" sz="1350" dirty="0">
                <a:latin typeface="+mn-lt"/>
                <a:ea typeface="+mn-ea"/>
                <a:cs typeface="+mn-ea"/>
                <a:sym typeface="+mn-lt"/>
              </a:rPr>
              <a:t>±2.5%</a:t>
            </a: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zh-CN" sz="1350" dirty="0">
                <a:latin typeface="+mn-lt"/>
                <a:ea typeface="+mn-ea"/>
                <a:cs typeface="+mn-ea"/>
                <a:sym typeface="+mn-lt"/>
              </a:rPr>
              <a:t>按照</a:t>
            </a:r>
            <a:r>
              <a:rPr lang="en-US" altLang="zh-CN" sz="1350" dirty="0">
                <a:latin typeface="+mn-lt"/>
                <a:ea typeface="+mn-ea"/>
                <a:cs typeface="+mn-ea"/>
                <a:sym typeface="+mn-lt"/>
              </a:rPr>
              <a:t>AEC-Q100</a:t>
            </a: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标准设计</a:t>
            </a:r>
            <a:endParaRPr lang="en-US" altLang="zh-CN" sz="1350" dirty="0">
              <a:latin typeface="+mn-lt"/>
              <a:ea typeface="+mn-ea"/>
              <a:cs typeface="+mn-ea"/>
              <a:sym typeface="+mn-lt"/>
            </a:endParaRPr>
          </a:p>
          <a:p>
            <a:pPr marL="342900" indent="-342900" eaLnBrk="1" hangingPunct="1">
              <a:lnSpc>
                <a:spcPts val="1800"/>
              </a:lnSpc>
              <a:buFont typeface="+mj-lt"/>
              <a:buAutoNum type="arabicPeriod"/>
            </a:pPr>
            <a:endParaRPr lang="en-US" altLang="zh-CN" sz="135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7826" name="标题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lstStyle/>
          <a:p>
            <a:pPr algn="l" eaLnBrk="1" hangingPunct="1">
              <a:buClrTx/>
              <a:buSzTx/>
              <a:buFontTx/>
              <a:buNone/>
            </a:pPr>
            <a:r>
              <a:rPr lang="en-US" altLang="zh-CN" sz="2400" b="1" dirty="0">
                <a:solidFill>
                  <a:srgbClr val="C00000"/>
                </a:solidFill>
                <a:latin typeface="+mj-ea"/>
                <a:ea typeface="+mj-ea"/>
                <a:cs typeface="+mn-ea"/>
                <a:sym typeface="+mn-lt"/>
              </a:rPr>
              <a:t>  </a:t>
            </a:r>
            <a:r>
              <a:rPr lang="zh-CN" altLang="en-US" sz="2400" b="1" dirty="0">
                <a:solidFill>
                  <a:srgbClr val="C00000"/>
                </a:solidFill>
                <a:latin typeface="+mj-ea"/>
                <a:ea typeface="+mj-ea"/>
                <a:cs typeface="+mn-cs"/>
                <a:sym typeface="+mn-lt"/>
              </a:rPr>
              <a:t>CC6925 无磁芯的大电流传感器IC</a:t>
            </a:r>
          </a:p>
        </p:txBody>
      </p:sp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741195" y="3652467"/>
            <a:ext cx="3034665" cy="46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zh-CN" altLang="zh-CN" sz="1350" b="1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应用替</a:t>
            </a:r>
            <a:r>
              <a:rPr lang="zh-CN" altLang="en-US" sz="1350" b="1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代</a:t>
            </a:r>
            <a:endParaRPr lang="zh-CN" altLang="zh-CN" sz="1350" b="1" dirty="0">
              <a:solidFill>
                <a:srgbClr val="0070C0"/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ctr" eaLnBrk="1" hangingPunct="1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en-US" altLang="zh-CN" sz="1350" b="1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x91208</a:t>
            </a:r>
            <a:r>
              <a:rPr lang="zh-CN" altLang="en-US" sz="1350" b="1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、</a:t>
            </a:r>
            <a:r>
              <a:rPr lang="en-US" altLang="zh-CN" sz="1350" b="1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x4972</a:t>
            </a:r>
            <a:r>
              <a:rPr lang="zh-CN" altLang="en-US" sz="1350" b="1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、</a:t>
            </a:r>
            <a:r>
              <a:rPr lang="en-US" altLang="zh-CN" sz="1350" b="1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x37610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24000" y="720037"/>
            <a:ext cx="3869055" cy="1442720"/>
            <a:chOff x="199" y="1133"/>
            <a:chExt cx="6093" cy="2272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" y="1133"/>
              <a:ext cx="4864" cy="2272"/>
            </a:xfrm>
            <a:prstGeom prst="rect">
              <a:avLst/>
            </a:prstGeom>
          </p:spPr>
        </p:pic>
        <p:grpSp>
          <p:nvGrpSpPr>
            <p:cNvPr id="15" name="组合 14"/>
            <p:cNvGrpSpPr/>
            <p:nvPr/>
          </p:nvGrpSpPr>
          <p:grpSpPr>
            <a:xfrm>
              <a:off x="2921" y="1943"/>
              <a:ext cx="3371" cy="293"/>
              <a:chOff x="1855496" y="1235472"/>
              <a:chExt cx="2140440" cy="186340"/>
            </a:xfrm>
          </p:grpSpPr>
          <p:sp>
            <p:nvSpPr>
              <p:cNvPr id="46" name="TextBox 10"/>
              <p:cNvSpPr txBox="1">
                <a:spLocks noChangeArrowheads="1"/>
              </p:cNvSpPr>
              <p:nvPr/>
            </p:nvSpPr>
            <p:spPr bwMode="auto">
              <a:xfrm>
                <a:off x="3266936" y="1235472"/>
                <a:ext cx="729000" cy="184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1200" dirty="0">
                    <a:latin typeface="+mn-lt"/>
                    <a:ea typeface="+mn-ea"/>
                    <a:cs typeface="+mn-ea"/>
                    <a:sym typeface="+mn-lt"/>
                  </a:rPr>
                  <a:t>芯片</a:t>
                </a:r>
              </a:p>
            </p:txBody>
          </p:sp>
          <p:cxnSp>
            <p:nvCxnSpPr>
              <p:cNvPr id="45" name="直接箭头连接符 44"/>
              <p:cNvCxnSpPr/>
              <p:nvPr/>
            </p:nvCxnSpPr>
            <p:spPr>
              <a:xfrm flipH="1" flipV="1">
                <a:off x="1855496" y="1419622"/>
                <a:ext cx="1708539" cy="219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headEnd type="none" w="med" len="med"/>
                <a:tailEnd type="triangle" w="med" len="med"/>
              </a:ln>
              <a:effectLst>
                <a:outerShdw blurRad="50800" dist="50800" dir="5400000" sx="2000" sy="2000" algn="ctr" rotWithShape="0">
                  <a:srgbClr val="000000">
                    <a:alpha val="43137"/>
                  </a:srgb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组合 18"/>
            <p:cNvGrpSpPr/>
            <p:nvPr/>
          </p:nvGrpSpPr>
          <p:grpSpPr>
            <a:xfrm>
              <a:off x="199" y="1491"/>
              <a:ext cx="3032" cy="1198"/>
              <a:chOff x="126590" y="947013"/>
              <a:chExt cx="1925130" cy="760641"/>
            </a:xfrm>
          </p:grpSpPr>
          <p:grpSp>
            <p:nvGrpSpPr>
              <p:cNvPr id="14" name="组合 13"/>
              <p:cNvGrpSpPr/>
              <p:nvPr/>
            </p:nvGrpSpPr>
            <p:grpSpPr>
              <a:xfrm>
                <a:off x="126590" y="947013"/>
                <a:ext cx="1925130" cy="258521"/>
                <a:chOff x="2335403" y="1084808"/>
                <a:chExt cx="1925130" cy="258521"/>
              </a:xfrm>
            </p:grpSpPr>
            <p:cxnSp>
              <p:nvCxnSpPr>
                <p:cNvPr id="38" name="直接箭头连接符 37"/>
                <p:cNvCxnSpPr/>
                <p:nvPr/>
              </p:nvCxnSpPr>
              <p:spPr>
                <a:xfrm flipH="1" flipV="1">
                  <a:off x="3000182" y="1230947"/>
                  <a:ext cx="1260351" cy="112382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headEnd type="triangle" w="med" len="med"/>
                  <a:tailEnd type="none" w="med" len="med"/>
                </a:ln>
                <a:effectLst>
                  <a:outerShdw blurRad="50800" dist="50800" dir="5400000" sx="2000" sy="2000" algn="ctr" rotWithShape="0">
                    <a:srgbClr val="000000">
                      <a:alpha val="43137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" name="TextBox 10"/>
                <p:cNvSpPr txBox="1">
                  <a:spLocks noChangeArrowheads="1"/>
                </p:cNvSpPr>
                <p:nvPr/>
              </p:nvSpPr>
              <p:spPr bwMode="auto">
                <a:xfrm>
                  <a:off x="2335403" y="1084808"/>
                  <a:ext cx="1079659" cy="184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zh-CN" altLang="en-US" sz="1200" dirty="0">
                      <a:latin typeface="+mn-lt"/>
                      <a:ea typeface="+mn-ea"/>
                      <a:cs typeface="+mn-ea"/>
                      <a:sym typeface="+mn-lt"/>
                    </a:rPr>
                    <a:t>导电铜排</a:t>
                  </a:r>
                </a:p>
              </p:txBody>
            </p:sp>
          </p:grpSp>
          <p:cxnSp>
            <p:nvCxnSpPr>
              <p:cNvPr id="25" name="直接箭头连接符 24"/>
              <p:cNvCxnSpPr/>
              <p:nvPr/>
            </p:nvCxnSpPr>
            <p:spPr>
              <a:xfrm flipH="1" flipV="1">
                <a:off x="791349" y="1093316"/>
                <a:ext cx="180251" cy="614338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headEnd type="triangle" w="med" len="med"/>
                <a:tailEnd type="none" w="med" len="med"/>
              </a:ln>
              <a:effectLst>
                <a:outerShdw blurRad="50800" dist="50800" dir="5400000" sx="2000" sy="2000" algn="ctr" rotWithShape="0">
                  <a:srgbClr val="000000">
                    <a:alpha val="43137"/>
                  </a:srgb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485" y="4256987"/>
            <a:ext cx="720000" cy="61556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2865" y="4299532"/>
            <a:ext cx="720000" cy="57054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972652" y="1963367"/>
            <a:ext cx="2571750" cy="1532890"/>
            <a:chOff x="1869" y="3204"/>
            <a:chExt cx="4050" cy="2414"/>
          </a:xfrm>
        </p:grpSpPr>
        <p:pic>
          <p:nvPicPr>
            <p:cNvPr id="4" name="图片 3" descr="33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69" y="3204"/>
              <a:ext cx="4050" cy="2414"/>
            </a:xfrm>
            <a:prstGeom prst="rect">
              <a:avLst/>
            </a:prstGeom>
          </p:spPr>
        </p:pic>
        <p:sp>
          <p:nvSpPr>
            <p:cNvPr id="177" name="文本框 176"/>
            <p:cNvSpPr txBox="1"/>
            <p:nvPr/>
          </p:nvSpPr>
          <p:spPr>
            <a:xfrm>
              <a:off x="2636" y="3659"/>
              <a:ext cx="270" cy="242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1">
              <a:spAutoFit/>
            </a:bodyPr>
            <a:lstStyle/>
            <a:p>
              <a:r>
                <a:rPr lang="en-US" altLang="zh-CN" sz="1000" b="1">
                  <a:latin typeface="+mn-lt"/>
                  <a:ea typeface="+mn-ea"/>
                  <a:cs typeface="+mn-ea"/>
                  <a:sym typeface="+mn-lt"/>
                </a:rPr>
                <a:t>H1</a:t>
              </a:r>
            </a:p>
          </p:txBody>
        </p:sp>
        <p:sp>
          <p:nvSpPr>
            <p:cNvPr id="178" name="文本框 177"/>
            <p:cNvSpPr txBox="1"/>
            <p:nvPr/>
          </p:nvSpPr>
          <p:spPr>
            <a:xfrm>
              <a:off x="4914" y="3655"/>
              <a:ext cx="270" cy="242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1">
              <a:spAutoFit/>
            </a:bodyPr>
            <a:lstStyle/>
            <a:p>
              <a:r>
                <a:rPr lang="en-US" altLang="zh-CN" sz="1000" b="1">
                  <a:latin typeface="+mn-lt"/>
                  <a:ea typeface="+mn-ea"/>
                  <a:cs typeface="+mn-ea"/>
                  <a:sym typeface="+mn-lt"/>
                </a:rPr>
                <a:t>H2</a:t>
              </a:r>
            </a:p>
          </p:txBody>
        </p:sp>
      </p:grpSp>
      <p:sp>
        <p:nvSpPr>
          <p:cNvPr id="6" name="流程图: 终止 5">
            <a:extLst>
              <a:ext uri="{FF2B5EF4-FFF2-40B4-BE49-F238E27FC236}">
                <a16:creationId xmlns:a16="http://schemas.microsoft.com/office/drawing/2014/main" id="{1822B840-A1F6-A0BD-6C66-BA46F0B6F316}"/>
              </a:ext>
            </a:extLst>
          </p:cNvPr>
          <p:cNvSpPr/>
          <p:nvPr/>
        </p:nvSpPr>
        <p:spPr>
          <a:xfrm>
            <a:off x="6644982" y="91422"/>
            <a:ext cx="900000" cy="259200"/>
          </a:xfrm>
          <a:prstGeom prst="flowChartTermina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latin typeface="楷体" panose="02010609060101010101" pitchFamily="49" charset="-122"/>
                <a:ea typeface="楷体" panose="02010609060101010101" pitchFamily="49" charset="-122"/>
              </a:rPr>
              <a:t>Sampling</a:t>
            </a:r>
            <a:endParaRPr lang="zh-CN" altLang="en-US" sz="11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0F97329C-7DFB-660D-24D6-DBAB57192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C00000"/>
                </a:solidFill>
                <a:latin typeface="+mj-ea"/>
                <a:ea typeface="+mj-ea"/>
              </a:rPr>
              <a:t> CC6937 </a:t>
            </a:r>
            <a:r>
              <a:rPr lang="zh-CN" altLang="en-US" sz="2400" dirty="0">
                <a:solidFill>
                  <a:srgbClr val="C00000"/>
                </a:solidFill>
                <a:latin typeface="+mj-ea"/>
                <a:ea typeface="+mj-ea"/>
              </a:rPr>
              <a:t>电流传感器</a:t>
            </a:r>
            <a:r>
              <a:rPr lang="en-US" sz="2400" dirty="0">
                <a:solidFill>
                  <a:srgbClr val="C00000"/>
                </a:solidFill>
                <a:latin typeface="+mj-ea"/>
                <a:ea typeface="+mj-ea"/>
              </a:rPr>
              <a:t>IC</a:t>
            </a:r>
          </a:p>
        </p:txBody>
      </p:sp>
      <p:sp>
        <p:nvSpPr>
          <p:cNvPr id="20" name="圆角矩形 227"/>
          <p:cNvSpPr/>
          <p:nvPr>
            <p:custDataLst>
              <p:tags r:id="rId1"/>
            </p:custDataLst>
          </p:nvPr>
        </p:nvSpPr>
        <p:spPr>
          <a:xfrm>
            <a:off x="4341495" y="2348865"/>
            <a:ext cx="4554855" cy="2480310"/>
          </a:xfrm>
          <a:prstGeom prst="roundRect">
            <a:avLst>
              <a:gd name="adj" fmla="val 5872"/>
            </a:avLst>
          </a:prstGeom>
          <a:solidFill>
            <a:schemeClr val="bg1"/>
          </a:solidFill>
          <a:ln w="127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285750" lvl="0" indent="-285750" algn="l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sz="1200" dirty="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内置低阻抗铜排，</a:t>
            </a:r>
            <a:r>
              <a:rPr lang="en-US" sz="1200" dirty="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50</a:t>
            </a:r>
            <a:r>
              <a:rPr sz="1200" dirty="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0μΩ(SOP8)，发热小</a:t>
            </a:r>
          </a:p>
          <a:p>
            <a:pPr marL="285750" lvl="0" indent="-285750" algn="l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sz="1200" dirty="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设计保证原副边隔离耐压高达</a:t>
            </a:r>
            <a:r>
              <a:rPr lang="en-US" sz="1200" dirty="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2.4 </a:t>
            </a:r>
            <a:r>
              <a:rPr lang="en-US" sz="1200" dirty="0" err="1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k</a:t>
            </a:r>
            <a:r>
              <a:rPr sz="1200" dirty="0" err="1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V</a:t>
            </a:r>
            <a:r>
              <a:rPr sz="1200" baseline="-25000" dirty="0" err="1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AC</a:t>
            </a:r>
            <a:endParaRPr sz="1200" baseline="-25000" dirty="0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  <a:p>
            <a:pPr marL="285750" lvl="0" indent="-285750" algn="l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sz="1200" dirty="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5~50A直流/交流电流检测</a:t>
            </a:r>
          </a:p>
          <a:p>
            <a:pPr marL="285750" lvl="0" indent="-285750" algn="l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sz="1200" dirty="0" err="1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固定输出，输出不</a:t>
            </a:r>
            <a:r>
              <a:rPr lang="zh-CN" altLang="en-US" sz="1200" dirty="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受</a:t>
            </a:r>
            <a:r>
              <a:rPr sz="1200" dirty="0" err="1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电源电压</a:t>
            </a:r>
            <a:r>
              <a:rPr lang="zh-CN" altLang="en-US" sz="1200" dirty="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干扰牵制</a:t>
            </a:r>
          </a:p>
          <a:p>
            <a:pPr marL="285750" lvl="0" indent="-285750" algn="l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基准具有内置</a:t>
            </a:r>
            <a:r>
              <a:rPr lang="en-US" altLang="zh-CN" sz="1200" dirty="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VREF</a:t>
            </a:r>
            <a:r>
              <a:rPr lang="zh-CN" altLang="en-US" sz="1200" dirty="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输出，</a:t>
            </a:r>
            <a:r>
              <a:rPr lang="en-US" altLang="zh-CN" sz="1200" dirty="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V</a:t>
            </a:r>
            <a:r>
              <a:rPr lang="en-US" altLang="zh-CN" sz="1200" baseline="-25000" dirty="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OE</a:t>
            </a:r>
            <a:r>
              <a:rPr lang="zh-CN" altLang="en-US" sz="1200" dirty="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可编程至＜</a:t>
            </a:r>
            <a:r>
              <a:rPr lang="en-US" altLang="zh-CN" sz="1200" dirty="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3mV</a:t>
            </a:r>
          </a:p>
          <a:p>
            <a:pPr marL="285750" lvl="0" indent="-285750" algn="l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sz="1200" dirty="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SOP8封装</a:t>
            </a:r>
          </a:p>
          <a:p>
            <a:pPr marL="285750" lvl="0" indent="-285750" algn="l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sz="1200" dirty="0" err="1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所有生产均在</a:t>
            </a:r>
            <a:r>
              <a:rPr lang="zh-CN" altLang="en-US" sz="1200" dirty="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本土</a:t>
            </a:r>
            <a:r>
              <a:rPr sz="1200" dirty="0" err="1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完成</a:t>
            </a:r>
            <a:endParaRPr sz="1200" dirty="0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14" name="矩形 47"/>
          <p:cNvSpPr>
            <a:spLocks noChangeArrowheads="1"/>
          </p:cNvSpPr>
          <p:nvPr>
            <p:custDataLst>
              <p:tags r:id="rId2"/>
            </p:custDataLst>
          </p:nvPr>
        </p:nvSpPr>
        <p:spPr>
          <a:xfrm>
            <a:off x="107950" y="602615"/>
            <a:ext cx="8928100" cy="144000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/>
          <a:lstStyle>
            <a:lvl1pPr lvl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2pPr>
            <a:lvl3pPr marL="1143000" lvl="2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3pPr>
            <a:lvl4pPr marL="1600200" lvl="3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4pPr>
            <a:lvl5pPr marL="2057400" lvl="4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5pPr>
            <a:lvl6pPr marL="2514600" lvl="5" indent="-22860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6pPr>
            <a:lvl7pPr marL="2971800" lvl="6" indent="-22860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7pPr>
            <a:lvl8pPr marL="3429000" lvl="7" indent="-22860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8pPr>
            <a:lvl9pPr marL="3886200" lvl="8" indent="-22860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Light" panose="020B0300000000000000" pitchFamily="34" charset="-122"/>
              </a:rPr>
              <a:t>CC69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Light" panose="020B0300000000000000" pitchFamily="34" charset="-122"/>
              </a:rPr>
              <a:t>37</a:t>
            </a: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Light" panose="020B0300000000000000" pitchFamily="34" charset="-122"/>
              </a:rPr>
              <a:t>是一款</a:t>
            </a: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Light" panose="020B0300000000000000" pitchFamily="34" charset="-122"/>
              </a:rPr>
              <a:t>高性价比</a:t>
            </a: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Light" panose="020B0300000000000000" pitchFamily="34" charset="-122"/>
              </a:rPr>
              <a:t>的电流传感器，能够有效测量直流或交流电流，并具有精度高、线性度出色、温漂小的优点，广泛应用于家电、医疗、电动工具、工控、消费类应用。CC69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Light" panose="020B0300000000000000" pitchFamily="34" charset="-122"/>
              </a:rPr>
              <a:t>37</a:t>
            </a: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Light" panose="020B0300000000000000" pitchFamily="34" charset="-122"/>
              </a:rPr>
              <a:t>由低阻抗铜排、差分线性霍尔前端、低噪声、高精度模拟信号调理电路组成。</a:t>
            </a:r>
          </a:p>
          <a:p>
            <a:pPr indent="406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zh-CN" sz="1400" dirty="0">
              <a:solidFill>
                <a:schemeClr val="tx1">
                  <a:lumMod val="95000"/>
                  <a:lumOff val="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Light" panose="020B0300000000000000" pitchFamily="34" charset="-122"/>
            </a:endParaRPr>
          </a:p>
        </p:txBody>
      </p:sp>
      <p:sp>
        <p:nvSpPr>
          <p:cNvPr id="21" name="任意多边形 228"/>
          <p:cNvSpPr/>
          <p:nvPr>
            <p:custDataLst>
              <p:tags r:id="rId3"/>
            </p:custDataLst>
          </p:nvPr>
        </p:nvSpPr>
        <p:spPr>
          <a:xfrm>
            <a:off x="5768975" y="2139950"/>
            <a:ext cx="1699895" cy="358775"/>
          </a:xfrm>
          <a:custGeom>
            <a:avLst/>
            <a:gdLst>
              <a:gd name="rtl" fmla="*/ 30400 w 2432000"/>
              <a:gd name="rtt" fmla="*/ 30400 h 359055"/>
              <a:gd name="rtr" fmla="*/ 2401600 w 2432000"/>
              <a:gd name="rtb" fmla="*/ 328655 h 359055"/>
            </a:gdLst>
            <a:ahLst/>
            <a:cxnLst/>
            <a:rect l="rtl" t="rtt" r="rtr" b="rtb"/>
            <a:pathLst>
              <a:path w="2432000" h="359055">
                <a:moveTo>
                  <a:pt x="179527" y="359055"/>
                </a:moveTo>
                <a:lnTo>
                  <a:pt x="2252473" y="359055"/>
                </a:lnTo>
                <a:cubicBezTo>
                  <a:pt x="2351622" y="359055"/>
                  <a:pt x="2432000" y="278681"/>
                  <a:pt x="2432000" y="179527"/>
                </a:cubicBezTo>
                <a:cubicBezTo>
                  <a:pt x="2432000" y="80375"/>
                  <a:pt x="2351622" y="0"/>
                  <a:pt x="2252473" y="0"/>
                </a:cubicBezTo>
                <a:lnTo>
                  <a:pt x="179527" y="0"/>
                </a:lnTo>
                <a:cubicBezTo>
                  <a:pt x="80375" y="0"/>
                  <a:pt x="0" y="80375"/>
                  <a:pt x="0" y="179527"/>
                </a:cubicBezTo>
                <a:cubicBezTo>
                  <a:pt x="0" y="278681"/>
                  <a:pt x="80375" y="359055"/>
                  <a:pt x="179527" y="359055"/>
                </a:cubicBezTo>
                <a:close/>
              </a:path>
            </a:pathLst>
          </a:custGeom>
          <a:solidFill>
            <a:srgbClr val="C00000"/>
          </a:solidFill>
          <a:ln w="15200" cap="flat">
            <a:noFill/>
            <a:bevel/>
          </a:ln>
        </p:spPr>
        <p:txBody>
          <a:bodyPr wrap="square" lIns="36000" tIns="0" rIns="36000" bIns="0" rtlCol="0" anchor="ctr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sz="1600" b="1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优势特点</a:t>
            </a:r>
          </a:p>
        </p:txBody>
      </p: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1118710" y="3921152"/>
            <a:ext cx="146685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20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SOP8</a:t>
            </a:r>
            <a:r>
              <a:rPr lang="zh-CN" altLang="en-US" sz="120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封装</a:t>
            </a:r>
          </a:p>
          <a:p>
            <a:pPr algn="ctr"/>
            <a:r>
              <a:rPr lang="en-US" altLang="zh-CN" sz="120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4.9×6×1.7Max</a:t>
            </a:r>
          </a:p>
        </p:txBody>
      </p:sp>
      <p:sp>
        <p:nvSpPr>
          <p:cNvPr id="7" name="流程图: 终止 6">
            <a:extLst>
              <a:ext uri="{FF2B5EF4-FFF2-40B4-BE49-F238E27FC236}">
                <a16:creationId xmlns:a16="http://schemas.microsoft.com/office/drawing/2014/main" id="{2EEB6B03-5793-FDE2-BA01-6C6E0AF42D0D}"/>
              </a:ext>
            </a:extLst>
          </p:cNvPr>
          <p:cNvSpPr/>
          <p:nvPr/>
        </p:nvSpPr>
        <p:spPr>
          <a:xfrm>
            <a:off x="6644982" y="91422"/>
            <a:ext cx="900000" cy="259200"/>
          </a:xfrm>
          <a:prstGeom prst="flowChartTermina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latin typeface="楷体" panose="02010609060101010101" pitchFamily="49" charset="-122"/>
                <a:ea typeface="楷体" panose="02010609060101010101" pitchFamily="49" charset="-122"/>
              </a:rPr>
              <a:t>Sampling</a:t>
            </a:r>
            <a:endParaRPr lang="zh-CN" altLang="en-US" sz="11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图片 1" descr="CC6937">
            <a:extLst>
              <a:ext uri="{FF2B5EF4-FFF2-40B4-BE49-F238E27FC236}">
                <a16:creationId xmlns:a16="http://schemas.microsoft.com/office/drawing/2014/main" id="{CC61BCFE-2CAF-1B6B-A9AC-3BFE3E675C9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639" t="15026" r="29599" b="14952"/>
          <a:stretch>
            <a:fillRect/>
          </a:stretch>
        </p:blipFill>
        <p:spPr>
          <a:xfrm>
            <a:off x="1118710" y="2380886"/>
            <a:ext cx="1672697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9433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93C33-7974-ED91-FA1D-68AD35F46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21FEDBBB-C66C-2AEC-5F5D-B86024B7A241}"/>
              </a:ext>
            </a:extLst>
          </p:cNvPr>
          <p:cNvGraphicFramePr/>
          <p:nvPr>
            <p:custDataLst>
              <p:tags r:id="rId1"/>
            </p:custDataLst>
          </p:nvPr>
        </p:nvGraphicFramePr>
        <p:xfrm>
          <a:off x="1513667" y="637017"/>
          <a:ext cx="4859365" cy="4211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98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94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CC6937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A71240</a:t>
                      </a:r>
                    </a:p>
                  </a:txBody>
                  <a:tcPr marL="0" marR="0" marT="0" marB="0" anchor="ctr" anchorCtr="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</a:rPr>
                        <a:t>VCC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kumimoji="1"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4.5V~5.5V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kumimoji="1"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3.0</a:t>
                      </a:r>
                      <a:r>
                        <a:rPr kumimoji="1"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V~</a:t>
                      </a:r>
                      <a:r>
                        <a:rPr kumimoji="1"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3.6</a:t>
                      </a:r>
                      <a:r>
                        <a:rPr kumimoji="1"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V</a:t>
                      </a:r>
                    </a:p>
                    <a:p>
                      <a:pPr algn="ctr">
                        <a:buNone/>
                      </a:pPr>
                      <a:r>
                        <a:rPr kumimoji="1"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4.5V~5.5V</a:t>
                      </a:r>
                    </a:p>
                  </a:txBody>
                  <a:tcPr marL="0" marR="0" marT="0" marB="0" anchor="ctr" anchorCtr="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97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kumimoji="1"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温度范围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kumimoji="1"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-40~1</a:t>
                      </a:r>
                      <a:r>
                        <a:rPr kumimoji="1"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25</a:t>
                      </a:r>
                      <a:r>
                        <a:rPr kumimoji="1"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℃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kumimoji="1"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-40~1</a:t>
                      </a:r>
                      <a:r>
                        <a:rPr kumimoji="1"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25</a:t>
                      </a:r>
                      <a:r>
                        <a:rPr kumimoji="1"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℃</a:t>
                      </a:r>
                    </a:p>
                  </a:txBody>
                  <a:tcPr marL="0" marR="0" marT="0" marB="0" anchor="ctr" anchorCtr="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kumimoji="1"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温漂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</a:rPr>
                        <a:t>2.5%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</a:rPr>
                        <a:t>&gt;2.5%</a:t>
                      </a:r>
                    </a:p>
                  </a:txBody>
                  <a:tcPr marL="0" marR="0" marT="0" marB="0" anchor="ctr" anchorCtr="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楷体" panose="02010609060101010101" pitchFamily="49" charset="-122"/>
                        </a:rPr>
                        <a:t>带宽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</a:rPr>
                        <a:t>230kHz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</a:rPr>
                        <a:t>120kHz</a:t>
                      </a:r>
                    </a:p>
                  </a:txBody>
                  <a:tcPr marL="0" marR="0" marT="0" marB="0" anchor="ctr" anchorCtr="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kumimoji="1"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原边阻抗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kumimoji="1"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50</a:t>
                      </a:r>
                      <a:r>
                        <a:rPr kumimoji="1" lang="en-US" altLang="zh-CN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0</a:t>
                      </a:r>
                      <a:r>
                        <a:rPr kumimoji="1" lang="zh-CN" alt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μΩ</a:t>
                      </a:r>
                      <a:endParaRPr kumimoji="1" lang="en-US" altLang="zh-CN" sz="1800" b="0" kern="600" dirty="0">
                        <a:solidFill>
                          <a:schemeClr val="tx1"/>
                        </a:solidFill>
                        <a:uFillTx/>
                        <a:latin typeface="楷体" panose="02010609060101010101" pitchFamily="49" charset="-122"/>
                        <a:ea typeface="楷体" panose="02010609060101010101" pitchFamily="49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kumimoji="1"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120</a:t>
                      </a:r>
                      <a:r>
                        <a:rPr kumimoji="1"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0</a:t>
                      </a:r>
                      <a:r>
                        <a:rPr kumimoji="1"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μΩ</a:t>
                      </a:r>
                    </a:p>
                  </a:txBody>
                  <a:tcPr marL="0" marR="0" marT="0" marB="0" anchor="ctr" anchorCtr="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楷体" panose="02010609060101010101" pitchFamily="49" charset="-122"/>
                        </a:rPr>
                        <a:t>浪涌电流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华文彩云" panose="02010800040101010101" charset="-122"/>
                          <a:cs typeface="Arial" panose="020B0604020202020204" pitchFamily="34" charset="0"/>
                        </a:rPr>
                        <a:t>9kA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</a:rPr>
                        <a:t>n. a.</a:t>
                      </a:r>
                    </a:p>
                  </a:txBody>
                  <a:tcPr marL="0" marR="0" marT="0" marB="0" anchor="ctr" anchorCtr="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楷体" panose="02010609060101010101" pitchFamily="49" charset="-122"/>
                        </a:rPr>
                        <a:t>冲击电压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</a:rPr>
                        <a:t>7kV</a:t>
                      </a:r>
                      <a:endParaRPr lang="en-US" altLang="zh-CN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楷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</a:rPr>
                        <a:t>7kV</a:t>
                      </a:r>
                    </a:p>
                  </a:txBody>
                  <a:tcPr marL="0" marR="0" marT="0" marB="0" anchor="ctr" anchorCtr="1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楷体" panose="02010609060101010101" pitchFamily="49" charset="-122"/>
                        </a:rPr>
                        <a:t>工频耐压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</a:rPr>
                        <a:t>3750V</a:t>
                      </a:r>
                      <a:r>
                        <a:rPr lang="en-US" altLang="zh-CN" sz="16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</a:rPr>
                        <a:t>RMS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 dirty="0"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2400V</a:t>
                      </a:r>
                      <a:r>
                        <a:rPr lang="en-US" altLang="zh-CN" sz="1600" b="1" baseline="-25000" dirty="0"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RMS</a:t>
                      </a:r>
                      <a:endParaRPr lang="en-US" altLang="zh-CN" sz="1600" b="1" dirty="0">
                        <a:latin typeface="Arial" panose="020B0604020202020204" pitchFamily="34" charset="0"/>
                        <a:ea typeface="楷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1" name="标题 50">
            <a:extLst>
              <a:ext uri="{FF2B5EF4-FFF2-40B4-BE49-F238E27FC236}">
                <a16:creationId xmlns:a16="http://schemas.microsoft.com/office/drawing/2014/main" id="{DB77E07D-BADA-CD98-0E0C-F2B4C3A6051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276225"/>
            <a:ext cx="7886700" cy="993775"/>
          </a:xfrm>
        </p:spPr>
        <p:txBody>
          <a:bodyPr/>
          <a:lstStyle/>
          <a:p>
            <a:r>
              <a:rPr lang="en-US" altLang="zh-CN" sz="2400" b="1" dirty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CC6937 </a:t>
            </a:r>
            <a:r>
              <a:rPr lang="zh-CN" altLang="en-US" sz="2400" b="1" dirty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竞品对比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224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D822E-28FB-0E11-EF76-33ED48BCF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6093290-2ADA-4320-D7BB-412A2512B4A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0" y="10881"/>
            <a:ext cx="9140307" cy="5143500"/>
          </a:xfrm>
          <a:prstGeom prst="rect">
            <a:avLst/>
          </a:prstGeom>
          <a:ln>
            <a:solidFill>
              <a:srgbClr val="E9F0F3"/>
            </a:solidFill>
          </a:ln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0B8DF62C-6458-12A9-9C94-E99BC7EF99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76539" cy="514285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F8AAA8DD-2C9F-EA8B-F20A-0E98E2342171}"/>
              </a:ext>
            </a:extLst>
          </p:cNvPr>
          <p:cNvSpPr txBox="1"/>
          <p:nvPr/>
        </p:nvSpPr>
        <p:spPr>
          <a:xfrm>
            <a:off x="5559932" y="2044361"/>
            <a:ext cx="2750349" cy="1054135"/>
          </a:xfrm>
          <a:prstGeom prst="rect">
            <a:avLst/>
          </a:prstGeom>
          <a:noFill/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spAutoFit/>
          </a:bodyPr>
          <a:lstStyle>
            <a:defPPr>
              <a:defRPr lang="zh-CN"/>
            </a:defPPr>
            <a:lvl1pPr algn="ctr" defTabSz="914400">
              <a:defRPr sz="1400"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zh-CN" altLang="en-US" sz="3200" dirty="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芯进电子</a:t>
            </a:r>
            <a:endParaRPr lang="en-US" altLang="zh-CN" sz="3200" dirty="0">
              <a:solidFill>
                <a:schemeClr val="accent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en-US" altLang="zh-CN" sz="3200" dirty="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IC</a:t>
            </a:r>
            <a:r>
              <a:rPr lang="zh-CN" altLang="en-US" sz="3200" dirty="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技术优势 </a:t>
            </a:r>
          </a:p>
        </p:txBody>
      </p:sp>
    </p:spTree>
    <p:extLst>
      <p:ext uri="{BB962C8B-B14F-4D97-AF65-F5344CB8AC3E}">
        <p14:creationId xmlns:p14="http://schemas.microsoft.com/office/powerpoint/2010/main" val="477836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DABDC-80A5-21D3-0E77-42FBE8302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B13A8FEE-D745-3101-1364-B83A6298547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276225"/>
            <a:ext cx="7886700" cy="993775"/>
          </a:xfrm>
        </p:spPr>
        <p:txBody>
          <a:bodyPr/>
          <a:lstStyle/>
          <a:p>
            <a:r>
              <a:rPr lang="en-US" sz="2400" dirty="0">
                <a:solidFill>
                  <a:srgbClr val="C00000"/>
                </a:solidFill>
                <a:latin typeface="+mj-ea"/>
                <a:ea typeface="+mj-ea"/>
              </a:rPr>
              <a:t> CC6905 </a:t>
            </a:r>
            <a:r>
              <a:rPr lang="zh-CN" altLang="en-US" sz="2400" dirty="0">
                <a:solidFill>
                  <a:srgbClr val="C00000"/>
                </a:solidFill>
                <a:latin typeface="+mj-ea"/>
                <a:ea typeface="+mj-ea"/>
              </a:rPr>
              <a:t>电流传感器</a:t>
            </a:r>
            <a:r>
              <a:rPr lang="en-US" sz="2400" dirty="0">
                <a:solidFill>
                  <a:srgbClr val="C00000"/>
                </a:solidFill>
                <a:latin typeface="+mj-ea"/>
                <a:ea typeface="+mj-ea"/>
              </a:rPr>
              <a:t>IC</a:t>
            </a:r>
          </a:p>
        </p:txBody>
      </p:sp>
      <p:sp>
        <p:nvSpPr>
          <p:cNvPr id="20" name="圆角矩形 227">
            <a:extLst>
              <a:ext uri="{FF2B5EF4-FFF2-40B4-BE49-F238E27FC236}">
                <a16:creationId xmlns:a16="http://schemas.microsoft.com/office/drawing/2014/main" id="{8B97AD51-269D-9074-3BB5-983EFE691D4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341495" y="2348865"/>
            <a:ext cx="4554855" cy="2480310"/>
          </a:xfrm>
          <a:prstGeom prst="roundRect">
            <a:avLst>
              <a:gd name="adj" fmla="val 5872"/>
            </a:avLst>
          </a:prstGeom>
          <a:solidFill>
            <a:schemeClr val="bg1"/>
          </a:solidFill>
          <a:ln w="127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285750" lvl="0" indent="-285750" algn="l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sz="1200" dirty="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内置低阻抗铜排，480μΩ(SOP8)/380μΩ(QFN12)，发热小</a:t>
            </a:r>
          </a:p>
          <a:p>
            <a:pPr marL="285750" lvl="0" indent="-285750" algn="l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sz="1200" dirty="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设计保证原副边隔离耐压高达100V</a:t>
            </a:r>
            <a:r>
              <a:rPr sz="1200" baseline="-25000" dirty="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AC</a:t>
            </a:r>
          </a:p>
          <a:p>
            <a:pPr marL="285750" lvl="0" indent="-285750" algn="l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sz="1200" dirty="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5~50A直流/交流电流检测</a:t>
            </a:r>
          </a:p>
          <a:p>
            <a:pPr marL="285750" lvl="0" indent="-285750" algn="l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sz="1200" dirty="0" err="1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固定输出，输出不</a:t>
            </a:r>
            <a:r>
              <a:rPr lang="zh-CN" altLang="en-US" sz="1200" dirty="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受</a:t>
            </a:r>
            <a:r>
              <a:rPr sz="1200" dirty="0" err="1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电源电压</a:t>
            </a:r>
            <a:r>
              <a:rPr lang="zh-CN" altLang="en-US" sz="1200" dirty="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干扰牵制</a:t>
            </a:r>
          </a:p>
          <a:p>
            <a:pPr marL="285750" lvl="0" indent="-285750" algn="l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基准具有内置</a:t>
            </a:r>
            <a:r>
              <a:rPr lang="en-US" altLang="zh-CN" sz="1200" dirty="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VREF</a:t>
            </a:r>
            <a:r>
              <a:rPr lang="zh-CN" altLang="en-US" sz="1200" dirty="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输出，</a:t>
            </a:r>
            <a:r>
              <a:rPr lang="en-US" altLang="zh-CN" sz="1200" dirty="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VOE</a:t>
            </a:r>
            <a:r>
              <a:rPr lang="zh-CN" altLang="en-US" sz="1200" dirty="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可编程至＜</a:t>
            </a:r>
            <a:r>
              <a:rPr lang="en-US" altLang="zh-CN" sz="1200" dirty="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5mV/3mV</a:t>
            </a:r>
          </a:p>
          <a:p>
            <a:pPr marL="285750" lvl="0" indent="-285750" algn="l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sz="1200" dirty="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具有SOP8、QFN12两种封装</a:t>
            </a:r>
          </a:p>
          <a:p>
            <a:pPr marL="285750" lvl="0" indent="-285750" algn="l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sz="1200" dirty="0" err="1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所有生产均在</a:t>
            </a:r>
            <a:r>
              <a:rPr lang="zh-CN" altLang="en-US" sz="1200" dirty="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本土</a:t>
            </a:r>
            <a:r>
              <a:rPr sz="1200" dirty="0" err="1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完成</a:t>
            </a:r>
            <a:endParaRPr sz="1200" dirty="0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14" name="矩形 47">
            <a:extLst>
              <a:ext uri="{FF2B5EF4-FFF2-40B4-BE49-F238E27FC236}">
                <a16:creationId xmlns:a16="http://schemas.microsoft.com/office/drawing/2014/main" id="{BEE10971-3F76-EE0F-5C12-3C15DBEF01DF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>
          <a:xfrm>
            <a:off x="107950" y="602615"/>
            <a:ext cx="8928100" cy="144000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/>
          <a:lstStyle>
            <a:lvl1pPr lvl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2pPr>
            <a:lvl3pPr marL="1143000" lvl="2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3pPr>
            <a:lvl4pPr marL="1600200" lvl="3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4pPr>
            <a:lvl5pPr marL="2057400" lvl="4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5pPr>
            <a:lvl6pPr marL="2514600" lvl="5" indent="-22860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6pPr>
            <a:lvl7pPr marL="2971800" lvl="6" indent="-22860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7pPr>
            <a:lvl8pPr marL="3429000" lvl="7" indent="-22860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8pPr>
            <a:lvl9pPr marL="3886200" lvl="8" indent="-22860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Light" panose="020B0300000000000000" pitchFamily="34" charset="-122"/>
              </a:rPr>
              <a:t>CC6905是一款</a:t>
            </a: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Light" panose="020B0300000000000000" pitchFamily="34" charset="-122"/>
              </a:rPr>
              <a:t>高性价比</a:t>
            </a: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Light" panose="020B0300000000000000" pitchFamily="34" charset="-122"/>
              </a:rPr>
              <a:t>电流传感器，能够有效测量直流或交流电流，并具有精度高、线性度出色、温漂小的优点，广泛应用于家电、医疗、电动工具、工控、消费类应用。CC69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Light" panose="020B0300000000000000" pitchFamily="34" charset="-122"/>
              </a:rPr>
              <a:t>05</a:t>
            </a: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Light" panose="020B0300000000000000" pitchFamily="34" charset="-122"/>
              </a:rPr>
              <a:t>由低阻抗铜排、差分线性霍尔前端、低噪声、高精度模拟信号调理电路组成。</a:t>
            </a:r>
          </a:p>
          <a:p>
            <a:pPr indent="406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zh-CN" sz="1400" dirty="0">
              <a:solidFill>
                <a:schemeClr val="tx1">
                  <a:lumMod val="95000"/>
                  <a:lumOff val="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Light" panose="020B0300000000000000" pitchFamily="34" charset="-122"/>
            </a:endParaRPr>
          </a:p>
        </p:txBody>
      </p:sp>
      <p:sp>
        <p:nvSpPr>
          <p:cNvPr id="21" name="任意多边形 228">
            <a:extLst>
              <a:ext uri="{FF2B5EF4-FFF2-40B4-BE49-F238E27FC236}">
                <a16:creationId xmlns:a16="http://schemas.microsoft.com/office/drawing/2014/main" id="{2412B0ED-3111-513F-DFD2-17E01DCC314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768975" y="2139950"/>
            <a:ext cx="1699895" cy="358775"/>
          </a:xfrm>
          <a:custGeom>
            <a:avLst/>
            <a:gdLst>
              <a:gd name="rtl" fmla="*/ 30400 w 2432000"/>
              <a:gd name="rtt" fmla="*/ 30400 h 359055"/>
              <a:gd name="rtr" fmla="*/ 2401600 w 2432000"/>
              <a:gd name="rtb" fmla="*/ 328655 h 359055"/>
            </a:gdLst>
            <a:ahLst/>
            <a:cxnLst/>
            <a:rect l="rtl" t="rtt" r="rtr" b="rtb"/>
            <a:pathLst>
              <a:path w="2432000" h="359055">
                <a:moveTo>
                  <a:pt x="179527" y="359055"/>
                </a:moveTo>
                <a:lnTo>
                  <a:pt x="2252473" y="359055"/>
                </a:lnTo>
                <a:cubicBezTo>
                  <a:pt x="2351622" y="359055"/>
                  <a:pt x="2432000" y="278681"/>
                  <a:pt x="2432000" y="179527"/>
                </a:cubicBezTo>
                <a:cubicBezTo>
                  <a:pt x="2432000" y="80375"/>
                  <a:pt x="2351622" y="0"/>
                  <a:pt x="2252473" y="0"/>
                </a:cubicBezTo>
                <a:lnTo>
                  <a:pt x="179527" y="0"/>
                </a:lnTo>
                <a:cubicBezTo>
                  <a:pt x="80375" y="0"/>
                  <a:pt x="0" y="80375"/>
                  <a:pt x="0" y="179527"/>
                </a:cubicBezTo>
                <a:cubicBezTo>
                  <a:pt x="0" y="278681"/>
                  <a:pt x="80375" y="359055"/>
                  <a:pt x="179527" y="359055"/>
                </a:cubicBezTo>
                <a:close/>
              </a:path>
            </a:pathLst>
          </a:custGeom>
          <a:solidFill>
            <a:srgbClr val="C00000"/>
          </a:solidFill>
          <a:ln w="15200" cap="flat">
            <a:noFill/>
            <a:bevel/>
          </a:ln>
        </p:spPr>
        <p:txBody>
          <a:bodyPr wrap="square" lIns="36000" tIns="0" rIns="36000" bIns="0" rtlCol="0" anchor="ctr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sz="1600" b="1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优势特点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6C19963-902E-76AD-C45E-B0FCE43D60D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87350" y="4227830"/>
            <a:ext cx="146685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20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SOP8</a:t>
            </a:r>
            <a:r>
              <a:rPr lang="zh-CN" altLang="en-US" sz="120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封装</a:t>
            </a:r>
          </a:p>
          <a:p>
            <a:pPr algn="ctr"/>
            <a:r>
              <a:rPr lang="en-US" altLang="zh-CN" sz="120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4.9×6×1.7Max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CAA5A51-A355-1B86-FB8B-5ED3FB2F8C3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520315" y="4227830"/>
            <a:ext cx="146685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120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QFN</a:t>
            </a:r>
            <a:r>
              <a:rPr lang="zh-CN" altLang="en-US" sz="120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封装</a:t>
            </a:r>
            <a:endParaRPr lang="en-US" altLang="zh-CN" sz="120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en-US" altLang="zh-CN" sz="120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3.0*3.0*0.75</a:t>
            </a:r>
          </a:p>
        </p:txBody>
      </p:sp>
      <p:pic>
        <p:nvPicPr>
          <p:cNvPr id="15" name="图片 14" descr="CC6905">
            <a:extLst>
              <a:ext uri="{FF2B5EF4-FFF2-40B4-BE49-F238E27FC236}">
                <a16:creationId xmlns:a16="http://schemas.microsoft.com/office/drawing/2014/main" id="{D07B8BD6-3DBF-F900-88BD-3EC685542F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600000">
            <a:off x="193040" y="2205355"/>
            <a:ext cx="1855470" cy="2002155"/>
          </a:xfrm>
          <a:prstGeom prst="rect">
            <a:avLst/>
          </a:prstGeom>
        </p:spPr>
      </p:pic>
      <p:pic>
        <p:nvPicPr>
          <p:cNvPr id="16" name="图片 15" descr="CC6905  QFN">
            <a:extLst>
              <a:ext uri="{FF2B5EF4-FFF2-40B4-BE49-F238E27FC236}">
                <a16:creationId xmlns:a16="http://schemas.microsoft.com/office/drawing/2014/main" id="{1C0A41DE-30EF-D3A4-449D-4D9816AAAD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95830" y="2424430"/>
            <a:ext cx="2061845" cy="1594485"/>
          </a:xfrm>
          <a:prstGeom prst="rect">
            <a:avLst/>
          </a:prstGeom>
        </p:spPr>
      </p:pic>
      <p:sp>
        <p:nvSpPr>
          <p:cNvPr id="7" name="流程图: 终止 6">
            <a:extLst>
              <a:ext uri="{FF2B5EF4-FFF2-40B4-BE49-F238E27FC236}">
                <a16:creationId xmlns:a16="http://schemas.microsoft.com/office/drawing/2014/main" id="{3D2E44A8-7A54-EEE8-2C94-ADE5A92C3970}"/>
              </a:ext>
            </a:extLst>
          </p:cNvPr>
          <p:cNvSpPr/>
          <p:nvPr/>
        </p:nvSpPr>
        <p:spPr>
          <a:xfrm>
            <a:off x="6644982" y="91422"/>
            <a:ext cx="900000" cy="259200"/>
          </a:xfrm>
          <a:prstGeom prst="flowChartTermina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latin typeface="楷体" panose="02010609060101010101" pitchFamily="49" charset="-122"/>
                <a:ea typeface="楷体" panose="02010609060101010101" pitchFamily="49" charset="-122"/>
              </a:rPr>
              <a:t>Sampling</a:t>
            </a:r>
            <a:endParaRPr lang="zh-CN" altLang="en-US" sz="11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970351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3DD4B2-1C42-8778-CE71-E6E2B3829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E73C848B-B16A-1780-24A0-46CEA37FD7CA}"/>
              </a:ext>
            </a:extLst>
          </p:cNvPr>
          <p:cNvGraphicFramePr/>
          <p:nvPr>
            <p:custDataLst>
              <p:tags r:id="rId1"/>
            </p:custDataLst>
          </p:nvPr>
        </p:nvGraphicFramePr>
        <p:xfrm>
          <a:off x="1513667" y="717550"/>
          <a:ext cx="4859365" cy="4211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98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94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CC6905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A71240</a:t>
                      </a:r>
                    </a:p>
                  </a:txBody>
                  <a:tcPr marL="0" marR="0" marT="0" marB="0" anchor="ctr" anchorCtr="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</a:rPr>
                        <a:t>VCC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kumimoji="1"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3.0</a:t>
                      </a:r>
                      <a:r>
                        <a:rPr kumimoji="1"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V~</a:t>
                      </a:r>
                      <a:r>
                        <a:rPr kumimoji="1"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3.6</a:t>
                      </a:r>
                      <a:r>
                        <a:rPr kumimoji="1"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V</a:t>
                      </a:r>
                    </a:p>
                    <a:p>
                      <a:pPr algn="ctr">
                        <a:buNone/>
                      </a:pPr>
                      <a:r>
                        <a:rPr kumimoji="1"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4.5V~5.5V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kumimoji="1"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3.0</a:t>
                      </a:r>
                      <a:r>
                        <a:rPr kumimoji="1"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V~</a:t>
                      </a:r>
                      <a:r>
                        <a:rPr kumimoji="1"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3.6</a:t>
                      </a:r>
                      <a:r>
                        <a:rPr kumimoji="1"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V</a:t>
                      </a:r>
                    </a:p>
                    <a:p>
                      <a:pPr algn="ctr">
                        <a:buNone/>
                      </a:pPr>
                      <a:r>
                        <a:rPr kumimoji="1"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4.5V~5.5V</a:t>
                      </a:r>
                    </a:p>
                  </a:txBody>
                  <a:tcPr marL="0" marR="0" marT="0" marB="0" anchor="ctr" anchorCtr="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97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kumimoji="1"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温度范围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kumimoji="1"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-40~1</a:t>
                      </a:r>
                      <a:r>
                        <a:rPr kumimoji="1"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25</a:t>
                      </a:r>
                      <a:r>
                        <a:rPr kumimoji="1"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℃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kumimoji="1"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-40~1</a:t>
                      </a:r>
                      <a:r>
                        <a:rPr kumimoji="1"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25</a:t>
                      </a:r>
                      <a:r>
                        <a:rPr kumimoji="1"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℃</a:t>
                      </a:r>
                    </a:p>
                  </a:txBody>
                  <a:tcPr marL="0" marR="0" marT="0" marB="0" anchor="ctr" anchorCtr="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kumimoji="1"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温漂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2</a:t>
                      </a:r>
                      <a:r>
                        <a:rPr kumimoji="1"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%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</a:rPr>
                        <a:t>&gt;2.5%</a:t>
                      </a:r>
                    </a:p>
                  </a:txBody>
                  <a:tcPr marL="0" marR="0" marT="0" marB="0" anchor="ctr" anchorCtr="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楷体" panose="02010609060101010101" pitchFamily="49" charset="-122"/>
                        </a:rPr>
                        <a:t>带宽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</a:rPr>
                        <a:t>200kHz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</a:rPr>
                        <a:t>120kHz</a:t>
                      </a:r>
                    </a:p>
                  </a:txBody>
                  <a:tcPr marL="0" marR="0" marT="0" marB="0" anchor="ctr" anchorCtr="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kumimoji="1"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原边阻抗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kumimoji="1" lang="en-US" sz="1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50</a:t>
                      </a:r>
                      <a:r>
                        <a:rPr kumimoji="1" lang="en-US" altLang="zh-CN" sz="1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0</a:t>
                      </a:r>
                      <a:r>
                        <a:rPr kumimoji="1" lang="zh-CN" altLang="en-US" sz="1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μΩ</a:t>
                      </a:r>
                      <a:endParaRPr kumimoji="1" lang="en-US" altLang="zh-CN" sz="1800" b="1" kern="600" dirty="0">
                        <a:solidFill>
                          <a:srgbClr val="FF0000"/>
                        </a:solidFill>
                        <a:uFillTx/>
                        <a:latin typeface="楷体" panose="02010609060101010101" pitchFamily="49" charset="-122"/>
                        <a:ea typeface="楷体" panose="02010609060101010101" pitchFamily="49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kumimoji="1"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120</a:t>
                      </a:r>
                      <a:r>
                        <a:rPr kumimoji="1"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0</a:t>
                      </a:r>
                      <a:r>
                        <a:rPr kumimoji="1"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μΩ</a:t>
                      </a:r>
                    </a:p>
                  </a:txBody>
                  <a:tcPr marL="0" marR="0" marT="0" marB="0" anchor="ctr" anchorCtr="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楷体" panose="02010609060101010101" pitchFamily="49" charset="-122"/>
                        </a:rPr>
                        <a:t>浪涌电流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</a:rPr>
                        <a:t>n. a.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</a:rPr>
                        <a:t>6kV</a:t>
                      </a:r>
                    </a:p>
                  </a:txBody>
                  <a:tcPr marL="0" marR="0" marT="0" marB="0" anchor="ctr" anchorCtr="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楷体" panose="02010609060101010101" pitchFamily="49" charset="-122"/>
                        </a:rPr>
                        <a:t>冲击电压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</a:rPr>
                        <a:t>n. a.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</a:rPr>
                        <a:t>7kV</a:t>
                      </a:r>
                    </a:p>
                  </a:txBody>
                  <a:tcPr marL="0" marR="0" marT="0" marB="0" anchor="ctr" anchorCtr="1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楷体" panose="02010609060101010101" pitchFamily="49" charset="-122"/>
                        </a:rPr>
                        <a:t>工频耐压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</a:rPr>
                        <a:t>100V</a:t>
                      </a:r>
                      <a:r>
                        <a:rPr lang="en-US" altLang="zh-CN" sz="16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</a:rPr>
                        <a:t>RMS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 dirty="0"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2400V</a:t>
                      </a:r>
                      <a:r>
                        <a:rPr lang="en-US" altLang="zh-CN" sz="1600" b="1" baseline="-25000" dirty="0"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  <a:sym typeface="+mn-ea"/>
                        </a:rPr>
                        <a:t>RMS</a:t>
                      </a:r>
                      <a:endParaRPr lang="en-US" altLang="zh-CN" sz="1600" b="1" dirty="0">
                        <a:latin typeface="Arial" panose="020B0604020202020204" pitchFamily="34" charset="0"/>
                        <a:ea typeface="楷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1" name="标题 50">
            <a:extLst>
              <a:ext uri="{FF2B5EF4-FFF2-40B4-BE49-F238E27FC236}">
                <a16:creationId xmlns:a16="http://schemas.microsoft.com/office/drawing/2014/main" id="{DEB0D57C-A28E-BC0F-7FE4-2C8E39BE0A3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276225"/>
            <a:ext cx="7886700" cy="993775"/>
          </a:xfrm>
        </p:spPr>
        <p:txBody>
          <a:bodyPr/>
          <a:lstStyle/>
          <a:p>
            <a:r>
              <a:rPr lang="en-US" altLang="zh-CN" sz="2400" b="1" dirty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CC6905 </a:t>
            </a:r>
            <a:r>
              <a:rPr lang="zh-CN" altLang="en-US" sz="2400" b="1" dirty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竞品对比</a:t>
            </a:r>
            <a:endParaRPr lang="en-US" dirty="0"/>
          </a:p>
        </p:txBody>
      </p:sp>
      <p:sp>
        <p:nvSpPr>
          <p:cNvPr id="3" name="爆炸形 1 5">
            <a:extLst>
              <a:ext uri="{FF2B5EF4-FFF2-40B4-BE49-F238E27FC236}">
                <a16:creationId xmlns:a16="http://schemas.microsoft.com/office/drawing/2014/main" id="{329F81E9-6F75-1D40-C981-E79A0123A4A3}"/>
              </a:ext>
            </a:extLst>
          </p:cNvPr>
          <p:cNvSpPr/>
          <p:nvPr/>
        </p:nvSpPr>
        <p:spPr>
          <a:xfrm>
            <a:off x="3207385" y="3257550"/>
            <a:ext cx="360000" cy="288000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261089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C:\Users\13551\Desktop\微信图片_20230314110600.png微信图片_2023031411060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rcRect/>
          <a:stretch>
            <a:fillRect/>
          </a:stretch>
        </p:blipFill>
        <p:spPr>
          <a:xfrm>
            <a:off x="910251" y="1050417"/>
            <a:ext cx="2839720" cy="2834640"/>
          </a:xfrm>
          <a:prstGeom prst="rect">
            <a:avLst/>
          </a:prstGeom>
        </p:spPr>
      </p:pic>
      <p:cxnSp>
        <p:nvCxnSpPr>
          <p:cNvPr id="42" name="直接箭头连接符 41"/>
          <p:cNvCxnSpPr/>
          <p:nvPr/>
        </p:nvCxnSpPr>
        <p:spPr>
          <a:xfrm flipH="1">
            <a:off x="2660794" y="4084267"/>
            <a:ext cx="1764000" cy="3810"/>
          </a:xfrm>
          <a:prstGeom prst="straightConnector1">
            <a:avLst/>
          </a:prstGeom>
          <a:ln w="19050">
            <a:solidFill>
              <a:srgbClr val="FF0000"/>
            </a:solidFill>
            <a:headEnd type="none"/>
            <a:tailEnd type="none" w="med" len="lg"/>
          </a:ln>
          <a:effectLst>
            <a:outerShdw blurRad="50800" dist="50800" dir="5400000" sx="2000" sy="2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10"/>
          <p:cNvSpPr txBox="1">
            <a:spLocks noChangeArrowheads="1"/>
          </p:cNvSpPr>
          <p:nvPr/>
        </p:nvSpPr>
        <p:spPr bwMode="auto">
          <a:xfrm>
            <a:off x="3895090" y="3903768"/>
            <a:ext cx="53911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200" dirty="0">
                <a:latin typeface="+mn-lt"/>
                <a:ea typeface="+mn-ea"/>
                <a:cs typeface="+mn-ea"/>
                <a:sym typeface="+mn-lt"/>
              </a:rPr>
              <a:t>隔离片</a:t>
            </a:r>
          </a:p>
        </p:txBody>
      </p:sp>
      <p:cxnSp>
        <p:nvCxnSpPr>
          <p:cNvPr id="45" name="直接箭头连接符 44"/>
          <p:cNvCxnSpPr/>
          <p:nvPr/>
        </p:nvCxnSpPr>
        <p:spPr>
          <a:xfrm flipH="1">
            <a:off x="2267585" y="866405"/>
            <a:ext cx="538480" cy="1561465"/>
          </a:xfrm>
          <a:prstGeom prst="straightConnector1">
            <a:avLst/>
          </a:prstGeom>
          <a:ln w="19050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  <a:effectLst>
            <a:outerShdw blurRad="50800" dist="50800" dir="5400000" sx="2000" sy="2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10"/>
          <p:cNvSpPr txBox="1">
            <a:spLocks noChangeArrowheads="1"/>
          </p:cNvSpPr>
          <p:nvPr/>
        </p:nvSpPr>
        <p:spPr bwMode="auto">
          <a:xfrm>
            <a:off x="3756025" y="676857"/>
            <a:ext cx="67818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200" dirty="0">
                <a:latin typeface="+mn-lt"/>
                <a:ea typeface="+mn-ea"/>
                <a:cs typeface="+mn-ea"/>
                <a:sym typeface="+mn-lt"/>
              </a:rPr>
              <a:t>芯片管芯</a:t>
            </a:r>
          </a:p>
        </p:txBody>
      </p:sp>
      <p:cxnSp>
        <p:nvCxnSpPr>
          <p:cNvPr id="2" name="直接箭头连接符 1"/>
          <p:cNvCxnSpPr/>
          <p:nvPr/>
        </p:nvCxnSpPr>
        <p:spPr>
          <a:xfrm>
            <a:off x="2800800" y="866881"/>
            <a:ext cx="1620000" cy="0"/>
          </a:xfrm>
          <a:prstGeom prst="straightConnector1">
            <a:avLst/>
          </a:prstGeom>
          <a:ln w="19050" cmpd="sng">
            <a:solidFill>
              <a:srgbClr val="FF0000"/>
            </a:solidFill>
            <a:prstDash val="solid"/>
            <a:headEnd type="none"/>
            <a:tailEnd type="none" w="med" len="lg"/>
          </a:ln>
          <a:effectLst>
            <a:outerShdw blurRad="50800" dist="50800" dir="5400000" sx="2000" sy="2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flipH="1" flipV="1">
            <a:off x="2070735" y="2937616"/>
            <a:ext cx="590074" cy="1145381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  <a:effectLst>
            <a:outerShdw blurRad="50800" dist="50800" dir="5400000" sx="2000" sy="2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3815715" y="1512517"/>
            <a:ext cx="462915" cy="161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zh-CN" sz="1050" dirty="0">
                <a:latin typeface="+mn-lt"/>
                <a:ea typeface="+mn-ea"/>
                <a:cs typeface="+mn-ea"/>
                <a:sym typeface="+mn-lt"/>
              </a:rPr>
              <a:t>GND</a:t>
            </a: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3815715" y="2895627"/>
            <a:ext cx="455930" cy="161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zh-CN" sz="1050" dirty="0">
                <a:latin typeface="+mn-lt"/>
                <a:ea typeface="+mn-ea"/>
                <a:cs typeface="+mn-ea"/>
                <a:sym typeface="+mn-lt"/>
              </a:rPr>
              <a:t>VREF</a:t>
            </a:r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3816000" y="2556582"/>
            <a:ext cx="1076325" cy="161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zh-CN" sz="1050" dirty="0">
                <a:latin typeface="+mn-lt"/>
                <a:ea typeface="+mn-ea"/>
                <a:cs typeface="+mn-ea"/>
                <a:sym typeface="+mn-lt"/>
              </a:rPr>
              <a:t>VOUT</a:t>
            </a:r>
          </a:p>
        </p:txBody>
      </p: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3815715" y="3240582"/>
            <a:ext cx="469265" cy="161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zh-CN" sz="1050" dirty="0">
                <a:latin typeface="+mn-lt"/>
                <a:ea typeface="+mn-ea"/>
                <a:cs typeface="+mn-ea"/>
                <a:sym typeface="+mn-lt"/>
              </a:rPr>
              <a:t>VCC</a:t>
            </a:r>
          </a:p>
        </p:txBody>
      </p:sp>
      <p:sp>
        <p:nvSpPr>
          <p:cNvPr id="18" name="上箭头 10"/>
          <p:cNvSpPr>
            <a:spLocks noChangeAspect="1"/>
          </p:cNvSpPr>
          <p:nvPr/>
        </p:nvSpPr>
        <p:spPr bwMode="auto">
          <a:xfrm rot="5400000">
            <a:off x="440055" y="1542203"/>
            <a:ext cx="346234" cy="544354"/>
          </a:xfrm>
          <a:prstGeom prst="up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1315699" y="4320582"/>
            <a:ext cx="2028825" cy="32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zh-CN" altLang="en-US" sz="1350" b="1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兼容</a:t>
            </a:r>
            <a:r>
              <a:rPr lang="en-US" altLang="zh-CN" sz="1350" b="1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HxxR</a:t>
            </a:r>
            <a:endParaRPr lang="en-US" altLang="zh-CN" sz="1350" b="1" dirty="0">
              <a:solidFill>
                <a:srgbClr val="0070C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TextBox 1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860000" y="3381130"/>
            <a:ext cx="2825115" cy="1344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400" b="1" dirty="0">
                <a:solidFill>
                  <a:srgbClr val="0070C0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优势特点</a:t>
            </a: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体积小</a:t>
            </a:r>
            <a:r>
              <a:rPr lang="en-US" altLang="zh-CN" sz="1350" dirty="0">
                <a:latin typeface="+mn-lt"/>
                <a:ea typeface="+mn-ea"/>
                <a:cs typeface="+mn-ea"/>
                <a:sym typeface="+mn-lt"/>
              </a:rPr>
              <a:t>,</a:t>
            </a: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简单、经济</a:t>
            </a:r>
            <a:endParaRPr lang="en-US" altLang="zh-CN" sz="1350" dirty="0">
              <a:latin typeface="+mn-lt"/>
              <a:ea typeface="+mn-ea"/>
              <a:cs typeface="+mn-ea"/>
              <a:sym typeface="+mn-lt"/>
            </a:endParaRP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抗外接磁干扰强</a:t>
            </a:r>
            <a:endParaRPr lang="en-US" altLang="zh-CN" sz="1350" dirty="0">
              <a:latin typeface="+mn-lt"/>
              <a:ea typeface="+mn-ea"/>
              <a:cs typeface="+mn-ea"/>
              <a:sym typeface="+mn-lt"/>
            </a:endParaRP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抗电源干扰强</a:t>
            </a:r>
            <a:endParaRPr lang="en-US" altLang="zh-CN" sz="1350" dirty="0">
              <a:latin typeface="+mn-lt"/>
              <a:ea typeface="+mn-ea"/>
              <a:cs typeface="+mn-ea"/>
              <a:sym typeface="+mn-lt"/>
            </a:endParaRP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低噪声</a:t>
            </a: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4860290" y="843862"/>
            <a:ext cx="3960000" cy="23253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500" b="1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产品</a:t>
            </a:r>
            <a:r>
              <a:rPr lang="zh-CN" altLang="en-US" sz="1500" b="1" dirty="0">
                <a:solidFill>
                  <a:srgbClr val="0070C0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特性</a:t>
            </a: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无磁芯方案，差分霍尔消除外界共模磁场干扰</a:t>
            </a: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zh-CN" sz="1350" dirty="0">
                <a:latin typeface="+mn-lt"/>
                <a:ea typeface="+mn-ea"/>
                <a:cs typeface="+mn-ea"/>
                <a:sym typeface="+mn-lt"/>
              </a:rPr>
              <a:t>基准输出</a:t>
            </a:r>
            <a:r>
              <a:rPr lang="en-US" altLang="zh-CN" sz="1350" dirty="0">
                <a:latin typeface="+mn-lt"/>
                <a:ea typeface="+mn-ea"/>
                <a:cs typeface="+mn-ea"/>
                <a:sym typeface="+mn-lt"/>
              </a:rPr>
              <a:t>/</a:t>
            </a: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输入两种模式</a:t>
            </a: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低内阻：</a:t>
            </a:r>
            <a:r>
              <a:rPr lang="en-US" altLang="zh-CN" sz="1350" dirty="0">
                <a:latin typeface="+mn-lt"/>
                <a:ea typeface="+mn-ea"/>
                <a:cs typeface="+mn-ea"/>
                <a:sym typeface="+mn-lt"/>
              </a:rPr>
              <a:t>300uΩ</a:t>
            </a: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隔离电压</a:t>
            </a:r>
            <a:r>
              <a:rPr lang="en-US" altLang="zh-CN" sz="1350" dirty="0">
                <a:latin typeface="+mn-lt"/>
                <a:ea typeface="+mn-ea"/>
                <a:cs typeface="+mn-ea"/>
                <a:sym typeface="+mn-lt"/>
              </a:rPr>
              <a:t>:5kV</a:t>
            </a:r>
            <a:r>
              <a:rPr lang="en-US" altLang="zh-CN" sz="1350" baseline="-25000" dirty="0">
                <a:latin typeface="+mn-lt"/>
                <a:ea typeface="+mn-ea"/>
                <a:cs typeface="+mn-ea"/>
                <a:sym typeface="+mn-lt"/>
              </a:rPr>
              <a:t>RMS</a:t>
            </a:r>
            <a:r>
              <a:rPr lang="en-US" altLang="zh-CN" sz="1350" dirty="0">
                <a:latin typeface="+mn-lt"/>
                <a:ea typeface="+mn-ea"/>
                <a:cs typeface="+mn-ea"/>
                <a:sym typeface="+mn-lt"/>
              </a:rPr>
              <a:t>, </a:t>
            </a:r>
            <a:r>
              <a:rPr sz="1350" dirty="0">
                <a:latin typeface="+mn-lt"/>
                <a:ea typeface="+mn-ea"/>
                <a:cs typeface="+mn-ea"/>
                <a:sym typeface="+mn-lt"/>
              </a:rPr>
              <a:t>2</a:t>
            </a:r>
            <a:r>
              <a:rPr lang="en-US" sz="1350" dirty="0">
                <a:latin typeface="+mn-lt"/>
                <a:ea typeface="+mn-ea"/>
                <a:cs typeface="+mn-ea"/>
                <a:sym typeface="+mn-lt"/>
              </a:rPr>
              <a:t>5</a:t>
            </a:r>
            <a:r>
              <a:rPr sz="1350" dirty="0">
                <a:latin typeface="+mn-lt"/>
                <a:ea typeface="+mn-ea"/>
                <a:cs typeface="+mn-ea"/>
                <a:sym typeface="+mn-lt"/>
              </a:rPr>
              <a:t>kA浪涌电流承受能力</a:t>
            </a: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电流范围：</a:t>
            </a:r>
            <a:r>
              <a:rPr lang="en-US" altLang="zh-CN" sz="1350" dirty="0">
                <a:latin typeface="+mn-lt"/>
                <a:ea typeface="+mn-ea"/>
                <a:cs typeface="+mn-ea"/>
                <a:sym typeface="+mn-lt"/>
              </a:rPr>
              <a:t>20</a:t>
            </a: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～</a:t>
            </a:r>
            <a:r>
              <a:rPr lang="en-US" altLang="zh-CN" sz="1350" dirty="0">
                <a:latin typeface="+mn-lt"/>
                <a:ea typeface="+mn-ea"/>
                <a:cs typeface="+mn-ea"/>
                <a:sym typeface="+mn-lt"/>
              </a:rPr>
              <a:t>150A</a:t>
            </a: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宽信号带宽：</a:t>
            </a:r>
            <a:r>
              <a:rPr lang="en-US" altLang="zh-CN" sz="1350" dirty="0">
                <a:latin typeface="+mn-lt"/>
                <a:ea typeface="+mn-ea"/>
                <a:cs typeface="+mn-ea"/>
                <a:sym typeface="+mn-lt"/>
              </a:rPr>
              <a:t>250kHz</a:t>
            </a: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灵敏度常温误差</a:t>
            </a:r>
            <a:r>
              <a:rPr lang="en-US" altLang="zh-CN" sz="1350" dirty="0">
                <a:latin typeface="+mn-lt"/>
                <a:ea typeface="+mn-ea"/>
                <a:cs typeface="+mn-ea"/>
                <a:sym typeface="+mn-lt"/>
              </a:rPr>
              <a:t>±1%</a:t>
            </a:r>
            <a:r>
              <a:rPr lang="zh-CN" altLang="en-US" sz="1350" dirty="0">
                <a:latin typeface="+mn-lt"/>
                <a:ea typeface="+mn-ea"/>
                <a:cs typeface="+mn-ea"/>
                <a:sym typeface="+mn-lt"/>
              </a:rPr>
              <a:t>，全温误差</a:t>
            </a:r>
            <a:r>
              <a:rPr lang="en-US" altLang="zh-CN" sz="1350" dirty="0">
                <a:latin typeface="+mn-lt"/>
                <a:ea typeface="+mn-ea"/>
                <a:cs typeface="+mn-ea"/>
                <a:sym typeface="+mn-lt"/>
              </a:rPr>
              <a:t>±2.5%</a:t>
            </a:r>
            <a:endParaRPr lang="zh-CN" altLang="en-US" sz="135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7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 vert="horz" wrap="square" lIns="91440" tIns="45720" rIns="91440" bIns="45720" anchor="ctr" anchorCtr="0">
            <a:normAutofit/>
          </a:bodyPr>
          <a:lstStyle/>
          <a:p>
            <a:pPr algn="l" eaLnBrk="1" hangingPunct="1">
              <a:buClrTx/>
              <a:buSzTx/>
              <a:buFontTx/>
              <a:buNone/>
            </a:pPr>
            <a:r>
              <a:rPr lang="en-US" altLang="zh-CN" sz="2400" b="1" dirty="0">
                <a:solidFill>
                  <a:srgbClr val="C00000"/>
                </a:solidFill>
                <a:latin typeface="+mj-ea"/>
                <a:ea typeface="+mj-ea"/>
                <a:cs typeface="+mn-ea"/>
                <a:sym typeface="+mn-lt"/>
              </a:rPr>
              <a:t>  </a:t>
            </a:r>
            <a:r>
              <a:rPr lang="zh-CN" altLang="en-US" sz="2400" b="1" dirty="0">
                <a:solidFill>
                  <a:srgbClr val="C00000"/>
                </a:solidFill>
                <a:latin typeface="+mj-ea"/>
                <a:ea typeface="+mj-ea"/>
                <a:cs typeface="+mn-cs"/>
                <a:sym typeface="+mn-lt"/>
              </a:rPr>
              <a:t>CC6930 无磁芯SOP16W电流传感器IC</a:t>
            </a:r>
          </a:p>
        </p:txBody>
      </p:sp>
      <p:sp>
        <p:nvSpPr>
          <p:cNvPr id="11" name="TextBox 10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321810" y="1981782"/>
            <a:ext cx="184666" cy="979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mongolianVert"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200" dirty="0">
                <a:latin typeface="+mn-lt"/>
                <a:ea typeface="+mn-ea"/>
                <a:cs typeface="+mn-ea"/>
                <a:sym typeface="+mn-lt"/>
              </a:rPr>
              <a:t>次级信号通路</a:t>
            </a:r>
          </a:p>
        </p:txBody>
      </p:sp>
      <p:sp>
        <p:nvSpPr>
          <p:cNvPr id="3" name="上箭头 11">
            <a:extLst>
              <a:ext uri="{FF2B5EF4-FFF2-40B4-BE49-F238E27FC236}">
                <a16:creationId xmlns:a16="http://schemas.microsoft.com/office/drawing/2014/main" id="{0B9C3CEF-13BB-43FC-7390-E002B669B981}"/>
              </a:ext>
            </a:extLst>
          </p:cNvPr>
          <p:cNvSpPr>
            <a:spLocks noChangeAspect="1"/>
          </p:cNvSpPr>
          <p:nvPr>
            <p:custDataLst>
              <p:tags r:id="rId6"/>
            </p:custDataLst>
          </p:nvPr>
        </p:nvSpPr>
        <p:spPr bwMode="auto">
          <a:xfrm rot="16200000" flipH="1">
            <a:off x="440055" y="2857606"/>
            <a:ext cx="346234" cy="544354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5" name="流程图: 终止 14">
            <a:extLst>
              <a:ext uri="{FF2B5EF4-FFF2-40B4-BE49-F238E27FC236}">
                <a16:creationId xmlns:a16="http://schemas.microsoft.com/office/drawing/2014/main" id="{AE6CCEF2-9209-5F34-6341-EC55BB172DD1}"/>
              </a:ext>
            </a:extLst>
          </p:cNvPr>
          <p:cNvSpPr/>
          <p:nvPr/>
        </p:nvSpPr>
        <p:spPr>
          <a:xfrm>
            <a:off x="6644982" y="91422"/>
            <a:ext cx="900000" cy="259200"/>
          </a:xfrm>
          <a:prstGeom prst="flowChartTermina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latin typeface="楷体" panose="02010609060101010101" pitchFamily="49" charset="-122"/>
                <a:ea typeface="楷体" panose="02010609060101010101" pitchFamily="49" charset="-122"/>
              </a:rPr>
              <a:t>Sampling</a:t>
            </a:r>
            <a:endParaRPr lang="zh-CN" altLang="en-US" sz="11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466866" y="1648408"/>
            <a:ext cx="3520602" cy="3368761"/>
            <a:chOff x="136666" y="1900558"/>
            <a:chExt cx="3516225" cy="3364573"/>
          </a:xfrm>
        </p:grpSpPr>
        <p:graphicFrame>
          <p:nvGraphicFramePr>
            <p:cNvPr id="9" name="对象 6"/>
            <p:cNvGraphicFramePr/>
            <p:nvPr>
              <p:custDataLst>
                <p:tags r:id="rId4"/>
              </p:custDataLst>
            </p:nvPr>
          </p:nvGraphicFramePr>
          <p:xfrm>
            <a:off x="136666" y="3767137"/>
            <a:ext cx="3516225" cy="14979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6" imgW="6499860" imgH="3489960" progId="Paint.Picture">
                    <p:embed/>
                  </p:oleObj>
                </mc:Choice>
                <mc:Fallback>
                  <p:oleObj r:id="rId6" imgW="6499860" imgH="3489960" progId="Paint.Picture">
                    <p:embed/>
                    <p:pic>
                      <p:nvPicPr>
                        <p:cNvPr id="9" name="对象 6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36666" y="3767137"/>
                          <a:ext cx="3516225" cy="149799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6" name="图片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4948" y="1900558"/>
              <a:ext cx="2003902" cy="1770425"/>
            </a:xfrm>
            <a:prstGeom prst="rect">
              <a:avLst/>
            </a:prstGeom>
          </p:spPr>
        </p:pic>
      </p:grpSp>
      <p:sp>
        <p:nvSpPr>
          <p:cNvPr id="11" name="矩形: 圆角 10"/>
          <p:cNvSpPr/>
          <p:nvPr/>
        </p:nvSpPr>
        <p:spPr>
          <a:xfrm>
            <a:off x="4275200" y="1765085"/>
            <a:ext cx="4401934" cy="3169772"/>
          </a:xfrm>
          <a:prstGeom prst="roundRect">
            <a:avLst>
              <a:gd name="adj" fmla="val 3895"/>
            </a:avLst>
          </a:prstGeom>
          <a:solidFill>
            <a:schemeClr val="bg1"/>
          </a:solidFill>
          <a:ln w="3175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思源黑体 CN Normal" panose="020B0400000000000000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0" y="0"/>
            <a:ext cx="5076056" cy="431800"/>
          </a:xfrm>
          <a:prstGeom prst="rect">
            <a:avLst/>
          </a:prstGeom>
        </p:spPr>
        <p:txBody>
          <a:bodyPr vert="horz" wrap="square" lIns="91440" tIns="45720" rIns="91440" bIns="45720" anchor="ctr" anchorCtr="0"/>
          <a:lstStyle>
            <a:lvl1pPr lvl="0" algn="ctr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lvl="1" algn="ctr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lvl="2" algn="ctr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lvl="3" algn="ctr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lvl="4" algn="ctr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457200" lvl="5" algn="ctr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914400" lvl="6" algn="ctr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1371600" lvl="7" algn="ctr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1828800" lvl="8" algn="ctr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algn="l"/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  <a:sym typeface="思源黑体 CN Light" panose="020B0300000000000000" pitchFamily="34" charset="-122"/>
              </a:rPr>
              <a:t>  </a:t>
            </a:r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  <a:sym typeface="思源黑体 CN Light" panose="020B0300000000000000" pitchFamily="34" charset="-122"/>
              </a:rPr>
              <a:t>隔离双通道栅极驱动器</a:t>
            </a:r>
            <a:r>
              <a:rPr lang="en-US" altLang="zh-CN" sz="2400" dirty="0">
                <a:solidFill>
                  <a:schemeClr val="accent1"/>
                </a:solidFill>
                <a:latin typeface="+mj-ea"/>
                <a:ea typeface="+mj-ea"/>
                <a:sym typeface="思源黑体 CN Light" panose="020B0300000000000000" pitchFamily="34" charset="-122"/>
              </a:rPr>
              <a:t>CCi8332</a:t>
            </a: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36666" y="581263"/>
            <a:ext cx="8763764" cy="9499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>
              <a:lnSpc>
                <a:spcPts val="1995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altLang="zh-CN" sz="1050" u="sng" dirty="0">
                <a:latin typeface="+mn-ea"/>
              </a:rPr>
              <a:t>CCi8332</a:t>
            </a:r>
            <a:r>
              <a:rPr lang="zh-CN" altLang="en-US" sz="1050" u="sng" dirty="0">
                <a:latin typeface="+mn-ea"/>
              </a:rPr>
              <a:t>：隔离双通道栅极驱动器。</a:t>
            </a:r>
            <a:r>
              <a:rPr lang="en-US" altLang="zh-CN" sz="1050" u="sng" dirty="0">
                <a:latin typeface="+mn-ea"/>
              </a:rPr>
              <a:t>(</a:t>
            </a:r>
            <a:r>
              <a:rPr lang="zh-CN" altLang="en-US" sz="1050" u="sng" dirty="0">
                <a:latin typeface="+mn-ea"/>
              </a:rPr>
              <a:t>竞品：</a:t>
            </a:r>
            <a:r>
              <a:rPr lang="en-US" altLang="zh-CN" sz="1050" u="sng" dirty="0">
                <a:latin typeface="+mn-ea"/>
              </a:rPr>
              <a:t>Uxx21520</a:t>
            </a:r>
            <a:r>
              <a:rPr lang="zh-CN" altLang="en-US" sz="1050" u="sng" dirty="0">
                <a:latin typeface="+mn-ea"/>
              </a:rPr>
              <a:t>）</a:t>
            </a:r>
            <a:endParaRPr lang="en-US" altLang="zh-CN" sz="1050" dirty="0">
              <a:latin typeface="+mn-ea"/>
              <a:cs typeface="微软雅黑" panose="020B0503020204020204" charset="-122"/>
              <a:sym typeface="黑体" panose="02010609060101010101" pitchFamily="49" charset="-122"/>
            </a:endParaRPr>
          </a:p>
          <a:p>
            <a:pPr algn="just">
              <a:lnSpc>
                <a:spcPts val="1995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altLang="zh-CN" sz="1050" dirty="0" err="1">
                <a:latin typeface="+mn-ea"/>
                <a:cs typeface="微软雅黑" panose="020B0503020204020204" charset="-122"/>
                <a:sym typeface="黑体" panose="02010609060101010101" pitchFamily="49" charset="-122"/>
              </a:rPr>
              <a:t>CCi</a:t>
            </a:r>
            <a:r>
              <a:rPr lang="zh-CN" altLang="en-US" sz="1050" dirty="0">
                <a:latin typeface="+mn-ea"/>
                <a:cs typeface="微软雅黑" panose="020B0503020204020204" charset="-122"/>
                <a:sym typeface="黑体" panose="02010609060101010101" pitchFamily="49" charset="-122"/>
              </a:rPr>
              <a:t>8332 是一款隔离双通道栅极驱动器，具有4A的上管峰值电流和6A的下管峰值电流。具有 </a:t>
            </a:r>
            <a:r>
              <a:rPr lang="en-US" altLang="zh-CN" sz="1050" dirty="0">
                <a:latin typeface="+mn-ea"/>
                <a:cs typeface="微软雅黑" panose="020B0503020204020204" charset="-122"/>
                <a:sym typeface="黑体" panose="02010609060101010101" pitchFamily="49" charset="-122"/>
              </a:rPr>
              <a:t>40</a:t>
            </a:r>
            <a:r>
              <a:rPr lang="zh-CN" altLang="en-US" sz="1050" dirty="0">
                <a:latin typeface="+mn-ea"/>
                <a:cs typeface="微软雅黑" panose="020B0503020204020204" charset="-122"/>
                <a:sym typeface="黑体" panose="02010609060101010101" pitchFamily="49" charset="-122"/>
              </a:rPr>
              <a:t>ns传播延迟和</a:t>
            </a:r>
            <a:r>
              <a:rPr lang="en-US" altLang="zh-CN" sz="1050" dirty="0">
                <a:latin typeface="+mn-ea"/>
                <a:cs typeface="微软雅黑" panose="020B0503020204020204" charset="-122"/>
                <a:sym typeface="黑体" panose="02010609060101010101" pitchFamily="49" charset="-122"/>
              </a:rPr>
              <a:t>6</a:t>
            </a:r>
            <a:r>
              <a:rPr lang="zh-CN" altLang="en-US" sz="1050" dirty="0">
                <a:latin typeface="+mn-ea"/>
                <a:cs typeface="微软雅黑" panose="020B0503020204020204" charset="-122"/>
                <a:sym typeface="黑体" panose="02010609060101010101" pitchFamily="49" charset="-122"/>
              </a:rPr>
              <a:t>ns最大脉宽失真。输入侧通过一个5700V</a:t>
            </a:r>
            <a:r>
              <a:rPr lang="zh-CN" altLang="en-US" sz="1050" baseline="-25000" dirty="0">
                <a:latin typeface="+mn-ea"/>
                <a:cs typeface="微软雅黑" panose="020B0503020204020204" charset="-122"/>
                <a:sym typeface="黑体" panose="02010609060101010101" pitchFamily="49" charset="-122"/>
              </a:rPr>
              <a:t>RMS</a:t>
            </a:r>
            <a:r>
              <a:rPr lang="zh-CN" altLang="en-US" sz="1050" dirty="0">
                <a:latin typeface="+mn-ea"/>
                <a:cs typeface="微软雅黑" panose="020B0503020204020204" charset="-122"/>
                <a:sym typeface="黑体" panose="02010609060101010101" pitchFamily="49" charset="-122"/>
              </a:rPr>
              <a:t> 增强型隔离层与两个输出驱动器隔离，两侧之间的共模瞬态抑制（CMTI）可达到1</a:t>
            </a:r>
            <a:r>
              <a:rPr lang="en-US" altLang="zh-CN" sz="1050" dirty="0">
                <a:latin typeface="+mn-ea"/>
                <a:cs typeface="微软雅黑" panose="020B0503020204020204" charset="-122"/>
                <a:sym typeface="黑体" panose="02010609060101010101" pitchFamily="49" charset="-122"/>
              </a:rPr>
              <a:t>5</a:t>
            </a:r>
            <a:r>
              <a:rPr lang="zh-CN" altLang="en-US" sz="1050" dirty="0">
                <a:latin typeface="+mn-ea"/>
                <a:cs typeface="微软雅黑" panose="020B0503020204020204" charset="-122"/>
                <a:sym typeface="黑体" panose="02010609060101010101" pitchFamily="49" charset="-122"/>
              </a:rPr>
              <a:t>0V/ns。</a:t>
            </a:r>
          </a:p>
        </p:txBody>
      </p:sp>
      <p:sp>
        <p:nvSpPr>
          <p:cNvPr id="7" name="文本框 3"/>
          <p:cNvSpPr txBox="1"/>
          <p:nvPr>
            <p:custDataLst>
              <p:tags r:id="rId3"/>
            </p:custDataLst>
          </p:nvPr>
        </p:nvSpPr>
        <p:spPr>
          <a:xfrm>
            <a:off x="4562933" y="2211964"/>
            <a:ext cx="3826469" cy="260513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13995" indent="-21399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100" dirty="0">
                <a:latin typeface="+mn-ea"/>
                <a:cs typeface="新宋体" panose="02010609030101010101" charset="-122"/>
                <a:sym typeface="黑体" panose="02010609060101010101" pitchFamily="49" charset="-122"/>
              </a:rPr>
              <a:t>隔离驱动可配置为两个独立的单侧驱动器或半桥驱动器</a:t>
            </a:r>
          </a:p>
          <a:p>
            <a:pPr marL="213995" indent="-21399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100" dirty="0">
                <a:latin typeface="+mn-ea"/>
                <a:cs typeface="新宋体" panose="02010609030101010101" charset="-122"/>
                <a:sym typeface="黑体" panose="02010609060101010101" pitchFamily="49" charset="-122"/>
              </a:rPr>
              <a:t>具有 4A上管峰值电流和 6A下管峰值电流</a:t>
            </a:r>
          </a:p>
          <a:p>
            <a:pPr marL="213995" indent="-21399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100" dirty="0">
                <a:latin typeface="+mn-ea"/>
                <a:cs typeface="新宋体" panose="02010609030101010101" charset="-122"/>
                <a:sym typeface="黑体" panose="02010609060101010101" pitchFamily="49" charset="-122"/>
              </a:rPr>
              <a:t>高共模瞬态抑制 (CMTI)：1</a:t>
            </a:r>
            <a:r>
              <a:rPr lang="en-US" altLang="zh-CN" sz="1100" dirty="0">
                <a:latin typeface="+mn-ea"/>
                <a:cs typeface="新宋体" panose="02010609030101010101" charset="-122"/>
                <a:sym typeface="黑体" panose="02010609060101010101" pitchFamily="49" charset="-122"/>
              </a:rPr>
              <a:t>5</a:t>
            </a:r>
            <a:r>
              <a:rPr lang="zh-CN" altLang="en-US" sz="1100" dirty="0">
                <a:latin typeface="+mn-ea"/>
                <a:cs typeface="新宋体" panose="02010609030101010101" charset="-122"/>
                <a:sym typeface="黑体" panose="02010609060101010101" pitchFamily="49" charset="-122"/>
              </a:rPr>
              <a:t>0V/ns </a:t>
            </a:r>
          </a:p>
          <a:p>
            <a:pPr marL="213995" indent="-21399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+mn-ea"/>
                <a:cs typeface="新宋体" panose="02010609030101010101" charset="-122"/>
                <a:sym typeface="黑体" panose="02010609060101010101" pitchFamily="49" charset="-122"/>
              </a:rPr>
              <a:t>40</a:t>
            </a:r>
            <a:r>
              <a:rPr lang="zh-CN" altLang="en-US" sz="1100" dirty="0">
                <a:latin typeface="+mn-ea"/>
                <a:cs typeface="新宋体" panose="02010609030101010101" charset="-122"/>
                <a:sym typeface="黑体" panose="02010609060101010101" pitchFamily="49" charset="-122"/>
              </a:rPr>
              <a:t>ns 典型传播延迟</a:t>
            </a:r>
          </a:p>
          <a:p>
            <a:pPr marL="213995" indent="-21399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+mn-ea"/>
                <a:cs typeface="新宋体" panose="02010609030101010101" charset="-122"/>
                <a:sym typeface="黑体" panose="02010609060101010101" pitchFamily="49" charset="-122"/>
              </a:rPr>
              <a:t>6</a:t>
            </a:r>
            <a:r>
              <a:rPr lang="zh-CN" altLang="en-US" sz="1100" dirty="0">
                <a:latin typeface="+mn-ea"/>
                <a:cs typeface="新宋体" panose="02010609030101010101" charset="-122"/>
                <a:sym typeface="黑体" panose="02010609060101010101" pitchFamily="49" charset="-122"/>
              </a:rPr>
              <a:t>ns 最大脉宽失真</a:t>
            </a:r>
          </a:p>
          <a:p>
            <a:pPr marL="213995" indent="-21399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100" dirty="0">
                <a:latin typeface="+mn-ea"/>
                <a:cs typeface="新宋体" panose="02010609030101010101" charset="-122"/>
                <a:sym typeface="黑体" panose="02010609060101010101" pitchFamily="49" charset="-122"/>
              </a:rPr>
              <a:t>死区时间可通过 DT 引脚配置</a:t>
            </a:r>
          </a:p>
          <a:p>
            <a:pPr marL="213995" indent="-21399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100" dirty="0">
                <a:latin typeface="+mn-ea"/>
                <a:cs typeface="新宋体" panose="02010609030101010101" charset="-122"/>
                <a:sym typeface="黑体" panose="02010609060101010101" pitchFamily="49" charset="-122"/>
              </a:rPr>
              <a:t>可接收最小 23ns 的窄脉冲</a:t>
            </a:r>
          </a:p>
          <a:p>
            <a:pPr marL="213995" indent="-21399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100" dirty="0">
                <a:latin typeface="+mn-ea"/>
                <a:cs typeface="新宋体" panose="02010609030101010101" charset="-122"/>
                <a:sym typeface="黑体" panose="02010609060101010101" pitchFamily="49" charset="-122"/>
              </a:rPr>
              <a:t>工作温度：-40°C ~ 125°C</a:t>
            </a:r>
          </a:p>
          <a:p>
            <a:pPr marL="213995" indent="-21399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100" dirty="0">
                <a:latin typeface="+mn-ea"/>
                <a:cs typeface="新宋体" panose="02010609030101010101" charset="-122"/>
                <a:sym typeface="黑体" panose="02010609060101010101" pitchFamily="49" charset="-122"/>
              </a:rPr>
              <a:t>封装 SOP16W</a:t>
            </a:r>
          </a:p>
          <a:p>
            <a:pPr marL="213995" indent="-21399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100" dirty="0">
                <a:latin typeface="+mn-ea"/>
                <a:cs typeface="新宋体" panose="02010609030101010101" charset="-122"/>
                <a:sym typeface="黑体" panose="02010609060101010101" pitchFamily="49" charset="-122"/>
              </a:rPr>
              <a:t>ESD ( HBM ) ±4 kV，ESD ( CDM ) ±1.5 kV</a:t>
            </a:r>
          </a:p>
        </p:txBody>
      </p:sp>
      <p:sp>
        <p:nvSpPr>
          <p:cNvPr id="8" name="文本框 6"/>
          <p:cNvSpPr txBox="1"/>
          <p:nvPr/>
        </p:nvSpPr>
        <p:spPr>
          <a:xfrm>
            <a:off x="5745819" y="1810187"/>
            <a:ext cx="1460697" cy="40177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800" dirty="0">
                <a:solidFill>
                  <a:schemeClr val="accent1"/>
                </a:solidFill>
                <a:latin typeface="+mj-ea"/>
                <a:ea typeface="+mj-ea"/>
                <a:cs typeface="新宋体" panose="02010609030101010101" charset="-122"/>
                <a:sym typeface="黑体" panose="02010609060101010101" pitchFamily="49" charset="-122"/>
              </a:rPr>
              <a:t>产 品 特</a:t>
            </a:r>
            <a:r>
              <a:rPr lang="en-US" altLang="zh-CN" sz="1800" dirty="0">
                <a:solidFill>
                  <a:schemeClr val="accent1"/>
                </a:solidFill>
                <a:latin typeface="+mj-ea"/>
                <a:ea typeface="+mj-ea"/>
                <a:cs typeface="新宋体" panose="02010609030101010101" charset="-122"/>
                <a:sym typeface="黑体" panose="02010609060101010101" pitchFamily="49" charset="-122"/>
              </a:rPr>
              <a:t>  </a:t>
            </a:r>
            <a:r>
              <a:rPr lang="zh-CN" altLang="en-US" sz="1800" dirty="0">
                <a:solidFill>
                  <a:schemeClr val="accent1"/>
                </a:solidFill>
                <a:latin typeface="+mj-ea"/>
                <a:ea typeface="+mj-ea"/>
                <a:cs typeface="新宋体" panose="02010609030101010101" charset="-122"/>
                <a:sym typeface="黑体" panose="02010609060101010101" pitchFamily="49" charset="-122"/>
              </a:rPr>
              <a:t>性</a:t>
            </a:r>
          </a:p>
        </p:txBody>
      </p:sp>
      <p:sp>
        <p:nvSpPr>
          <p:cNvPr id="4" name="流程图: 终止 3">
            <a:extLst>
              <a:ext uri="{FF2B5EF4-FFF2-40B4-BE49-F238E27FC236}">
                <a16:creationId xmlns:a16="http://schemas.microsoft.com/office/drawing/2014/main" id="{1B53E8F0-6E41-9A87-A232-2CA4A6D58858}"/>
              </a:ext>
            </a:extLst>
          </p:cNvPr>
          <p:cNvSpPr/>
          <p:nvPr/>
        </p:nvSpPr>
        <p:spPr>
          <a:xfrm>
            <a:off x="6644982" y="91422"/>
            <a:ext cx="900000" cy="259200"/>
          </a:xfrm>
          <a:prstGeom prst="flowChartTermina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latin typeface="楷体" panose="02010609060101010101" pitchFamily="49" charset="-122"/>
                <a:ea typeface="楷体" panose="02010609060101010101" pitchFamily="49" charset="-122"/>
              </a:rPr>
              <a:t>Sampling</a:t>
            </a:r>
            <a:endParaRPr lang="zh-CN" altLang="en-US" sz="11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圆角 10"/>
          <p:cNvSpPr/>
          <p:nvPr/>
        </p:nvSpPr>
        <p:spPr>
          <a:xfrm>
            <a:off x="4275200" y="1546869"/>
            <a:ext cx="4401934" cy="3169772"/>
          </a:xfrm>
          <a:prstGeom prst="roundRect">
            <a:avLst>
              <a:gd name="adj" fmla="val 3895"/>
            </a:avLst>
          </a:prstGeom>
          <a:solidFill>
            <a:schemeClr val="bg1"/>
          </a:solidFill>
          <a:ln w="3175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思源黑体 CN Normal" panose="020B0400000000000000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0" y="0"/>
            <a:ext cx="5076056" cy="431800"/>
          </a:xfrm>
          <a:prstGeom prst="rect">
            <a:avLst/>
          </a:prstGeom>
        </p:spPr>
        <p:txBody>
          <a:bodyPr vert="horz" wrap="square" lIns="91440" tIns="45720" rIns="91440" bIns="45720" anchor="ctr" anchorCtr="0"/>
          <a:lstStyle>
            <a:lvl1pPr lvl="0" algn="ctr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lvl="1" algn="ctr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lvl="2" algn="ctr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lvl="3" algn="ctr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lvl="4" algn="ctr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457200" lvl="5" algn="ctr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914400" lvl="6" algn="ctr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1371600" lvl="7" algn="ctr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1828800" lvl="8" algn="ctr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algn="l"/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  <a:sym typeface="思源黑体 CN Light" panose="020B0300000000000000" pitchFamily="34" charset="-122"/>
              </a:rPr>
              <a:t>  </a:t>
            </a:r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  <a:sym typeface="思源黑体 CN Light" panose="020B0300000000000000" pitchFamily="34" charset="-122"/>
              </a:rPr>
              <a:t>隔离单通道栅极驱动器</a:t>
            </a:r>
            <a:r>
              <a:rPr lang="en-US" altLang="zh-CN" sz="2400" dirty="0">
                <a:solidFill>
                  <a:schemeClr val="accent1"/>
                </a:solidFill>
                <a:latin typeface="+mj-ea"/>
                <a:ea typeface="+mj-ea"/>
                <a:sym typeface="思源黑体 CN Light" panose="020B0300000000000000" pitchFamily="34" charset="-122"/>
              </a:rPr>
              <a:t>CCi8331</a:t>
            </a: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36666" y="581263"/>
            <a:ext cx="8763764" cy="9499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>
              <a:lnSpc>
                <a:spcPts val="1995"/>
              </a:lnSpc>
              <a:spcBef>
                <a:spcPts val="450"/>
              </a:spcBef>
              <a:spcAft>
                <a:spcPts val="450"/>
              </a:spcAft>
              <a:tabLst>
                <a:tab pos="806450" algn="l"/>
              </a:tabLst>
            </a:pPr>
            <a:r>
              <a:rPr lang="en-US" altLang="zh-CN" sz="1050" u="sng" dirty="0">
                <a:latin typeface="+mn-ea"/>
              </a:rPr>
              <a:t>CCi8331</a:t>
            </a:r>
            <a:r>
              <a:rPr lang="zh-CN" altLang="en-US" sz="1050" u="sng" dirty="0">
                <a:latin typeface="+mn-ea"/>
              </a:rPr>
              <a:t>：</a:t>
            </a:r>
            <a:r>
              <a:rPr lang="zh-TW" altLang="en-US" sz="1050" u="sng" dirty="0">
                <a:latin typeface="+mn-ea"/>
              </a:rPr>
              <a:t>隔离单通道栅极驱动器。</a:t>
            </a:r>
            <a:r>
              <a:rPr lang="en-US" altLang="zh-TW" sz="1050" u="sng" dirty="0">
                <a:latin typeface="+mn-ea"/>
              </a:rPr>
              <a:t>(</a:t>
            </a:r>
            <a:r>
              <a:rPr lang="zh-TW" altLang="en-US" sz="1050" u="sng" dirty="0">
                <a:latin typeface="+mn-ea"/>
              </a:rPr>
              <a:t>竞品：</a:t>
            </a:r>
            <a:r>
              <a:rPr lang="en-US" altLang="zh-TW" sz="1050" u="sng" dirty="0">
                <a:latin typeface="+mn-ea"/>
              </a:rPr>
              <a:t>U</a:t>
            </a:r>
            <a:r>
              <a:rPr lang="en-US" altLang="zh-CN" sz="1050" u="sng" dirty="0">
                <a:latin typeface="+mn-ea"/>
              </a:rPr>
              <a:t>xx</a:t>
            </a:r>
            <a:r>
              <a:rPr lang="en-US" altLang="zh-TW" sz="1050" u="sng" dirty="0">
                <a:latin typeface="+mn-ea"/>
              </a:rPr>
              <a:t>23513</a:t>
            </a:r>
            <a:r>
              <a:rPr lang="zh-CN" altLang="en-US" sz="1050" u="sng" dirty="0">
                <a:latin typeface="+mn-ea"/>
              </a:rPr>
              <a:t>）</a:t>
            </a:r>
          </a:p>
          <a:p>
            <a:pPr algn="just">
              <a:lnSpc>
                <a:spcPts val="1995"/>
              </a:lnSpc>
              <a:spcBef>
                <a:spcPts val="450"/>
              </a:spcBef>
              <a:spcAft>
                <a:spcPts val="450"/>
              </a:spcAft>
              <a:tabLst>
                <a:tab pos="806450" algn="l"/>
              </a:tabLst>
            </a:pPr>
            <a:r>
              <a:rPr lang="en-US" altLang="zh-CN" sz="1050" dirty="0">
                <a:latin typeface="+mn-ea"/>
              </a:rPr>
              <a:t>CCi8331 </a:t>
            </a:r>
            <a:r>
              <a:rPr lang="zh-TW" altLang="en-US" sz="1050" dirty="0">
                <a:latin typeface="+mn-ea"/>
              </a:rPr>
              <a:t>是一款光耦兼容单通道驱动器，具有 </a:t>
            </a:r>
            <a:r>
              <a:rPr lang="en-US" altLang="zh-TW" sz="1050" dirty="0">
                <a:latin typeface="+mn-ea"/>
              </a:rPr>
              <a:t>4</a:t>
            </a:r>
            <a:r>
              <a:rPr lang="en-US" altLang="zh-CN" sz="1050" dirty="0">
                <a:latin typeface="+mn-ea"/>
              </a:rPr>
              <a:t>A</a:t>
            </a:r>
            <a:r>
              <a:rPr lang="zh-TW" altLang="en-US" sz="1050" dirty="0">
                <a:latin typeface="+mn-ea"/>
              </a:rPr>
              <a:t>的上管峰值电流和 </a:t>
            </a:r>
            <a:r>
              <a:rPr lang="en-US" altLang="zh-TW" sz="1050" dirty="0">
                <a:latin typeface="+mn-ea"/>
              </a:rPr>
              <a:t>6</a:t>
            </a:r>
            <a:r>
              <a:rPr lang="en-US" altLang="zh-CN" sz="1050" dirty="0">
                <a:latin typeface="+mn-ea"/>
              </a:rPr>
              <a:t>A </a:t>
            </a:r>
            <a:r>
              <a:rPr lang="zh-TW" altLang="en-US" sz="1050" dirty="0">
                <a:latin typeface="+mn-ea"/>
              </a:rPr>
              <a:t>的下管峰值电流。具有 </a:t>
            </a:r>
            <a:r>
              <a:rPr lang="en-US" altLang="zh-TW" sz="1050" dirty="0">
                <a:latin typeface="+mn-ea"/>
              </a:rPr>
              <a:t>70</a:t>
            </a:r>
            <a:r>
              <a:rPr lang="en-US" altLang="zh-CN" sz="1050" dirty="0">
                <a:latin typeface="+mn-ea"/>
              </a:rPr>
              <a:t>ns </a:t>
            </a:r>
            <a:r>
              <a:rPr lang="zh-TW" altLang="en-US" sz="1050" dirty="0">
                <a:latin typeface="+mn-ea"/>
              </a:rPr>
              <a:t>传播延迟和 </a:t>
            </a:r>
            <a:r>
              <a:rPr lang="en-US" altLang="zh-TW" sz="1050" dirty="0">
                <a:latin typeface="+mn-ea"/>
              </a:rPr>
              <a:t>36</a:t>
            </a:r>
            <a:r>
              <a:rPr lang="en-US" altLang="zh-CN" sz="1050" dirty="0">
                <a:latin typeface="+mn-ea"/>
              </a:rPr>
              <a:t>ns </a:t>
            </a:r>
            <a:r>
              <a:rPr lang="zh-TW" altLang="en-US" sz="1050" dirty="0">
                <a:latin typeface="+mn-ea"/>
              </a:rPr>
              <a:t>最大脉宽失真。输入侧通过一个 </a:t>
            </a:r>
            <a:r>
              <a:rPr lang="en-US" altLang="zh-TW" sz="1050" dirty="0">
                <a:latin typeface="+mn-ea"/>
              </a:rPr>
              <a:t>5700</a:t>
            </a:r>
            <a:r>
              <a:rPr lang="en-US" altLang="zh-CN" sz="1050" dirty="0">
                <a:latin typeface="+mn-ea"/>
              </a:rPr>
              <a:t>V</a:t>
            </a:r>
            <a:r>
              <a:rPr lang="en-US" altLang="zh-CN" sz="1050" baseline="-25000" dirty="0">
                <a:latin typeface="+mn-ea"/>
              </a:rPr>
              <a:t>RMS</a:t>
            </a:r>
            <a:r>
              <a:rPr lang="en-US" altLang="zh-CN" sz="1050" dirty="0">
                <a:latin typeface="+mn-ea"/>
              </a:rPr>
              <a:t> </a:t>
            </a:r>
            <a:r>
              <a:rPr lang="zh-TW" altLang="en-US" sz="1050" dirty="0">
                <a:latin typeface="+mn-ea"/>
              </a:rPr>
              <a:t>增强型隔离层，共模瞬态抑制（</a:t>
            </a:r>
            <a:r>
              <a:rPr lang="en-US" altLang="zh-CN" sz="1050" dirty="0">
                <a:latin typeface="+mn-ea"/>
              </a:rPr>
              <a:t>CMTI</a:t>
            </a:r>
            <a:r>
              <a:rPr lang="zh-CN" altLang="en-US" sz="1050" dirty="0">
                <a:latin typeface="+mn-ea"/>
              </a:rPr>
              <a:t>）</a:t>
            </a:r>
            <a:r>
              <a:rPr lang="zh-TW" altLang="en-US" sz="1050" dirty="0">
                <a:latin typeface="+mn-ea"/>
              </a:rPr>
              <a:t>可达到 </a:t>
            </a:r>
            <a:r>
              <a:rPr lang="en-US" altLang="zh-TW" sz="1050" dirty="0">
                <a:latin typeface="+mn-ea"/>
              </a:rPr>
              <a:t>150</a:t>
            </a:r>
            <a:r>
              <a:rPr lang="en-US" altLang="zh-CN" sz="1050" dirty="0">
                <a:latin typeface="+mn-ea"/>
              </a:rPr>
              <a:t>V/ns</a:t>
            </a:r>
            <a:r>
              <a:rPr lang="zh-CN" altLang="en-US" sz="1050" dirty="0">
                <a:latin typeface="+mn-ea"/>
              </a:rPr>
              <a:t>。</a:t>
            </a:r>
            <a:r>
              <a:rPr lang="zh-TW" altLang="en-US" sz="1050" dirty="0">
                <a:latin typeface="+mn-ea"/>
              </a:rPr>
              <a:t>采用电容隔离方式。</a:t>
            </a:r>
          </a:p>
        </p:txBody>
      </p:sp>
      <p:sp>
        <p:nvSpPr>
          <p:cNvPr id="7" name="文本框 3"/>
          <p:cNvSpPr txBox="1"/>
          <p:nvPr>
            <p:custDataLst>
              <p:tags r:id="rId3"/>
            </p:custDataLst>
          </p:nvPr>
        </p:nvSpPr>
        <p:spPr>
          <a:xfrm>
            <a:off x="4562933" y="1881609"/>
            <a:ext cx="3826469" cy="26220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13995" indent="-213995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zh-CN" altLang="en-US" sz="1100" dirty="0">
                <a:latin typeface="+mn-ea"/>
                <a:cs typeface="新宋体" panose="02010609030101010101" charset="-122"/>
                <a:sym typeface="黑体" panose="02010609060101010101" pitchFamily="49" charset="-122"/>
              </a:rPr>
              <a:t>隔离驱动可配置为两个独立的单侧驱动器或半桥驱动器</a:t>
            </a:r>
          </a:p>
          <a:p>
            <a:pPr marL="213995" indent="-213995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zh-CN" altLang="en-US" sz="1100" dirty="0">
                <a:latin typeface="+mn-ea"/>
                <a:cs typeface="新宋体" panose="02010609030101010101" charset="-122"/>
                <a:sym typeface="黑体" panose="02010609060101010101" pitchFamily="49" charset="-122"/>
              </a:rPr>
              <a:t>具有 </a:t>
            </a:r>
            <a:r>
              <a:rPr lang="en-US" altLang="zh-CN" sz="1100" dirty="0">
                <a:latin typeface="+mn-ea"/>
                <a:cs typeface="新宋体" panose="02010609030101010101" charset="-122"/>
                <a:sym typeface="黑体" panose="02010609060101010101" pitchFamily="49" charset="-122"/>
              </a:rPr>
              <a:t>4A </a:t>
            </a:r>
            <a:r>
              <a:rPr lang="zh-CN" altLang="en-US" sz="1100" dirty="0">
                <a:latin typeface="+mn-ea"/>
                <a:cs typeface="新宋体" panose="02010609030101010101" charset="-122"/>
                <a:sym typeface="黑体" panose="02010609060101010101" pitchFamily="49" charset="-122"/>
              </a:rPr>
              <a:t>上管峰值电流和 </a:t>
            </a:r>
            <a:r>
              <a:rPr lang="en-US" altLang="zh-CN" sz="1100" dirty="0">
                <a:latin typeface="+mn-ea"/>
                <a:cs typeface="新宋体" panose="02010609030101010101" charset="-122"/>
                <a:sym typeface="黑体" panose="02010609060101010101" pitchFamily="49" charset="-122"/>
              </a:rPr>
              <a:t>6A </a:t>
            </a:r>
            <a:r>
              <a:rPr lang="zh-CN" altLang="en-US" sz="1100" dirty="0">
                <a:latin typeface="+mn-ea"/>
                <a:cs typeface="新宋体" panose="02010609030101010101" charset="-122"/>
                <a:sym typeface="黑体" panose="02010609060101010101" pitchFamily="49" charset="-122"/>
              </a:rPr>
              <a:t>下管峰值电流</a:t>
            </a:r>
          </a:p>
          <a:p>
            <a:pPr marL="213995" indent="-213995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zh-CN" altLang="en-US" sz="1100" dirty="0">
                <a:latin typeface="+mn-ea"/>
                <a:cs typeface="新宋体" panose="02010609030101010101" charset="-122"/>
                <a:sym typeface="黑体" panose="02010609060101010101" pitchFamily="49" charset="-122"/>
              </a:rPr>
              <a:t>高共模瞬态抑制 </a:t>
            </a:r>
            <a:r>
              <a:rPr lang="en-US" altLang="zh-CN" sz="1100" dirty="0">
                <a:latin typeface="+mn-ea"/>
                <a:cs typeface="新宋体" panose="02010609030101010101" charset="-122"/>
                <a:sym typeface="黑体" panose="02010609060101010101" pitchFamily="49" charset="-122"/>
              </a:rPr>
              <a:t>(CMTI)</a:t>
            </a:r>
            <a:r>
              <a:rPr lang="zh-CN" altLang="en-US" sz="1100" dirty="0">
                <a:latin typeface="+mn-ea"/>
                <a:cs typeface="新宋体" panose="02010609030101010101" charset="-122"/>
                <a:sym typeface="黑体" panose="02010609060101010101" pitchFamily="49" charset="-122"/>
              </a:rPr>
              <a:t>：</a:t>
            </a:r>
            <a:r>
              <a:rPr lang="en-US" altLang="zh-CN" sz="1100" dirty="0">
                <a:latin typeface="+mn-ea"/>
                <a:cs typeface="新宋体" panose="02010609030101010101" charset="-122"/>
                <a:sym typeface="黑体" panose="02010609060101010101" pitchFamily="49" charset="-122"/>
              </a:rPr>
              <a:t>150V/ns  </a:t>
            </a:r>
          </a:p>
          <a:p>
            <a:pPr marL="213995" indent="-213995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+mn-ea"/>
                <a:cs typeface="新宋体" panose="02010609030101010101" charset="-122"/>
                <a:sym typeface="黑体" panose="02010609060101010101" pitchFamily="49" charset="-122"/>
              </a:rPr>
              <a:t>70ns </a:t>
            </a:r>
            <a:r>
              <a:rPr lang="zh-CN" altLang="en-US" sz="1100" dirty="0">
                <a:latin typeface="+mn-ea"/>
                <a:cs typeface="新宋体" panose="02010609030101010101" charset="-122"/>
                <a:sym typeface="黑体" panose="02010609060101010101" pitchFamily="49" charset="-122"/>
              </a:rPr>
              <a:t>典型传播延迟</a:t>
            </a:r>
          </a:p>
          <a:p>
            <a:pPr marL="213995" indent="-213995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+mn-ea"/>
                <a:cs typeface="新宋体" panose="02010609030101010101" charset="-122"/>
                <a:sym typeface="黑体" panose="02010609060101010101" pitchFamily="49" charset="-122"/>
              </a:rPr>
              <a:t>36ns </a:t>
            </a:r>
            <a:r>
              <a:rPr lang="zh-CN" altLang="en-US" sz="1100" dirty="0">
                <a:latin typeface="+mn-ea"/>
                <a:cs typeface="新宋体" panose="02010609030101010101" charset="-122"/>
                <a:sym typeface="黑体" panose="02010609060101010101" pitchFamily="49" charset="-122"/>
              </a:rPr>
              <a:t>最大脉宽失真</a:t>
            </a:r>
          </a:p>
          <a:p>
            <a:pPr marL="213995" indent="-213995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zh-CN" altLang="en-US" sz="1100" dirty="0">
                <a:latin typeface="+mn-ea"/>
                <a:cs typeface="新宋体" panose="02010609030101010101" charset="-122"/>
                <a:sym typeface="黑体" panose="02010609060101010101" pitchFamily="49" charset="-122"/>
              </a:rPr>
              <a:t>工作温度：</a:t>
            </a:r>
            <a:r>
              <a:rPr lang="en-US" altLang="zh-CN" sz="1100" dirty="0">
                <a:latin typeface="+mn-ea"/>
                <a:cs typeface="新宋体" panose="02010609030101010101" charset="-122"/>
                <a:sym typeface="黑体" panose="02010609060101010101" pitchFamily="49" charset="-122"/>
              </a:rPr>
              <a:t>-40°C ~ 125°C</a:t>
            </a:r>
          </a:p>
          <a:p>
            <a:pPr marL="213995" indent="-213995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zh-CN" altLang="en-US" sz="1100" dirty="0">
                <a:latin typeface="+mn-ea"/>
                <a:cs typeface="新宋体" panose="02010609030101010101" charset="-122"/>
                <a:sym typeface="黑体" panose="02010609060101010101" pitchFamily="49" charset="-122"/>
              </a:rPr>
              <a:t>封装 </a:t>
            </a:r>
            <a:r>
              <a:rPr lang="en-US" altLang="zh-CN" sz="1100" dirty="0">
                <a:latin typeface="+mn-ea"/>
                <a:cs typeface="新宋体" panose="02010609030101010101" charset="-122"/>
                <a:sym typeface="黑体" panose="02010609060101010101" pitchFamily="49" charset="-122"/>
              </a:rPr>
              <a:t>SOP6W</a:t>
            </a:r>
          </a:p>
          <a:p>
            <a:pPr marL="213995" indent="-213995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+mn-ea"/>
                <a:cs typeface="新宋体" panose="02010609030101010101" charset="-122"/>
                <a:sym typeface="黑体" panose="02010609060101010101" pitchFamily="49" charset="-122"/>
              </a:rPr>
              <a:t>ESD ( HBM ) ±4 kV</a:t>
            </a:r>
            <a:r>
              <a:rPr lang="zh-CN" altLang="en-US" sz="1100" dirty="0">
                <a:latin typeface="+mn-ea"/>
                <a:cs typeface="新宋体" panose="02010609030101010101" charset="-122"/>
                <a:sym typeface="黑体" panose="02010609060101010101" pitchFamily="49" charset="-122"/>
              </a:rPr>
              <a:t>，</a:t>
            </a:r>
            <a:r>
              <a:rPr lang="en-US" altLang="zh-CN" sz="1100" dirty="0">
                <a:latin typeface="+mn-ea"/>
                <a:cs typeface="新宋体" panose="02010609030101010101" charset="-122"/>
                <a:sym typeface="黑体" panose="02010609060101010101" pitchFamily="49" charset="-122"/>
              </a:rPr>
              <a:t>ESD ( CDM ) ±1.5 kV</a:t>
            </a:r>
          </a:p>
        </p:txBody>
      </p:sp>
      <p:sp>
        <p:nvSpPr>
          <p:cNvPr id="8" name="文本框 6"/>
          <p:cNvSpPr txBox="1"/>
          <p:nvPr/>
        </p:nvSpPr>
        <p:spPr>
          <a:xfrm>
            <a:off x="5745818" y="1596316"/>
            <a:ext cx="1460697" cy="40177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800" dirty="0">
                <a:solidFill>
                  <a:schemeClr val="accent1"/>
                </a:solidFill>
                <a:latin typeface="+mj-ea"/>
                <a:ea typeface="+mj-ea"/>
                <a:cs typeface="新宋体" panose="02010609030101010101" charset="-122"/>
                <a:sym typeface="黑体" panose="02010609060101010101" pitchFamily="49" charset="-122"/>
              </a:rPr>
              <a:t>产 品 特</a:t>
            </a:r>
            <a:r>
              <a:rPr lang="en-US" altLang="zh-CN" sz="1800" dirty="0">
                <a:solidFill>
                  <a:schemeClr val="accent1"/>
                </a:solidFill>
                <a:latin typeface="+mj-ea"/>
                <a:ea typeface="+mj-ea"/>
                <a:cs typeface="新宋体" panose="02010609030101010101" charset="-122"/>
                <a:sym typeface="黑体" panose="02010609060101010101" pitchFamily="49" charset="-122"/>
              </a:rPr>
              <a:t>  </a:t>
            </a:r>
            <a:r>
              <a:rPr lang="zh-CN" altLang="en-US" sz="1800" dirty="0">
                <a:solidFill>
                  <a:schemeClr val="accent1"/>
                </a:solidFill>
                <a:latin typeface="+mj-ea"/>
                <a:ea typeface="+mj-ea"/>
                <a:cs typeface="新宋体" panose="02010609030101010101" charset="-122"/>
                <a:sym typeface="黑体" panose="02010609060101010101" pitchFamily="49" charset="-122"/>
              </a:rPr>
              <a:t>性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683568" y="1713602"/>
            <a:ext cx="2588082" cy="1338283"/>
            <a:chOff x="1378" y="7241"/>
            <a:chExt cx="5449" cy="2206"/>
          </a:xfrm>
        </p:grpSpPr>
        <p:pic>
          <p:nvPicPr>
            <p:cNvPr id="5" name="图片 4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1378" y="7241"/>
              <a:ext cx="5449" cy="174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" name="文本框 11"/>
            <p:cNvSpPr txBox="1"/>
            <p:nvPr>
              <p:custDataLst>
                <p:tags r:id="rId6"/>
              </p:custDataLst>
            </p:nvPr>
          </p:nvSpPr>
          <p:spPr>
            <a:xfrm>
              <a:off x="2739" y="8990"/>
              <a:ext cx="3353" cy="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>
                  <a:latin typeface="+mn-ea"/>
                </a:rPr>
                <a:t>CCi8331</a:t>
              </a:r>
              <a:r>
                <a:rPr lang="en-US" altLang="zh-CN" sz="1200" dirty="0">
                  <a:latin typeface="+mn-ea"/>
                  <a:sym typeface="+mn-ea"/>
                </a:rPr>
                <a:t>(</a:t>
              </a:r>
              <a:r>
                <a:rPr lang="zh-CN" altLang="en-US" sz="1200" dirty="0">
                  <a:latin typeface="+mn-ea"/>
                  <a:sym typeface="+mn-ea"/>
                </a:rPr>
                <a:t>容隔</a:t>
              </a:r>
              <a:r>
                <a:rPr lang="en-US" altLang="zh-CN" sz="1200" dirty="0">
                  <a:latin typeface="+mn-ea"/>
                  <a:sym typeface="+mn-ea"/>
                </a:rPr>
                <a:t>)</a:t>
              </a:r>
              <a:endParaRPr lang="en-US" altLang="zh-CN" sz="1200" dirty="0">
                <a:latin typeface="+mn-ea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51427" y="3051885"/>
            <a:ext cx="3252364" cy="1722372"/>
          </a:xfrm>
          <a:prstGeom prst="rect">
            <a:avLst/>
          </a:prstGeom>
        </p:spPr>
      </p:pic>
      <p:sp>
        <p:nvSpPr>
          <p:cNvPr id="6" name="流程图: 终止 5">
            <a:extLst>
              <a:ext uri="{FF2B5EF4-FFF2-40B4-BE49-F238E27FC236}">
                <a16:creationId xmlns:a16="http://schemas.microsoft.com/office/drawing/2014/main" id="{4D25A345-FD27-923A-1715-0ED7D6E9310F}"/>
              </a:ext>
            </a:extLst>
          </p:cNvPr>
          <p:cNvSpPr/>
          <p:nvPr/>
        </p:nvSpPr>
        <p:spPr>
          <a:xfrm>
            <a:off x="6644982" y="91422"/>
            <a:ext cx="900000" cy="259200"/>
          </a:xfrm>
          <a:prstGeom prst="flowChartTermina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latin typeface="楷体" panose="02010609060101010101" pitchFamily="49" charset="-122"/>
                <a:ea typeface="楷体" panose="02010609060101010101" pitchFamily="49" charset="-122"/>
              </a:rPr>
              <a:t>Sampling</a:t>
            </a:r>
            <a:endParaRPr lang="zh-CN" altLang="en-US" sz="11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0" y="0"/>
            <a:ext cx="5076056" cy="431800"/>
          </a:xfrm>
          <a:prstGeom prst="rect">
            <a:avLst/>
          </a:prstGeom>
        </p:spPr>
        <p:txBody>
          <a:bodyPr vert="horz" wrap="square" lIns="91440" tIns="45720" rIns="91440" bIns="45720" anchor="ctr" anchorCtr="0"/>
          <a:lstStyle>
            <a:lvl1pPr lvl="0" algn="ctr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lvl="1" algn="ctr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lvl="2" algn="ctr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lvl="3" algn="ctr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lvl="4" algn="ctr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457200" lvl="5" algn="ctr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914400" lvl="6" algn="ctr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1371600" lvl="7" algn="ctr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1828800" lvl="8" algn="ctr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algn="l"/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  <a:sym typeface="思源黑体 CN Light" panose="020B0300000000000000" pitchFamily="34" charset="-122"/>
              </a:rPr>
              <a:t>  </a:t>
            </a:r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  <a:sym typeface="思源黑体 CN Light" panose="020B0300000000000000" pitchFamily="34" charset="-122"/>
              </a:rPr>
              <a:t>容隔离四通道数字隔离器</a:t>
            </a:r>
            <a:r>
              <a:rPr lang="en-US" altLang="zh-CN" sz="2400" dirty="0">
                <a:solidFill>
                  <a:schemeClr val="accent1"/>
                </a:solidFill>
                <a:latin typeface="+mj-ea"/>
                <a:ea typeface="+mj-ea"/>
                <a:sym typeface="思源黑体 CN Light" panose="020B0300000000000000" pitchFamily="34" charset="-122"/>
              </a:rPr>
              <a:t>CCi874X</a:t>
            </a: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81051" y="581263"/>
            <a:ext cx="8763764" cy="35032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tabLst>
                <a:tab pos="806450" algn="l"/>
              </a:tabLst>
            </a:pPr>
            <a:r>
              <a:rPr lang="zh-CN" altLang="en-US" sz="1010" dirty="0">
                <a:latin typeface="+mj-ea"/>
                <a:ea typeface="+mj-ea"/>
              </a:rPr>
              <a:t>基于容隔离技术的</a:t>
            </a:r>
            <a:r>
              <a:rPr lang="en-US" altLang="zh-CN" sz="1010" dirty="0">
                <a:latin typeface="+mj-ea"/>
                <a:ea typeface="+mj-ea"/>
              </a:rPr>
              <a:t>4</a:t>
            </a:r>
            <a:r>
              <a:rPr lang="zh-CN" altLang="en-US" sz="1010" dirty="0">
                <a:latin typeface="+mj-ea"/>
                <a:ea typeface="+mj-ea"/>
              </a:rPr>
              <a:t>通道数字隔离器</a:t>
            </a:r>
            <a:r>
              <a:rPr lang="en-US" altLang="zh-CN" sz="1010" dirty="0">
                <a:latin typeface="+mj-ea"/>
                <a:ea typeface="+mj-ea"/>
              </a:rPr>
              <a:t>CCi874X</a:t>
            </a:r>
            <a:r>
              <a:rPr lang="zh-CN" altLang="en-US" sz="1010" dirty="0">
                <a:latin typeface="+mj-ea"/>
                <a:ea typeface="+mj-ea"/>
              </a:rPr>
              <a:t>系列芯片</a:t>
            </a:r>
          </a:p>
        </p:txBody>
      </p:sp>
      <p:sp>
        <p:nvSpPr>
          <p:cNvPr id="7" name="文本框 3"/>
          <p:cNvSpPr txBox="1"/>
          <p:nvPr>
            <p:custDataLst>
              <p:tags r:id="rId3"/>
            </p:custDataLst>
          </p:nvPr>
        </p:nvSpPr>
        <p:spPr>
          <a:xfrm>
            <a:off x="4979375" y="1083582"/>
            <a:ext cx="3826469" cy="103669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050" dirty="0">
                <a:latin typeface="+mn-ea"/>
                <a:cs typeface="新宋体" panose="02010609030101010101" charset="-122"/>
                <a:sym typeface="黑体" panose="02010609060101010101" pitchFamily="49" charset="-122"/>
              </a:rPr>
              <a:t>通用</a:t>
            </a:r>
            <a:r>
              <a:rPr lang="en-US" altLang="zh-CN" sz="1050" dirty="0">
                <a:latin typeface="+mn-ea"/>
                <a:cs typeface="新宋体" panose="02010609030101010101" charset="-122"/>
                <a:sym typeface="黑体" panose="02010609060101010101" pitchFamily="49" charset="-122"/>
              </a:rPr>
              <a:t>4</a:t>
            </a:r>
            <a:r>
              <a:rPr lang="zh-CN" altLang="en-US" sz="1050" dirty="0">
                <a:latin typeface="+mn-ea"/>
                <a:cs typeface="新宋体" panose="02010609030101010101" charset="-122"/>
                <a:sym typeface="黑体" panose="02010609060101010101" pitchFamily="49" charset="-122"/>
              </a:rPr>
              <a:t>多通道数字隔离信号传输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050" dirty="0">
                <a:latin typeface="+mn-ea"/>
                <a:cs typeface="新宋体" panose="02010609030101010101" charset="-122"/>
                <a:sym typeface="黑体" panose="02010609060101010101" pitchFamily="49" charset="-122"/>
              </a:rPr>
              <a:t>隔离</a:t>
            </a:r>
            <a:r>
              <a:rPr lang="en-US" altLang="zh-CN" sz="1050" dirty="0">
                <a:latin typeface="+mn-ea"/>
                <a:cs typeface="新宋体" panose="02010609030101010101" charset="-122"/>
                <a:sym typeface="黑体" panose="02010609060101010101" pitchFamily="49" charset="-122"/>
              </a:rPr>
              <a:t>SPI</a:t>
            </a:r>
            <a:r>
              <a:rPr lang="zh-CN" altLang="en-US" sz="1050" dirty="0">
                <a:latin typeface="+mn-ea"/>
                <a:cs typeface="新宋体" panose="02010609030101010101" charset="-122"/>
                <a:sym typeface="黑体" panose="02010609060101010101" pitchFamily="49" charset="-122"/>
              </a:rPr>
              <a:t>数字信号传输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050" dirty="0">
                <a:latin typeface="+mn-ea"/>
                <a:cs typeface="新宋体" panose="02010609030101010101" charset="-122"/>
                <a:sym typeface="黑体" panose="02010609060101010101" pitchFamily="49" charset="-122"/>
              </a:rPr>
              <a:t>通用</a:t>
            </a:r>
            <a:r>
              <a:rPr lang="en-US" altLang="zh-CN" sz="1050" dirty="0">
                <a:latin typeface="+mn-ea"/>
                <a:cs typeface="新宋体" panose="02010609030101010101" charset="-122"/>
                <a:sym typeface="黑体" panose="02010609060101010101" pitchFamily="49" charset="-122"/>
              </a:rPr>
              <a:t>PWM</a:t>
            </a:r>
            <a:r>
              <a:rPr lang="zh-CN" altLang="en-US" sz="1050" dirty="0">
                <a:latin typeface="+mn-ea"/>
                <a:cs typeface="新宋体" panose="02010609030101010101" charset="-122"/>
                <a:sym typeface="黑体" panose="02010609060101010101" pitchFamily="49" charset="-122"/>
              </a:rPr>
              <a:t>控制信号传输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050" dirty="0">
                <a:latin typeface="+mn-ea"/>
                <a:cs typeface="新宋体" panose="02010609030101010101" charset="-122"/>
                <a:sym typeface="黑体" panose="02010609060101010101" pitchFamily="49" charset="-122"/>
              </a:rPr>
              <a:t>组网支持</a:t>
            </a:r>
            <a:r>
              <a:rPr lang="en-US" altLang="zh-CN" sz="1050" dirty="0">
                <a:latin typeface="+mn-ea"/>
                <a:cs typeface="新宋体" panose="02010609030101010101" charset="-122"/>
                <a:sym typeface="黑体" panose="02010609060101010101" pitchFamily="49" charset="-122"/>
              </a:rPr>
              <a:t>485</a:t>
            </a:r>
            <a:r>
              <a:rPr lang="zh-CN" altLang="en-US" sz="1050" dirty="0">
                <a:latin typeface="+mn-ea"/>
                <a:cs typeface="新宋体" panose="02010609030101010101" charset="-122"/>
                <a:sym typeface="黑体" panose="02010609060101010101" pitchFamily="49" charset="-122"/>
              </a:rPr>
              <a:t>或者</a:t>
            </a:r>
            <a:r>
              <a:rPr lang="en-US" altLang="zh-CN" sz="1050" dirty="0">
                <a:latin typeface="+mn-ea"/>
                <a:cs typeface="新宋体" panose="02010609030101010101" charset="-122"/>
                <a:sym typeface="黑体" panose="02010609060101010101" pitchFamily="49" charset="-122"/>
              </a:rPr>
              <a:t>CAN</a:t>
            </a:r>
            <a:r>
              <a:rPr lang="zh-CN" altLang="en-US" sz="1050" dirty="0">
                <a:latin typeface="+mn-ea"/>
                <a:cs typeface="新宋体" panose="02010609030101010101" charset="-122"/>
                <a:sym typeface="黑体" panose="02010609060101010101" pitchFamily="49" charset="-122"/>
              </a:rPr>
              <a:t>信号的数字信号传输</a:t>
            </a:r>
          </a:p>
        </p:txBody>
      </p:sp>
      <p:pic>
        <p:nvPicPr>
          <p:cNvPr id="13" name="图片 12" descr="Screenshot 2023-12-14 0932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01322" y="3768139"/>
            <a:ext cx="2704303" cy="1219513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4935266" y="2142268"/>
            <a:ext cx="3992307" cy="1350878"/>
            <a:chOff x="4935266" y="2259877"/>
            <a:chExt cx="3992307" cy="1350878"/>
          </a:xfrm>
        </p:grpSpPr>
        <p:pic>
          <p:nvPicPr>
            <p:cNvPr id="12" name="图片 11" descr="Screenshot 2023-12-14 09283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979375" y="2529112"/>
              <a:ext cx="3948198" cy="1081643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>
              <p:custDataLst>
                <p:tags r:id="rId8"/>
              </p:custDataLst>
            </p:nvPr>
          </p:nvSpPr>
          <p:spPr>
            <a:xfrm>
              <a:off x="4935266" y="2259877"/>
              <a:ext cx="10476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schemeClr val="accent1"/>
                  </a:solidFill>
                  <a:latin typeface="+mj-ea"/>
                  <a:ea typeface="+mj-ea"/>
                </a:rPr>
                <a:t>封 装</a:t>
              </a:r>
            </a:p>
          </p:txBody>
        </p:sp>
      </p:grpSp>
      <p:sp>
        <p:nvSpPr>
          <p:cNvPr id="16" name="文本框 15"/>
          <p:cNvSpPr txBox="1"/>
          <p:nvPr>
            <p:custDataLst>
              <p:tags r:id="rId4"/>
            </p:custDataLst>
          </p:nvPr>
        </p:nvSpPr>
        <p:spPr>
          <a:xfrm>
            <a:off x="4935266" y="3677871"/>
            <a:ext cx="11790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accent1"/>
                </a:solidFill>
                <a:latin typeface="+mj-ea"/>
                <a:ea typeface="+mj-ea"/>
              </a:rPr>
              <a:t>典型应用电路</a:t>
            </a:r>
          </a:p>
        </p:txBody>
      </p:sp>
      <p:graphicFrame>
        <p:nvGraphicFramePr>
          <p:cNvPr id="17" name="表格 16"/>
          <p:cNvGraphicFramePr/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441504454"/>
              </p:ext>
            </p:extLst>
          </p:nvPr>
        </p:nvGraphicFramePr>
        <p:xfrm>
          <a:off x="304962" y="1183495"/>
          <a:ext cx="4412833" cy="38041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04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5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1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28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19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4262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微软雅黑" panose="020B0503020204020204" charset="-122"/>
                        </a:rPr>
                        <a:t>核心规格</a:t>
                      </a:r>
                    </a:p>
                  </a:txBody>
                  <a:tcPr marL="68571" marR="68571" marT="34286" marB="3428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9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微软雅黑" panose="020B0503020204020204" charset="-122"/>
                          <a:sym typeface="+mn-ea"/>
                        </a:rPr>
                        <a:t>CCi874x</a:t>
                      </a:r>
                    </a:p>
                  </a:txBody>
                  <a:tcPr marL="68571" marR="68571" marT="34286" marB="3428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微软雅黑" panose="020B0503020204020204" charset="-122"/>
                          <a:sym typeface="+mn-ea"/>
                        </a:rPr>
                        <a:t>友商</a:t>
                      </a:r>
                      <a:r>
                        <a:rPr lang="en-US" altLang="zh-CN" sz="9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微软雅黑" panose="020B0503020204020204" charset="-122"/>
                          <a:sym typeface="+mn-ea"/>
                        </a:rPr>
                        <a:t>C</a:t>
                      </a: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微软雅黑" panose="020B0503020204020204" charset="-122"/>
                          <a:sym typeface="+mn-ea"/>
                        </a:rPr>
                        <a:t>规格</a:t>
                      </a:r>
                    </a:p>
                  </a:txBody>
                  <a:tcPr marL="68571" marR="68571" marT="34286" marB="3428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微软雅黑" panose="020B0503020204020204" charset="-122"/>
                          <a:sym typeface="+mn-ea"/>
                        </a:rPr>
                        <a:t>友商</a:t>
                      </a:r>
                      <a:r>
                        <a:rPr lang="en-US" altLang="zh-CN" sz="9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微软雅黑" panose="020B0503020204020204" charset="-122"/>
                          <a:sym typeface="+mn-ea"/>
                        </a:rPr>
                        <a:t>N</a:t>
                      </a: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微软雅黑" panose="020B0503020204020204" charset="-122"/>
                          <a:sym typeface="+mn-ea"/>
                        </a:rPr>
                        <a:t>规格</a:t>
                      </a:r>
                    </a:p>
                  </a:txBody>
                  <a:tcPr marL="68571" marR="68571" marT="34286" marB="3428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微软雅黑" panose="020B0503020204020204" charset="-122"/>
                          <a:sym typeface="+mn-ea"/>
                        </a:rPr>
                        <a:t>对比分析</a:t>
                      </a:r>
                    </a:p>
                  </a:txBody>
                  <a:tcPr marL="68571" marR="68571" marT="34286" marB="3428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01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隔离耐压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WSOP16</a:t>
                      </a: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V</a:t>
                      </a:r>
                      <a:r>
                        <a:rPr lang="en-US" altLang="zh-CN" sz="900" baseline="-25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ISO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(UL1577)</a:t>
                      </a:r>
                    </a:p>
                  </a:txBody>
                  <a:tcPr marL="68571" marR="68571" marT="34286" marB="3428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5700V</a:t>
                      </a:r>
                    </a:p>
                  </a:txBody>
                  <a:tcPr marL="68571" marR="68571" marT="34286" marB="3428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5000V</a:t>
                      </a:r>
                    </a:p>
                  </a:txBody>
                  <a:tcPr marL="68571" marR="68571" marT="34286" marB="3428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5700V</a:t>
                      </a:r>
                    </a:p>
                  </a:txBody>
                  <a:tcPr marL="68571" marR="68571" marT="34286" marB="3428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持平</a:t>
                      </a:r>
                    </a:p>
                  </a:txBody>
                  <a:tcPr marL="68571" marR="68571" marT="34286" marB="3428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262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最大浪涌电压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V</a:t>
                      </a:r>
                      <a:r>
                        <a:rPr lang="en-US" altLang="zh-CN" sz="900" baseline="-25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ISOM</a:t>
                      </a:r>
                    </a:p>
                  </a:txBody>
                  <a:tcPr marL="68571" marR="68571" marT="34286" marB="3428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12500</a:t>
                      </a:r>
                    </a:p>
                  </a:txBody>
                  <a:tcPr marL="68571" marR="68571" marT="34286" marB="3428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6250</a:t>
                      </a:r>
                    </a:p>
                  </a:txBody>
                  <a:tcPr marL="68571" marR="68571" marT="34286" marB="3428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6250</a:t>
                      </a:r>
                    </a:p>
                  </a:txBody>
                  <a:tcPr marL="68571" marR="68571" marT="34286" marB="3428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900" dirty="0">
                          <a:solidFill>
                            <a:schemeClr val="accent1"/>
                          </a:solidFill>
                          <a:latin typeface="+mn-ea"/>
                          <a:ea typeface="+mn-ea"/>
                        </a:rPr>
                        <a:t>领先</a:t>
                      </a:r>
                    </a:p>
                  </a:txBody>
                  <a:tcPr marL="68571" marR="68571" marT="34286" marB="3428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496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传输速率</a:t>
                      </a:r>
                    </a:p>
                  </a:txBody>
                  <a:tcPr marL="68571" marR="68571" marT="34286" marB="3428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40Mbps</a:t>
                      </a:r>
                    </a:p>
                  </a:txBody>
                  <a:tcPr marL="68571" marR="68571" marT="34286" marB="3428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150Mbps</a:t>
                      </a:r>
                    </a:p>
                  </a:txBody>
                  <a:tcPr marL="68571" marR="68571" marT="34286" marB="3428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150Mbps</a:t>
                      </a:r>
                    </a:p>
                  </a:txBody>
                  <a:tcPr marL="68571" marR="68571" marT="34286" marB="3428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略低</a:t>
                      </a:r>
                    </a:p>
                  </a:txBody>
                  <a:tcPr marL="68571" marR="68571" marT="34286" marB="3428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262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传输延时</a:t>
                      </a:r>
                    </a:p>
                  </a:txBody>
                  <a:tcPr marL="68571" marR="68571" marT="34286" marB="3428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&lt;20ns</a:t>
                      </a:r>
                    </a:p>
                  </a:txBody>
                  <a:tcPr marL="68571" marR="68571" marT="34286" marB="3428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&lt;5ns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9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68571" marR="68571" marT="34286" marB="3428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&lt;5ns</a:t>
                      </a:r>
                    </a:p>
                  </a:txBody>
                  <a:tcPr marL="68571" marR="68571" marT="34286" marB="3428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略低</a:t>
                      </a:r>
                    </a:p>
                  </a:txBody>
                  <a:tcPr marL="68571" marR="68571" marT="34286" marB="3428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201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sym typeface="+mn-ea"/>
                        </a:rPr>
                        <a:t>CMTI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sym typeface="+mn-ea"/>
                        </a:rPr>
                        <a:t>抑制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+mn-ea"/>
                        <a:ea typeface="+mn-ea"/>
                        <a:sym typeface="+mn-ea"/>
                      </a:endParaRPr>
                    </a:p>
                  </a:txBody>
                  <a:tcPr marL="68571" marR="68571" marT="34286" marB="3428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200V/ns</a:t>
                      </a:r>
                    </a:p>
                  </a:txBody>
                  <a:tcPr marL="68571" marR="68571" marT="34286" marB="3428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100V/ns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68571" marR="68571" marT="34286" marB="3428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200V/ns</a:t>
                      </a:r>
                    </a:p>
                  </a:txBody>
                  <a:tcPr marL="68571" marR="68571" marT="34286" marB="3428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900" dirty="0">
                          <a:solidFill>
                            <a:schemeClr val="accent1"/>
                          </a:solidFill>
                          <a:latin typeface="+mn-ea"/>
                          <a:ea typeface="+mn-ea"/>
                        </a:rPr>
                        <a:t>领先</a:t>
                      </a:r>
                    </a:p>
                  </a:txBody>
                  <a:tcPr marL="68571" marR="68571" marT="34286" marB="3428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557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sym typeface="+mn-ea"/>
                        </a:rPr>
                        <a:t>BV</a:t>
                      </a:r>
                      <a:r>
                        <a:rPr lang="en-US" altLang="zh-CN" sz="900" baseline="-25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sym typeface="+mn-ea"/>
                        </a:rPr>
                        <a:t>AC</a:t>
                      </a:r>
                    </a:p>
                  </a:txBody>
                  <a:tcPr marL="68571" marR="68571" marT="34286" marB="3428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16KV</a:t>
                      </a:r>
                    </a:p>
                  </a:txBody>
                  <a:tcPr marL="68571" marR="68571" marT="34286" marB="3428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7KV</a:t>
                      </a:r>
                    </a:p>
                  </a:txBody>
                  <a:tcPr marL="68571" marR="68571" marT="34286" marB="3428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8KV</a:t>
                      </a:r>
                    </a:p>
                  </a:txBody>
                  <a:tcPr marL="68571" marR="68571" marT="34286" marB="3428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900" dirty="0">
                          <a:solidFill>
                            <a:schemeClr val="accent1"/>
                          </a:solidFill>
                          <a:latin typeface="+mn-ea"/>
                          <a:ea typeface="+mn-ea"/>
                        </a:rPr>
                        <a:t>领先</a:t>
                      </a:r>
                    </a:p>
                  </a:txBody>
                  <a:tcPr marL="68571" marR="68571" marT="34286" marB="3428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557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sym typeface="+mn-ea"/>
                        </a:rPr>
                        <a:t>V</a:t>
                      </a:r>
                      <a:r>
                        <a:rPr lang="en-US" altLang="zh-CN" sz="900" baseline="-25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sym typeface="+mn-ea"/>
                        </a:rPr>
                        <a:t>IOWM</a:t>
                      </a:r>
                    </a:p>
                  </a:txBody>
                  <a:tcPr marL="68571" marR="68571" marT="34286" marB="3428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2828</a:t>
                      </a:r>
                    </a:p>
                  </a:txBody>
                  <a:tcPr marL="68571" marR="68571" marT="34286" marB="3428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849</a:t>
                      </a:r>
                    </a:p>
                  </a:txBody>
                  <a:tcPr marL="68571" marR="68571" marT="34286" marB="3428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2121</a:t>
                      </a:r>
                    </a:p>
                  </a:txBody>
                  <a:tcPr marL="68571" marR="68571" marT="34286" marB="3428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900" dirty="0">
                          <a:solidFill>
                            <a:schemeClr val="accent1"/>
                          </a:solidFill>
                          <a:latin typeface="+mn-ea"/>
                          <a:ea typeface="+mn-ea"/>
                        </a:rPr>
                        <a:t>领先</a:t>
                      </a:r>
                    </a:p>
                  </a:txBody>
                  <a:tcPr marL="68571" marR="68571" marT="34286" marB="3428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557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sym typeface="+mn-ea"/>
                        </a:rPr>
                        <a:t>工作电压</a:t>
                      </a:r>
                    </a:p>
                  </a:txBody>
                  <a:tcPr marL="68571" marR="68571" marT="34286" marB="3428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3V-5.5V</a:t>
                      </a:r>
                    </a:p>
                  </a:txBody>
                  <a:tcPr marL="68571" marR="68571" marT="34286" marB="3428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2.375V-5.5V</a:t>
                      </a:r>
                    </a:p>
                  </a:txBody>
                  <a:tcPr marL="68571" marR="68571" marT="34286" marB="3428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2.375V-5.5V</a:t>
                      </a:r>
                    </a:p>
                  </a:txBody>
                  <a:tcPr marL="68571" marR="68571" marT="34286" marB="3428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持平</a:t>
                      </a:r>
                    </a:p>
                  </a:txBody>
                  <a:tcPr marL="68571" marR="68571" marT="34286" marB="3428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496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sym typeface="+mn-ea"/>
                        </a:rPr>
                        <a:t>ESD 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sym typeface="+mn-ea"/>
                        </a:rPr>
                        <a:t>（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HBM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sym typeface="+mn-ea"/>
                        </a:rPr>
                        <a:t>）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+mn-ea"/>
                        <a:ea typeface="+mn-ea"/>
                        <a:sym typeface="+mn-ea"/>
                      </a:endParaRPr>
                    </a:p>
                  </a:txBody>
                  <a:tcPr marL="68571" marR="68571" marT="34286" marB="3428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 kV</a:t>
                      </a:r>
                    </a:p>
                  </a:txBody>
                  <a:tcPr marL="68571" marR="68571" marT="34286" marB="3428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6 kV</a:t>
                      </a:r>
                    </a:p>
                  </a:txBody>
                  <a:tcPr marL="68571" marR="68571" marT="34286" marB="3428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8 kV</a:t>
                      </a:r>
                    </a:p>
                  </a:txBody>
                  <a:tcPr marL="68571" marR="68571" marT="34286" marB="3428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略低</a:t>
                      </a:r>
                    </a:p>
                  </a:txBody>
                  <a:tcPr marL="68571" marR="68571" marT="34286" marB="3428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557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sym typeface="+mn-ea"/>
                        </a:rPr>
                        <a:t>IEC</a:t>
                      </a:r>
                    </a:p>
                  </a:txBody>
                  <a:tcPr marL="68571" marR="68571" marT="34286" marB="3428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8 kV</a:t>
                      </a:r>
                    </a:p>
                  </a:txBody>
                  <a:tcPr marL="68571" marR="68571" marT="34286" marB="3428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/</a:t>
                      </a:r>
                    </a:p>
                  </a:txBody>
                  <a:tcPr marL="68571" marR="68571" marT="34286" marB="3428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/</a:t>
                      </a:r>
                    </a:p>
                  </a:txBody>
                  <a:tcPr marL="68571" marR="68571" marT="34286" marB="3428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900" dirty="0">
                          <a:solidFill>
                            <a:schemeClr val="accent1"/>
                          </a:solidFill>
                          <a:latin typeface="+mn-ea"/>
                          <a:ea typeface="+mn-ea"/>
                        </a:rPr>
                        <a:t>领先</a:t>
                      </a:r>
                    </a:p>
                  </a:txBody>
                  <a:tcPr marL="68571" marR="68571" marT="34286" marB="3428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8" name="文本框 17"/>
          <p:cNvSpPr txBox="1"/>
          <p:nvPr>
            <p:custDataLst>
              <p:tags r:id="rId6"/>
            </p:custDataLst>
          </p:nvPr>
        </p:nvSpPr>
        <p:spPr>
          <a:xfrm>
            <a:off x="199185" y="884823"/>
            <a:ext cx="12071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1200" b="1" u="sng" dirty="0">
                <a:solidFill>
                  <a:schemeClr val="accent1"/>
                </a:solidFill>
                <a:latin typeface="+mj-ea"/>
                <a:ea typeface="+mj-ea"/>
              </a:rPr>
              <a:t>关键指标对比</a:t>
            </a:r>
          </a:p>
        </p:txBody>
      </p:sp>
      <p:sp>
        <p:nvSpPr>
          <p:cNvPr id="19" name="文本框 18"/>
          <p:cNvSpPr txBox="1"/>
          <p:nvPr>
            <p:custDataLst>
              <p:tags r:id="rId7"/>
            </p:custDataLst>
          </p:nvPr>
        </p:nvSpPr>
        <p:spPr>
          <a:xfrm>
            <a:off x="4935266" y="884823"/>
            <a:ext cx="1207137" cy="298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accent1"/>
                </a:solidFill>
                <a:latin typeface="+mj-ea"/>
                <a:ea typeface="+mj-ea"/>
                <a:cs typeface="新宋体" panose="02010609030101010101" charset="-122"/>
                <a:sym typeface="黑体" panose="02010609060101010101" pitchFamily="49" charset="-122"/>
              </a:rPr>
              <a:t>应 用</a:t>
            </a:r>
          </a:p>
        </p:txBody>
      </p:sp>
      <p:sp>
        <p:nvSpPr>
          <p:cNvPr id="5" name="图形 14"/>
          <p:cNvSpPr/>
          <p:nvPr/>
        </p:nvSpPr>
        <p:spPr>
          <a:xfrm>
            <a:off x="4541502" y="2195507"/>
            <a:ext cx="143385" cy="137182"/>
          </a:xfrm>
          <a:custGeom>
            <a:avLst/>
            <a:gdLst>
              <a:gd name="connsiteX0" fmla="*/ 0 w 1666910"/>
              <a:gd name="connsiteY0" fmla="*/ 745891 h 1594806"/>
              <a:gd name="connsiteX1" fmla="*/ 0 w 1666910"/>
              <a:gd name="connsiteY1" fmla="*/ 1469494 h 1594806"/>
              <a:gd name="connsiteX2" fmla="*/ 125313 w 1666910"/>
              <a:gd name="connsiteY2" fmla="*/ 1594807 h 1594806"/>
              <a:gd name="connsiteX3" fmla="*/ 238125 w 1666910"/>
              <a:gd name="connsiteY3" fmla="*/ 1594807 h 1594806"/>
              <a:gd name="connsiteX4" fmla="*/ 238125 w 1666910"/>
              <a:gd name="connsiteY4" fmla="*/ 621769 h 1594806"/>
              <a:gd name="connsiteX5" fmla="*/ 125313 w 1666910"/>
              <a:gd name="connsiteY5" fmla="*/ 620578 h 1594806"/>
              <a:gd name="connsiteX6" fmla="*/ 0 w 1666910"/>
              <a:gd name="connsiteY6" fmla="*/ 745891 h 1594806"/>
              <a:gd name="connsiteX7" fmla="*/ 1475780 w 1666910"/>
              <a:gd name="connsiteY7" fmla="*/ 489074 h 1594806"/>
              <a:gd name="connsiteX8" fmla="*/ 977563 w 1666910"/>
              <a:gd name="connsiteY8" fmla="*/ 492229 h 1594806"/>
              <a:gd name="connsiteX9" fmla="*/ 1012805 w 1666910"/>
              <a:gd name="connsiteY9" fmla="*/ 272320 h 1594806"/>
              <a:gd name="connsiteX10" fmla="*/ 756880 w 1666910"/>
              <a:gd name="connsiteY10" fmla="*/ 1632 h 1594806"/>
              <a:gd name="connsiteX11" fmla="*/ 631746 w 1666910"/>
              <a:gd name="connsiteY11" fmla="*/ 237554 h 1594806"/>
              <a:gd name="connsiteX12" fmla="*/ 631746 w 1666910"/>
              <a:gd name="connsiteY12" fmla="*/ 347806 h 1594806"/>
              <a:gd name="connsiteX13" fmla="*/ 375285 w 1666910"/>
              <a:gd name="connsiteY13" fmla="*/ 623138 h 1594806"/>
              <a:gd name="connsiteX14" fmla="*/ 357188 w 1666910"/>
              <a:gd name="connsiteY14" fmla="*/ 622959 h 1594806"/>
              <a:gd name="connsiteX15" fmla="*/ 357188 w 1666910"/>
              <a:gd name="connsiteY15" fmla="*/ 1594807 h 1594806"/>
              <a:gd name="connsiteX16" fmla="*/ 1338620 w 1666910"/>
              <a:gd name="connsiteY16" fmla="*/ 1594807 h 1594806"/>
              <a:gd name="connsiteX17" fmla="*/ 1526381 w 1666910"/>
              <a:gd name="connsiteY17" fmla="*/ 1439311 h 1594806"/>
              <a:gd name="connsiteX18" fmla="*/ 1663541 w 1666910"/>
              <a:gd name="connsiteY18" fmla="*/ 715709 h 1594806"/>
              <a:gd name="connsiteX19" fmla="*/ 1511320 w 1666910"/>
              <a:gd name="connsiteY19" fmla="*/ 492407 h 1594806"/>
              <a:gd name="connsiteX20" fmla="*/ 1475780 w 1666910"/>
              <a:gd name="connsiteY20" fmla="*/ 489074 h 159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66910" h="1594806">
                <a:moveTo>
                  <a:pt x="0" y="745891"/>
                </a:moveTo>
                <a:lnTo>
                  <a:pt x="0" y="1469494"/>
                </a:lnTo>
                <a:cubicBezTo>
                  <a:pt x="0" y="1538729"/>
                  <a:pt x="56078" y="1594807"/>
                  <a:pt x="125313" y="1594807"/>
                </a:cubicBezTo>
                <a:lnTo>
                  <a:pt x="238125" y="1594807"/>
                </a:lnTo>
                <a:lnTo>
                  <a:pt x="238125" y="621769"/>
                </a:lnTo>
                <a:lnTo>
                  <a:pt x="125313" y="620578"/>
                </a:lnTo>
                <a:cubicBezTo>
                  <a:pt x="56105" y="620578"/>
                  <a:pt x="0" y="676683"/>
                  <a:pt x="0" y="745891"/>
                </a:cubicBezTo>
                <a:close/>
                <a:moveTo>
                  <a:pt x="1475780" y="489074"/>
                </a:moveTo>
                <a:lnTo>
                  <a:pt x="977563" y="492229"/>
                </a:lnTo>
                <a:cubicBezTo>
                  <a:pt x="1000958" y="409897"/>
                  <a:pt x="1012805" y="336733"/>
                  <a:pt x="1012805" y="272320"/>
                </a:cubicBezTo>
                <a:cubicBezTo>
                  <a:pt x="1012805" y="126171"/>
                  <a:pt x="884753" y="-16942"/>
                  <a:pt x="756880" y="1632"/>
                </a:cubicBezTo>
                <a:cubicBezTo>
                  <a:pt x="644128" y="18003"/>
                  <a:pt x="631746" y="115455"/>
                  <a:pt x="631746" y="237554"/>
                </a:cubicBezTo>
                <a:lnTo>
                  <a:pt x="631746" y="347806"/>
                </a:lnTo>
                <a:cubicBezTo>
                  <a:pt x="631746" y="489312"/>
                  <a:pt x="512981" y="609862"/>
                  <a:pt x="375285" y="623138"/>
                </a:cubicBezTo>
                <a:lnTo>
                  <a:pt x="357188" y="622959"/>
                </a:lnTo>
                <a:lnTo>
                  <a:pt x="357188" y="1594807"/>
                </a:lnTo>
                <a:lnTo>
                  <a:pt x="1338620" y="1594807"/>
                </a:lnTo>
                <a:cubicBezTo>
                  <a:pt x="1430436" y="1594813"/>
                  <a:pt x="1509277" y="1529520"/>
                  <a:pt x="1526381" y="1439311"/>
                </a:cubicBezTo>
                <a:lnTo>
                  <a:pt x="1663541" y="715709"/>
                </a:lnTo>
                <a:cubicBezTo>
                  <a:pt x="1683170" y="612011"/>
                  <a:pt x="1615018" y="512036"/>
                  <a:pt x="1511320" y="492407"/>
                </a:cubicBezTo>
                <a:cubicBezTo>
                  <a:pt x="1499603" y="490190"/>
                  <a:pt x="1487705" y="489074"/>
                  <a:pt x="1475780" y="489074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思源黑体 CN Normal" panose="020B0400000000000000" pitchFamily="34" charset="-122"/>
            </a:endParaRPr>
          </a:p>
        </p:txBody>
      </p:sp>
      <p:sp>
        <p:nvSpPr>
          <p:cNvPr id="6" name="图形 14"/>
          <p:cNvSpPr/>
          <p:nvPr/>
        </p:nvSpPr>
        <p:spPr>
          <a:xfrm>
            <a:off x="4541502" y="3344701"/>
            <a:ext cx="143385" cy="137182"/>
          </a:xfrm>
          <a:custGeom>
            <a:avLst/>
            <a:gdLst>
              <a:gd name="connsiteX0" fmla="*/ 0 w 1666910"/>
              <a:gd name="connsiteY0" fmla="*/ 745891 h 1594806"/>
              <a:gd name="connsiteX1" fmla="*/ 0 w 1666910"/>
              <a:gd name="connsiteY1" fmla="*/ 1469494 h 1594806"/>
              <a:gd name="connsiteX2" fmla="*/ 125313 w 1666910"/>
              <a:gd name="connsiteY2" fmla="*/ 1594807 h 1594806"/>
              <a:gd name="connsiteX3" fmla="*/ 238125 w 1666910"/>
              <a:gd name="connsiteY3" fmla="*/ 1594807 h 1594806"/>
              <a:gd name="connsiteX4" fmla="*/ 238125 w 1666910"/>
              <a:gd name="connsiteY4" fmla="*/ 621769 h 1594806"/>
              <a:gd name="connsiteX5" fmla="*/ 125313 w 1666910"/>
              <a:gd name="connsiteY5" fmla="*/ 620578 h 1594806"/>
              <a:gd name="connsiteX6" fmla="*/ 0 w 1666910"/>
              <a:gd name="connsiteY6" fmla="*/ 745891 h 1594806"/>
              <a:gd name="connsiteX7" fmla="*/ 1475780 w 1666910"/>
              <a:gd name="connsiteY7" fmla="*/ 489074 h 1594806"/>
              <a:gd name="connsiteX8" fmla="*/ 977563 w 1666910"/>
              <a:gd name="connsiteY8" fmla="*/ 492229 h 1594806"/>
              <a:gd name="connsiteX9" fmla="*/ 1012805 w 1666910"/>
              <a:gd name="connsiteY9" fmla="*/ 272320 h 1594806"/>
              <a:gd name="connsiteX10" fmla="*/ 756880 w 1666910"/>
              <a:gd name="connsiteY10" fmla="*/ 1632 h 1594806"/>
              <a:gd name="connsiteX11" fmla="*/ 631746 w 1666910"/>
              <a:gd name="connsiteY11" fmla="*/ 237554 h 1594806"/>
              <a:gd name="connsiteX12" fmla="*/ 631746 w 1666910"/>
              <a:gd name="connsiteY12" fmla="*/ 347806 h 1594806"/>
              <a:gd name="connsiteX13" fmla="*/ 375285 w 1666910"/>
              <a:gd name="connsiteY13" fmla="*/ 623138 h 1594806"/>
              <a:gd name="connsiteX14" fmla="*/ 357188 w 1666910"/>
              <a:gd name="connsiteY14" fmla="*/ 622959 h 1594806"/>
              <a:gd name="connsiteX15" fmla="*/ 357188 w 1666910"/>
              <a:gd name="connsiteY15" fmla="*/ 1594807 h 1594806"/>
              <a:gd name="connsiteX16" fmla="*/ 1338620 w 1666910"/>
              <a:gd name="connsiteY16" fmla="*/ 1594807 h 1594806"/>
              <a:gd name="connsiteX17" fmla="*/ 1526381 w 1666910"/>
              <a:gd name="connsiteY17" fmla="*/ 1439311 h 1594806"/>
              <a:gd name="connsiteX18" fmla="*/ 1663541 w 1666910"/>
              <a:gd name="connsiteY18" fmla="*/ 715709 h 1594806"/>
              <a:gd name="connsiteX19" fmla="*/ 1511320 w 1666910"/>
              <a:gd name="connsiteY19" fmla="*/ 492407 h 1594806"/>
              <a:gd name="connsiteX20" fmla="*/ 1475780 w 1666910"/>
              <a:gd name="connsiteY20" fmla="*/ 489074 h 159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66910" h="1594806">
                <a:moveTo>
                  <a:pt x="0" y="745891"/>
                </a:moveTo>
                <a:lnTo>
                  <a:pt x="0" y="1469494"/>
                </a:lnTo>
                <a:cubicBezTo>
                  <a:pt x="0" y="1538729"/>
                  <a:pt x="56078" y="1594807"/>
                  <a:pt x="125313" y="1594807"/>
                </a:cubicBezTo>
                <a:lnTo>
                  <a:pt x="238125" y="1594807"/>
                </a:lnTo>
                <a:lnTo>
                  <a:pt x="238125" y="621769"/>
                </a:lnTo>
                <a:lnTo>
                  <a:pt x="125313" y="620578"/>
                </a:lnTo>
                <a:cubicBezTo>
                  <a:pt x="56105" y="620578"/>
                  <a:pt x="0" y="676683"/>
                  <a:pt x="0" y="745891"/>
                </a:cubicBezTo>
                <a:close/>
                <a:moveTo>
                  <a:pt x="1475780" y="489074"/>
                </a:moveTo>
                <a:lnTo>
                  <a:pt x="977563" y="492229"/>
                </a:lnTo>
                <a:cubicBezTo>
                  <a:pt x="1000958" y="409897"/>
                  <a:pt x="1012805" y="336733"/>
                  <a:pt x="1012805" y="272320"/>
                </a:cubicBezTo>
                <a:cubicBezTo>
                  <a:pt x="1012805" y="126171"/>
                  <a:pt x="884753" y="-16942"/>
                  <a:pt x="756880" y="1632"/>
                </a:cubicBezTo>
                <a:cubicBezTo>
                  <a:pt x="644128" y="18003"/>
                  <a:pt x="631746" y="115455"/>
                  <a:pt x="631746" y="237554"/>
                </a:cubicBezTo>
                <a:lnTo>
                  <a:pt x="631746" y="347806"/>
                </a:lnTo>
                <a:cubicBezTo>
                  <a:pt x="631746" y="489312"/>
                  <a:pt x="512981" y="609862"/>
                  <a:pt x="375285" y="623138"/>
                </a:cubicBezTo>
                <a:lnTo>
                  <a:pt x="357188" y="622959"/>
                </a:lnTo>
                <a:lnTo>
                  <a:pt x="357188" y="1594807"/>
                </a:lnTo>
                <a:lnTo>
                  <a:pt x="1338620" y="1594807"/>
                </a:lnTo>
                <a:cubicBezTo>
                  <a:pt x="1430436" y="1594813"/>
                  <a:pt x="1509277" y="1529520"/>
                  <a:pt x="1526381" y="1439311"/>
                </a:cubicBezTo>
                <a:lnTo>
                  <a:pt x="1663541" y="715709"/>
                </a:lnTo>
                <a:cubicBezTo>
                  <a:pt x="1683170" y="612011"/>
                  <a:pt x="1615018" y="512036"/>
                  <a:pt x="1511320" y="492407"/>
                </a:cubicBezTo>
                <a:cubicBezTo>
                  <a:pt x="1499603" y="490190"/>
                  <a:pt x="1487705" y="489074"/>
                  <a:pt x="1475780" y="489074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思源黑体 CN Normal" panose="020B0400000000000000" pitchFamily="34" charset="-122"/>
            </a:endParaRPr>
          </a:p>
        </p:txBody>
      </p:sp>
      <p:sp>
        <p:nvSpPr>
          <p:cNvPr id="8" name="图形 14"/>
          <p:cNvSpPr/>
          <p:nvPr/>
        </p:nvSpPr>
        <p:spPr>
          <a:xfrm>
            <a:off x="4541501" y="3714151"/>
            <a:ext cx="143385" cy="137182"/>
          </a:xfrm>
          <a:custGeom>
            <a:avLst/>
            <a:gdLst>
              <a:gd name="connsiteX0" fmla="*/ 0 w 1666910"/>
              <a:gd name="connsiteY0" fmla="*/ 745891 h 1594806"/>
              <a:gd name="connsiteX1" fmla="*/ 0 w 1666910"/>
              <a:gd name="connsiteY1" fmla="*/ 1469494 h 1594806"/>
              <a:gd name="connsiteX2" fmla="*/ 125313 w 1666910"/>
              <a:gd name="connsiteY2" fmla="*/ 1594807 h 1594806"/>
              <a:gd name="connsiteX3" fmla="*/ 238125 w 1666910"/>
              <a:gd name="connsiteY3" fmla="*/ 1594807 h 1594806"/>
              <a:gd name="connsiteX4" fmla="*/ 238125 w 1666910"/>
              <a:gd name="connsiteY4" fmla="*/ 621769 h 1594806"/>
              <a:gd name="connsiteX5" fmla="*/ 125313 w 1666910"/>
              <a:gd name="connsiteY5" fmla="*/ 620578 h 1594806"/>
              <a:gd name="connsiteX6" fmla="*/ 0 w 1666910"/>
              <a:gd name="connsiteY6" fmla="*/ 745891 h 1594806"/>
              <a:gd name="connsiteX7" fmla="*/ 1475780 w 1666910"/>
              <a:gd name="connsiteY7" fmla="*/ 489074 h 1594806"/>
              <a:gd name="connsiteX8" fmla="*/ 977563 w 1666910"/>
              <a:gd name="connsiteY8" fmla="*/ 492229 h 1594806"/>
              <a:gd name="connsiteX9" fmla="*/ 1012805 w 1666910"/>
              <a:gd name="connsiteY9" fmla="*/ 272320 h 1594806"/>
              <a:gd name="connsiteX10" fmla="*/ 756880 w 1666910"/>
              <a:gd name="connsiteY10" fmla="*/ 1632 h 1594806"/>
              <a:gd name="connsiteX11" fmla="*/ 631746 w 1666910"/>
              <a:gd name="connsiteY11" fmla="*/ 237554 h 1594806"/>
              <a:gd name="connsiteX12" fmla="*/ 631746 w 1666910"/>
              <a:gd name="connsiteY12" fmla="*/ 347806 h 1594806"/>
              <a:gd name="connsiteX13" fmla="*/ 375285 w 1666910"/>
              <a:gd name="connsiteY13" fmla="*/ 623138 h 1594806"/>
              <a:gd name="connsiteX14" fmla="*/ 357188 w 1666910"/>
              <a:gd name="connsiteY14" fmla="*/ 622959 h 1594806"/>
              <a:gd name="connsiteX15" fmla="*/ 357188 w 1666910"/>
              <a:gd name="connsiteY15" fmla="*/ 1594807 h 1594806"/>
              <a:gd name="connsiteX16" fmla="*/ 1338620 w 1666910"/>
              <a:gd name="connsiteY16" fmla="*/ 1594807 h 1594806"/>
              <a:gd name="connsiteX17" fmla="*/ 1526381 w 1666910"/>
              <a:gd name="connsiteY17" fmla="*/ 1439311 h 1594806"/>
              <a:gd name="connsiteX18" fmla="*/ 1663541 w 1666910"/>
              <a:gd name="connsiteY18" fmla="*/ 715709 h 1594806"/>
              <a:gd name="connsiteX19" fmla="*/ 1511320 w 1666910"/>
              <a:gd name="connsiteY19" fmla="*/ 492407 h 1594806"/>
              <a:gd name="connsiteX20" fmla="*/ 1475780 w 1666910"/>
              <a:gd name="connsiteY20" fmla="*/ 489074 h 159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66910" h="1594806">
                <a:moveTo>
                  <a:pt x="0" y="745891"/>
                </a:moveTo>
                <a:lnTo>
                  <a:pt x="0" y="1469494"/>
                </a:lnTo>
                <a:cubicBezTo>
                  <a:pt x="0" y="1538729"/>
                  <a:pt x="56078" y="1594807"/>
                  <a:pt x="125313" y="1594807"/>
                </a:cubicBezTo>
                <a:lnTo>
                  <a:pt x="238125" y="1594807"/>
                </a:lnTo>
                <a:lnTo>
                  <a:pt x="238125" y="621769"/>
                </a:lnTo>
                <a:lnTo>
                  <a:pt x="125313" y="620578"/>
                </a:lnTo>
                <a:cubicBezTo>
                  <a:pt x="56105" y="620578"/>
                  <a:pt x="0" y="676683"/>
                  <a:pt x="0" y="745891"/>
                </a:cubicBezTo>
                <a:close/>
                <a:moveTo>
                  <a:pt x="1475780" y="489074"/>
                </a:moveTo>
                <a:lnTo>
                  <a:pt x="977563" y="492229"/>
                </a:lnTo>
                <a:cubicBezTo>
                  <a:pt x="1000958" y="409897"/>
                  <a:pt x="1012805" y="336733"/>
                  <a:pt x="1012805" y="272320"/>
                </a:cubicBezTo>
                <a:cubicBezTo>
                  <a:pt x="1012805" y="126171"/>
                  <a:pt x="884753" y="-16942"/>
                  <a:pt x="756880" y="1632"/>
                </a:cubicBezTo>
                <a:cubicBezTo>
                  <a:pt x="644128" y="18003"/>
                  <a:pt x="631746" y="115455"/>
                  <a:pt x="631746" y="237554"/>
                </a:cubicBezTo>
                <a:lnTo>
                  <a:pt x="631746" y="347806"/>
                </a:lnTo>
                <a:cubicBezTo>
                  <a:pt x="631746" y="489312"/>
                  <a:pt x="512981" y="609862"/>
                  <a:pt x="375285" y="623138"/>
                </a:cubicBezTo>
                <a:lnTo>
                  <a:pt x="357188" y="622959"/>
                </a:lnTo>
                <a:lnTo>
                  <a:pt x="357188" y="1594807"/>
                </a:lnTo>
                <a:lnTo>
                  <a:pt x="1338620" y="1594807"/>
                </a:lnTo>
                <a:cubicBezTo>
                  <a:pt x="1430436" y="1594813"/>
                  <a:pt x="1509277" y="1529520"/>
                  <a:pt x="1526381" y="1439311"/>
                </a:cubicBezTo>
                <a:lnTo>
                  <a:pt x="1663541" y="715709"/>
                </a:lnTo>
                <a:cubicBezTo>
                  <a:pt x="1683170" y="612011"/>
                  <a:pt x="1615018" y="512036"/>
                  <a:pt x="1511320" y="492407"/>
                </a:cubicBezTo>
                <a:cubicBezTo>
                  <a:pt x="1499603" y="490190"/>
                  <a:pt x="1487705" y="489074"/>
                  <a:pt x="1475780" y="489074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思源黑体 CN Normal" panose="020B0400000000000000" pitchFamily="34" charset="-122"/>
            </a:endParaRPr>
          </a:p>
        </p:txBody>
      </p:sp>
      <p:sp>
        <p:nvSpPr>
          <p:cNvPr id="9" name="图形 14"/>
          <p:cNvSpPr/>
          <p:nvPr/>
        </p:nvSpPr>
        <p:spPr>
          <a:xfrm>
            <a:off x="4541501" y="3981950"/>
            <a:ext cx="143385" cy="137182"/>
          </a:xfrm>
          <a:custGeom>
            <a:avLst/>
            <a:gdLst>
              <a:gd name="connsiteX0" fmla="*/ 0 w 1666910"/>
              <a:gd name="connsiteY0" fmla="*/ 745891 h 1594806"/>
              <a:gd name="connsiteX1" fmla="*/ 0 w 1666910"/>
              <a:gd name="connsiteY1" fmla="*/ 1469494 h 1594806"/>
              <a:gd name="connsiteX2" fmla="*/ 125313 w 1666910"/>
              <a:gd name="connsiteY2" fmla="*/ 1594807 h 1594806"/>
              <a:gd name="connsiteX3" fmla="*/ 238125 w 1666910"/>
              <a:gd name="connsiteY3" fmla="*/ 1594807 h 1594806"/>
              <a:gd name="connsiteX4" fmla="*/ 238125 w 1666910"/>
              <a:gd name="connsiteY4" fmla="*/ 621769 h 1594806"/>
              <a:gd name="connsiteX5" fmla="*/ 125313 w 1666910"/>
              <a:gd name="connsiteY5" fmla="*/ 620578 h 1594806"/>
              <a:gd name="connsiteX6" fmla="*/ 0 w 1666910"/>
              <a:gd name="connsiteY6" fmla="*/ 745891 h 1594806"/>
              <a:gd name="connsiteX7" fmla="*/ 1475780 w 1666910"/>
              <a:gd name="connsiteY7" fmla="*/ 489074 h 1594806"/>
              <a:gd name="connsiteX8" fmla="*/ 977563 w 1666910"/>
              <a:gd name="connsiteY8" fmla="*/ 492229 h 1594806"/>
              <a:gd name="connsiteX9" fmla="*/ 1012805 w 1666910"/>
              <a:gd name="connsiteY9" fmla="*/ 272320 h 1594806"/>
              <a:gd name="connsiteX10" fmla="*/ 756880 w 1666910"/>
              <a:gd name="connsiteY10" fmla="*/ 1632 h 1594806"/>
              <a:gd name="connsiteX11" fmla="*/ 631746 w 1666910"/>
              <a:gd name="connsiteY11" fmla="*/ 237554 h 1594806"/>
              <a:gd name="connsiteX12" fmla="*/ 631746 w 1666910"/>
              <a:gd name="connsiteY12" fmla="*/ 347806 h 1594806"/>
              <a:gd name="connsiteX13" fmla="*/ 375285 w 1666910"/>
              <a:gd name="connsiteY13" fmla="*/ 623138 h 1594806"/>
              <a:gd name="connsiteX14" fmla="*/ 357188 w 1666910"/>
              <a:gd name="connsiteY14" fmla="*/ 622959 h 1594806"/>
              <a:gd name="connsiteX15" fmla="*/ 357188 w 1666910"/>
              <a:gd name="connsiteY15" fmla="*/ 1594807 h 1594806"/>
              <a:gd name="connsiteX16" fmla="*/ 1338620 w 1666910"/>
              <a:gd name="connsiteY16" fmla="*/ 1594807 h 1594806"/>
              <a:gd name="connsiteX17" fmla="*/ 1526381 w 1666910"/>
              <a:gd name="connsiteY17" fmla="*/ 1439311 h 1594806"/>
              <a:gd name="connsiteX18" fmla="*/ 1663541 w 1666910"/>
              <a:gd name="connsiteY18" fmla="*/ 715709 h 1594806"/>
              <a:gd name="connsiteX19" fmla="*/ 1511320 w 1666910"/>
              <a:gd name="connsiteY19" fmla="*/ 492407 h 1594806"/>
              <a:gd name="connsiteX20" fmla="*/ 1475780 w 1666910"/>
              <a:gd name="connsiteY20" fmla="*/ 489074 h 159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66910" h="1594806">
                <a:moveTo>
                  <a:pt x="0" y="745891"/>
                </a:moveTo>
                <a:lnTo>
                  <a:pt x="0" y="1469494"/>
                </a:lnTo>
                <a:cubicBezTo>
                  <a:pt x="0" y="1538729"/>
                  <a:pt x="56078" y="1594807"/>
                  <a:pt x="125313" y="1594807"/>
                </a:cubicBezTo>
                <a:lnTo>
                  <a:pt x="238125" y="1594807"/>
                </a:lnTo>
                <a:lnTo>
                  <a:pt x="238125" y="621769"/>
                </a:lnTo>
                <a:lnTo>
                  <a:pt x="125313" y="620578"/>
                </a:lnTo>
                <a:cubicBezTo>
                  <a:pt x="56105" y="620578"/>
                  <a:pt x="0" y="676683"/>
                  <a:pt x="0" y="745891"/>
                </a:cubicBezTo>
                <a:close/>
                <a:moveTo>
                  <a:pt x="1475780" y="489074"/>
                </a:moveTo>
                <a:lnTo>
                  <a:pt x="977563" y="492229"/>
                </a:lnTo>
                <a:cubicBezTo>
                  <a:pt x="1000958" y="409897"/>
                  <a:pt x="1012805" y="336733"/>
                  <a:pt x="1012805" y="272320"/>
                </a:cubicBezTo>
                <a:cubicBezTo>
                  <a:pt x="1012805" y="126171"/>
                  <a:pt x="884753" y="-16942"/>
                  <a:pt x="756880" y="1632"/>
                </a:cubicBezTo>
                <a:cubicBezTo>
                  <a:pt x="644128" y="18003"/>
                  <a:pt x="631746" y="115455"/>
                  <a:pt x="631746" y="237554"/>
                </a:cubicBezTo>
                <a:lnTo>
                  <a:pt x="631746" y="347806"/>
                </a:lnTo>
                <a:cubicBezTo>
                  <a:pt x="631746" y="489312"/>
                  <a:pt x="512981" y="609862"/>
                  <a:pt x="375285" y="623138"/>
                </a:cubicBezTo>
                <a:lnTo>
                  <a:pt x="357188" y="622959"/>
                </a:lnTo>
                <a:lnTo>
                  <a:pt x="357188" y="1594807"/>
                </a:lnTo>
                <a:lnTo>
                  <a:pt x="1338620" y="1594807"/>
                </a:lnTo>
                <a:cubicBezTo>
                  <a:pt x="1430436" y="1594813"/>
                  <a:pt x="1509277" y="1529520"/>
                  <a:pt x="1526381" y="1439311"/>
                </a:cubicBezTo>
                <a:lnTo>
                  <a:pt x="1663541" y="715709"/>
                </a:lnTo>
                <a:cubicBezTo>
                  <a:pt x="1683170" y="612011"/>
                  <a:pt x="1615018" y="512036"/>
                  <a:pt x="1511320" y="492407"/>
                </a:cubicBezTo>
                <a:cubicBezTo>
                  <a:pt x="1499603" y="490190"/>
                  <a:pt x="1487705" y="489074"/>
                  <a:pt x="1475780" y="489074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思源黑体 CN Normal" panose="020B0400000000000000" pitchFamily="34" charset="-122"/>
            </a:endParaRPr>
          </a:p>
        </p:txBody>
      </p:sp>
      <p:sp>
        <p:nvSpPr>
          <p:cNvPr id="10" name="图形 14"/>
          <p:cNvSpPr/>
          <p:nvPr/>
        </p:nvSpPr>
        <p:spPr>
          <a:xfrm>
            <a:off x="4541501" y="4772525"/>
            <a:ext cx="143385" cy="137182"/>
          </a:xfrm>
          <a:custGeom>
            <a:avLst/>
            <a:gdLst>
              <a:gd name="connsiteX0" fmla="*/ 0 w 1666910"/>
              <a:gd name="connsiteY0" fmla="*/ 745891 h 1594806"/>
              <a:gd name="connsiteX1" fmla="*/ 0 w 1666910"/>
              <a:gd name="connsiteY1" fmla="*/ 1469494 h 1594806"/>
              <a:gd name="connsiteX2" fmla="*/ 125313 w 1666910"/>
              <a:gd name="connsiteY2" fmla="*/ 1594807 h 1594806"/>
              <a:gd name="connsiteX3" fmla="*/ 238125 w 1666910"/>
              <a:gd name="connsiteY3" fmla="*/ 1594807 h 1594806"/>
              <a:gd name="connsiteX4" fmla="*/ 238125 w 1666910"/>
              <a:gd name="connsiteY4" fmla="*/ 621769 h 1594806"/>
              <a:gd name="connsiteX5" fmla="*/ 125313 w 1666910"/>
              <a:gd name="connsiteY5" fmla="*/ 620578 h 1594806"/>
              <a:gd name="connsiteX6" fmla="*/ 0 w 1666910"/>
              <a:gd name="connsiteY6" fmla="*/ 745891 h 1594806"/>
              <a:gd name="connsiteX7" fmla="*/ 1475780 w 1666910"/>
              <a:gd name="connsiteY7" fmla="*/ 489074 h 1594806"/>
              <a:gd name="connsiteX8" fmla="*/ 977563 w 1666910"/>
              <a:gd name="connsiteY8" fmla="*/ 492229 h 1594806"/>
              <a:gd name="connsiteX9" fmla="*/ 1012805 w 1666910"/>
              <a:gd name="connsiteY9" fmla="*/ 272320 h 1594806"/>
              <a:gd name="connsiteX10" fmla="*/ 756880 w 1666910"/>
              <a:gd name="connsiteY10" fmla="*/ 1632 h 1594806"/>
              <a:gd name="connsiteX11" fmla="*/ 631746 w 1666910"/>
              <a:gd name="connsiteY11" fmla="*/ 237554 h 1594806"/>
              <a:gd name="connsiteX12" fmla="*/ 631746 w 1666910"/>
              <a:gd name="connsiteY12" fmla="*/ 347806 h 1594806"/>
              <a:gd name="connsiteX13" fmla="*/ 375285 w 1666910"/>
              <a:gd name="connsiteY13" fmla="*/ 623138 h 1594806"/>
              <a:gd name="connsiteX14" fmla="*/ 357188 w 1666910"/>
              <a:gd name="connsiteY14" fmla="*/ 622959 h 1594806"/>
              <a:gd name="connsiteX15" fmla="*/ 357188 w 1666910"/>
              <a:gd name="connsiteY15" fmla="*/ 1594807 h 1594806"/>
              <a:gd name="connsiteX16" fmla="*/ 1338620 w 1666910"/>
              <a:gd name="connsiteY16" fmla="*/ 1594807 h 1594806"/>
              <a:gd name="connsiteX17" fmla="*/ 1526381 w 1666910"/>
              <a:gd name="connsiteY17" fmla="*/ 1439311 h 1594806"/>
              <a:gd name="connsiteX18" fmla="*/ 1663541 w 1666910"/>
              <a:gd name="connsiteY18" fmla="*/ 715709 h 1594806"/>
              <a:gd name="connsiteX19" fmla="*/ 1511320 w 1666910"/>
              <a:gd name="connsiteY19" fmla="*/ 492407 h 1594806"/>
              <a:gd name="connsiteX20" fmla="*/ 1475780 w 1666910"/>
              <a:gd name="connsiteY20" fmla="*/ 489074 h 159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66910" h="1594806">
                <a:moveTo>
                  <a:pt x="0" y="745891"/>
                </a:moveTo>
                <a:lnTo>
                  <a:pt x="0" y="1469494"/>
                </a:lnTo>
                <a:cubicBezTo>
                  <a:pt x="0" y="1538729"/>
                  <a:pt x="56078" y="1594807"/>
                  <a:pt x="125313" y="1594807"/>
                </a:cubicBezTo>
                <a:lnTo>
                  <a:pt x="238125" y="1594807"/>
                </a:lnTo>
                <a:lnTo>
                  <a:pt x="238125" y="621769"/>
                </a:lnTo>
                <a:lnTo>
                  <a:pt x="125313" y="620578"/>
                </a:lnTo>
                <a:cubicBezTo>
                  <a:pt x="56105" y="620578"/>
                  <a:pt x="0" y="676683"/>
                  <a:pt x="0" y="745891"/>
                </a:cubicBezTo>
                <a:close/>
                <a:moveTo>
                  <a:pt x="1475780" y="489074"/>
                </a:moveTo>
                <a:lnTo>
                  <a:pt x="977563" y="492229"/>
                </a:lnTo>
                <a:cubicBezTo>
                  <a:pt x="1000958" y="409897"/>
                  <a:pt x="1012805" y="336733"/>
                  <a:pt x="1012805" y="272320"/>
                </a:cubicBezTo>
                <a:cubicBezTo>
                  <a:pt x="1012805" y="126171"/>
                  <a:pt x="884753" y="-16942"/>
                  <a:pt x="756880" y="1632"/>
                </a:cubicBezTo>
                <a:cubicBezTo>
                  <a:pt x="644128" y="18003"/>
                  <a:pt x="631746" y="115455"/>
                  <a:pt x="631746" y="237554"/>
                </a:cubicBezTo>
                <a:lnTo>
                  <a:pt x="631746" y="347806"/>
                </a:lnTo>
                <a:cubicBezTo>
                  <a:pt x="631746" y="489312"/>
                  <a:pt x="512981" y="609862"/>
                  <a:pt x="375285" y="623138"/>
                </a:cubicBezTo>
                <a:lnTo>
                  <a:pt x="357188" y="622959"/>
                </a:lnTo>
                <a:lnTo>
                  <a:pt x="357188" y="1594807"/>
                </a:lnTo>
                <a:lnTo>
                  <a:pt x="1338620" y="1594807"/>
                </a:lnTo>
                <a:cubicBezTo>
                  <a:pt x="1430436" y="1594813"/>
                  <a:pt x="1509277" y="1529520"/>
                  <a:pt x="1526381" y="1439311"/>
                </a:cubicBezTo>
                <a:lnTo>
                  <a:pt x="1663541" y="715709"/>
                </a:lnTo>
                <a:cubicBezTo>
                  <a:pt x="1683170" y="612011"/>
                  <a:pt x="1615018" y="512036"/>
                  <a:pt x="1511320" y="492407"/>
                </a:cubicBezTo>
                <a:cubicBezTo>
                  <a:pt x="1499603" y="490190"/>
                  <a:pt x="1487705" y="489074"/>
                  <a:pt x="1475780" y="489074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思源黑体 CN Normal" panose="020B0400000000000000" pitchFamily="34" charset="-122"/>
            </a:endParaRPr>
          </a:p>
        </p:txBody>
      </p:sp>
      <p:sp>
        <p:nvSpPr>
          <p:cNvPr id="4" name="流程图: 终止 3">
            <a:extLst>
              <a:ext uri="{FF2B5EF4-FFF2-40B4-BE49-F238E27FC236}">
                <a16:creationId xmlns:a16="http://schemas.microsoft.com/office/drawing/2014/main" id="{579C2F44-C714-EC63-7CF4-CDAF3EC194F3}"/>
              </a:ext>
            </a:extLst>
          </p:cNvPr>
          <p:cNvSpPr/>
          <p:nvPr/>
        </p:nvSpPr>
        <p:spPr>
          <a:xfrm>
            <a:off x="6644982" y="91422"/>
            <a:ext cx="900000" cy="259200"/>
          </a:xfrm>
          <a:prstGeom prst="flowChartTermina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latin typeface="楷体" panose="02010609060101010101" pitchFamily="49" charset="-122"/>
                <a:ea typeface="楷体" panose="02010609060101010101" pitchFamily="49" charset="-122"/>
              </a:rPr>
              <a:t>Sampling</a:t>
            </a:r>
            <a:endParaRPr lang="zh-CN" altLang="en-US" sz="11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2B38ED-BF5A-BC63-E36F-BE94182BB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+mj-ea"/>
              </a:rPr>
              <a:t>高边驱动</a:t>
            </a:r>
            <a:r>
              <a:rPr lang="en-US" altLang="zh-CN" dirty="0">
                <a:latin typeface="+mj-ea"/>
              </a:rPr>
              <a:t>— 30mΩ</a:t>
            </a:r>
            <a:r>
              <a:rPr lang="zh-CN" altLang="en-US" dirty="0">
                <a:latin typeface="+mj-ea"/>
              </a:rPr>
              <a:t>双通道驱动芯片</a:t>
            </a:r>
            <a:r>
              <a:rPr lang="en-US" altLang="zh-CN" dirty="0">
                <a:latin typeface="+mj-ea"/>
              </a:rPr>
              <a:t>CCS20102-Q1</a:t>
            </a:r>
            <a:endParaRPr lang="en-US" dirty="0">
              <a:latin typeface="+mj-ea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916BC5B-6A47-1069-A643-EA32F853F06E}"/>
              </a:ext>
            </a:extLst>
          </p:cNvPr>
          <p:cNvSpPr txBox="1"/>
          <p:nvPr/>
        </p:nvSpPr>
        <p:spPr>
          <a:xfrm>
            <a:off x="204248" y="483518"/>
            <a:ext cx="494381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1200" b="1" kern="100" dirty="0">
                <a:effectLst/>
                <a:latin typeface="+mn-ea"/>
                <a:cs typeface="Times New Roman" panose="02020603050405020304" pitchFamily="18" charset="0"/>
              </a:rPr>
              <a:t>兼容</a:t>
            </a:r>
            <a:r>
              <a:rPr lang="zh-CN" altLang="en-US" sz="1200" b="1" kern="100" dirty="0">
                <a:latin typeface="+mn-ea"/>
                <a:cs typeface="Times New Roman" panose="02020603050405020304" pitchFamily="18" charset="0"/>
              </a:rPr>
              <a:t>竞品：</a:t>
            </a:r>
            <a:r>
              <a:rPr lang="en-US" altLang="zh-CN" sz="1200" kern="100" dirty="0">
                <a:effectLst/>
                <a:latin typeface="+mn-ea"/>
                <a:cs typeface="Times New Roman" panose="02020603050405020304" pitchFamily="18" charset="0"/>
              </a:rPr>
              <a:t>BTx7040-2EPA</a:t>
            </a:r>
          </a:p>
          <a:p>
            <a:pPr algn="just"/>
            <a:r>
              <a:rPr lang="zh-CN" altLang="en-US" sz="1200" b="1" kern="100" dirty="0">
                <a:effectLst/>
                <a:latin typeface="+mn-ea"/>
                <a:cs typeface="Times New Roman" panose="02020603050405020304" pitchFamily="18" charset="0"/>
              </a:rPr>
              <a:t>特性</a:t>
            </a:r>
            <a:endParaRPr lang="en-US" altLang="zh-CN" sz="1200" b="1" kern="100" dirty="0">
              <a:effectLst/>
              <a:latin typeface="+mn-ea"/>
              <a:cs typeface="Times New Roman" panose="02020603050405020304" pitchFamily="18" charset="0"/>
            </a:endParaRPr>
          </a:p>
          <a:p>
            <a:pPr marL="914400" lvl="1" indent="-644525" algn="just"/>
            <a:r>
              <a:rPr lang="zh-CN" altLang="en-US" sz="1200" kern="100" dirty="0">
                <a:effectLst/>
                <a:latin typeface="+mn-ea"/>
                <a:cs typeface="Times New Roman" panose="02020603050405020304" pitchFamily="18" charset="0"/>
              </a:rPr>
              <a:t>基本</a:t>
            </a:r>
            <a:r>
              <a:rPr lang="zh-CN" altLang="zh-CN" sz="1200" kern="100" dirty="0">
                <a:effectLst/>
                <a:latin typeface="+mn-ea"/>
                <a:cs typeface="Times New Roman" panose="02020603050405020304" pitchFamily="18" charset="0"/>
              </a:rPr>
              <a:t>功能</a:t>
            </a:r>
            <a:endParaRPr lang="en-US" altLang="zh-CN" sz="1200" kern="100" dirty="0">
              <a:effectLst/>
              <a:latin typeface="+mn-ea"/>
              <a:cs typeface="Times New Roman" panose="02020603050405020304" pitchFamily="18" charset="0"/>
            </a:endParaRPr>
          </a:p>
          <a:p>
            <a:pPr lvl="2" indent="-644525" algn="just"/>
            <a:r>
              <a:rPr lang="zh-CN" altLang="zh-CN" sz="1200" kern="100" dirty="0">
                <a:effectLst/>
                <a:latin typeface="+mn-ea"/>
                <a:cs typeface="Times New Roman" panose="02020603050405020304" pitchFamily="18" charset="0"/>
              </a:rPr>
              <a:t>•</a:t>
            </a:r>
            <a:r>
              <a:rPr lang="en-US" altLang="zh-CN" sz="1200" kern="100" dirty="0">
                <a:effectLst/>
                <a:latin typeface="+mn-ea"/>
                <a:cs typeface="Times New Roman" panose="02020603050405020304" pitchFamily="18" charset="0"/>
              </a:rPr>
              <a:t> 4.5A</a:t>
            </a:r>
            <a:r>
              <a:rPr lang="zh-CN" altLang="en-US" sz="1200" kern="100" dirty="0">
                <a:effectLst/>
                <a:latin typeface="+mn-ea"/>
                <a:cs typeface="Times New Roman" panose="02020603050405020304" pitchFamily="18" charset="0"/>
              </a:rPr>
              <a:t>驱动</a:t>
            </a:r>
            <a:r>
              <a:rPr lang="zh-CN" altLang="en-US" sz="1200" kern="100" dirty="0">
                <a:latin typeface="+mn-ea"/>
                <a:cs typeface="Times New Roman" panose="02020603050405020304" pitchFamily="18" charset="0"/>
              </a:rPr>
              <a:t>电流、</a:t>
            </a:r>
            <a:r>
              <a:rPr lang="zh-CN" altLang="zh-CN" sz="1200" kern="100" dirty="0">
                <a:effectLst/>
                <a:latin typeface="+mn-ea"/>
                <a:cs typeface="Times New Roman" panose="02020603050405020304" pitchFamily="18" charset="0"/>
              </a:rPr>
              <a:t>具有诊断和嵌入式保护功能的高边开关</a:t>
            </a:r>
            <a:endParaRPr lang="en-US" altLang="zh-CN" sz="1200" kern="100" dirty="0">
              <a:effectLst/>
              <a:latin typeface="+mn-ea"/>
              <a:cs typeface="Times New Roman" panose="02020603050405020304" pitchFamily="18" charset="0"/>
            </a:endParaRPr>
          </a:p>
          <a:p>
            <a:pPr lvl="2" indent="-644525" algn="just"/>
            <a:r>
              <a:rPr lang="zh-CN" altLang="zh-CN" sz="1200" kern="100" dirty="0">
                <a:effectLst/>
                <a:latin typeface="+mn-ea"/>
                <a:cs typeface="Times New Roman" panose="02020603050405020304" pitchFamily="18" charset="0"/>
              </a:rPr>
              <a:t>• 反向电流条件下的接通能力（反向开启）</a:t>
            </a:r>
            <a:endParaRPr lang="en-US" altLang="zh-CN" sz="1600" kern="100" dirty="0">
              <a:effectLst/>
              <a:latin typeface="+mn-ea"/>
              <a:cs typeface="Times New Roman" panose="02020603050405020304" pitchFamily="18" charset="0"/>
            </a:endParaRPr>
          </a:p>
          <a:p>
            <a:pPr lvl="2" indent="-644525" algn="just"/>
            <a:r>
              <a:rPr lang="zh-CN" altLang="zh-CN" sz="1200" kern="100" dirty="0">
                <a:effectLst/>
                <a:latin typeface="+mn-ea"/>
                <a:cs typeface="Times New Roman" panose="02020603050405020304" pitchFamily="18" charset="0"/>
              </a:rPr>
              <a:t>•</a:t>
            </a:r>
            <a:r>
              <a:rPr lang="en-US" altLang="zh-CN" sz="1200" kern="100" dirty="0">
                <a:effectLst/>
                <a:latin typeface="+mn-ea"/>
                <a:cs typeface="Times New Roman" panose="02020603050405020304" pitchFamily="18" charset="0"/>
              </a:rPr>
              <a:t> AEC-Q100 Grade 1</a:t>
            </a:r>
            <a:r>
              <a:rPr lang="zh-CN" altLang="en-US" sz="1200" kern="100" dirty="0">
                <a:effectLst/>
                <a:latin typeface="+mn-ea"/>
                <a:cs typeface="Times New Roman" panose="02020603050405020304" pitchFamily="18" charset="0"/>
              </a:rPr>
              <a:t>，</a:t>
            </a:r>
            <a:r>
              <a:rPr lang="en-US" altLang="zh-CN" sz="1200" kern="100" dirty="0">
                <a:effectLst/>
                <a:latin typeface="+mn-ea"/>
                <a:cs typeface="Times New Roman" panose="02020603050405020304" pitchFamily="18" charset="0"/>
              </a:rPr>
              <a:t>-40~125</a:t>
            </a:r>
            <a:r>
              <a:rPr lang="zh-CN" altLang="en-US" sz="1200" kern="100" dirty="0">
                <a:latin typeface="+mn-ea"/>
                <a:cs typeface="Times New Roman" panose="02020603050405020304" pitchFamily="18" charset="0"/>
              </a:rPr>
              <a:t>℃</a:t>
            </a:r>
            <a:endParaRPr lang="zh-CN" altLang="zh-CN" sz="1600" kern="100" dirty="0">
              <a:effectLst/>
              <a:latin typeface="+mn-ea"/>
              <a:cs typeface="Times New Roman" panose="02020603050405020304" pitchFamily="18" charset="0"/>
            </a:endParaRPr>
          </a:p>
          <a:p>
            <a:pPr marL="914400" lvl="1" indent="-644525" algn="just">
              <a:lnSpc>
                <a:spcPct val="150000"/>
              </a:lnSpc>
            </a:pPr>
            <a:r>
              <a:rPr lang="zh-CN" altLang="zh-CN" sz="1200" kern="100" dirty="0">
                <a:effectLst/>
                <a:latin typeface="+mn-ea"/>
                <a:cs typeface="Times New Roman" panose="02020603050405020304" pitchFamily="18" charset="0"/>
              </a:rPr>
              <a:t>保护功能</a:t>
            </a:r>
            <a:endParaRPr lang="zh-CN" altLang="zh-CN" sz="1600" kern="100" dirty="0">
              <a:effectLst/>
              <a:latin typeface="+mn-ea"/>
              <a:cs typeface="Times New Roman" panose="02020603050405020304" pitchFamily="18" charset="0"/>
            </a:endParaRPr>
          </a:p>
          <a:p>
            <a:pPr lvl="2" indent="-644525" algn="just"/>
            <a:r>
              <a:rPr lang="zh-CN" altLang="zh-CN" sz="1200" kern="100" dirty="0">
                <a:effectLst/>
                <a:latin typeface="+mn-ea"/>
                <a:cs typeface="Times New Roman" panose="02020603050405020304" pitchFamily="18" charset="0"/>
              </a:rPr>
              <a:t>• 绝对和动态温度限制，可控重启</a:t>
            </a:r>
            <a:endParaRPr lang="zh-CN" altLang="zh-CN" sz="1600" kern="100" dirty="0">
              <a:effectLst/>
              <a:latin typeface="+mn-ea"/>
              <a:cs typeface="Times New Roman" panose="02020603050405020304" pitchFamily="18" charset="0"/>
            </a:endParaRPr>
          </a:p>
          <a:p>
            <a:pPr lvl="2" indent="-644525" algn="just"/>
            <a:r>
              <a:rPr lang="zh-CN" altLang="zh-CN" sz="1200" kern="100" dirty="0">
                <a:effectLst/>
                <a:latin typeface="+mn-ea"/>
                <a:cs typeface="Times New Roman" panose="02020603050405020304" pitchFamily="18" charset="0"/>
              </a:rPr>
              <a:t>• 具有智能重启控制的过流保护（跳闸）</a:t>
            </a:r>
            <a:endParaRPr lang="zh-CN" altLang="zh-CN" sz="1600" kern="100" dirty="0">
              <a:effectLst/>
              <a:latin typeface="+mn-ea"/>
              <a:cs typeface="Times New Roman" panose="02020603050405020304" pitchFamily="18" charset="0"/>
            </a:endParaRPr>
          </a:p>
          <a:p>
            <a:pPr lvl="2" indent="-644525" algn="just"/>
            <a:r>
              <a:rPr lang="zh-CN" altLang="zh-CN" sz="1200" kern="100" dirty="0">
                <a:effectLst/>
                <a:latin typeface="+mn-ea"/>
                <a:cs typeface="Times New Roman" panose="02020603050405020304" pitchFamily="18" charset="0"/>
              </a:rPr>
              <a:t>• 欠压关断</a:t>
            </a:r>
            <a:endParaRPr lang="zh-CN" altLang="zh-CN" sz="1600" kern="100" dirty="0">
              <a:effectLst/>
              <a:latin typeface="+mn-ea"/>
              <a:cs typeface="Times New Roman" panose="02020603050405020304" pitchFamily="18" charset="0"/>
            </a:endParaRPr>
          </a:p>
          <a:p>
            <a:pPr lvl="2" indent="-644525" algn="just"/>
            <a:r>
              <a:rPr lang="zh-CN" altLang="zh-CN" sz="1200" kern="100" dirty="0">
                <a:effectLst/>
                <a:latin typeface="+mn-ea"/>
                <a:cs typeface="Times New Roman" panose="02020603050405020304" pitchFamily="18" charset="0"/>
              </a:rPr>
              <a:t>• </a:t>
            </a:r>
            <a:r>
              <a:rPr lang="zh-CN" altLang="en-US" sz="1200" kern="100" dirty="0">
                <a:effectLst/>
                <a:latin typeface="+mn-ea"/>
                <a:cs typeface="Times New Roman" panose="02020603050405020304" pitchFamily="18" charset="0"/>
              </a:rPr>
              <a:t>配合</a:t>
            </a:r>
            <a:r>
              <a:rPr lang="zh-CN" altLang="zh-CN" sz="1200" kern="100" dirty="0">
                <a:effectLst/>
                <a:latin typeface="+mn-ea"/>
                <a:cs typeface="Times New Roman" panose="02020603050405020304" pitchFamily="18" charset="0"/>
              </a:rPr>
              <a:t>外部组件提供过压保护</a:t>
            </a:r>
            <a:endParaRPr lang="zh-CN" altLang="zh-CN" sz="1600" kern="100" dirty="0">
              <a:effectLst/>
              <a:latin typeface="+mn-ea"/>
              <a:cs typeface="Times New Roman" panose="02020603050405020304" pitchFamily="18" charset="0"/>
            </a:endParaRPr>
          </a:p>
          <a:p>
            <a:pPr marL="914400" lvl="1" indent="-644525" algn="just">
              <a:lnSpc>
                <a:spcPct val="150000"/>
              </a:lnSpc>
            </a:pPr>
            <a:r>
              <a:rPr lang="zh-CN" altLang="zh-CN" sz="1200" kern="100" dirty="0">
                <a:effectLst/>
                <a:latin typeface="+mn-ea"/>
                <a:cs typeface="Times New Roman" panose="02020603050405020304" pitchFamily="18" charset="0"/>
              </a:rPr>
              <a:t>诊断功能</a:t>
            </a:r>
            <a:endParaRPr lang="zh-CN" altLang="zh-CN" sz="1600" kern="100" dirty="0">
              <a:effectLst/>
              <a:latin typeface="+mn-ea"/>
              <a:cs typeface="Times New Roman" panose="02020603050405020304" pitchFamily="18" charset="0"/>
            </a:endParaRPr>
          </a:p>
          <a:p>
            <a:pPr lvl="2" indent="-644525" algn="just"/>
            <a:r>
              <a:rPr lang="zh-CN" altLang="zh-CN" sz="1200" kern="100" dirty="0">
                <a:effectLst/>
                <a:latin typeface="+mn-ea"/>
                <a:cs typeface="Times New Roman" panose="02020603050405020304" pitchFamily="18" charset="0"/>
              </a:rPr>
              <a:t>• 成比例的负载电流检测</a:t>
            </a:r>
            <a:endParaRPr lang="zh-CN" altLang="zh-CN" sz="1600" kern="100" dirty="0">
              <a:effectLst/>
              <a:latin typeface="+mn-ea"/>
              <a:cs typeface="Times New Roman" panose="02020603050405020304" pitchFamily="18" charset="0"/>
            </a:endParaRPr>
          </a:p>
          <a:p>
            <a:pPr lvl="2" indent="-644525" algn="just"/>
            <a:r>
              <a:rPr lang="zh-CN" altLang="zh-CN" sz="1200" kern="100" dirty="0">
                <a:effectLst/>
                <a:latin typeface="+mn-ea"/>
                <a:cs typeface="Times New Roman" panose="02020603050405020304" pitchFamily="18" charset="0"/>
              </a:rPr>
              <a:t>• 开</a:t>
            </a:r>
            <a:r>
              <a:rPr lang="en-US" altLang="zh-CN" sz="1200" kern="100" dirty="0">
                <a:effectLst/>
                <a:latin typeface="+mn-ea"/>
                <a:cs typeface="Times New Roman" panose="02020603050405020304" pitchFamily="18" charset="0"/>
              </a:rPr>
              <a:t>/</a:t>
            </a:r>
            <a:r>
              <a:rPr lang="zh-CN" altLang="zh-CN" sz="1200" kern="100" dirty="0">
                <a:effectLst/>
                <a:latin typeface="+mn-ea"/>
                <a:cs typeface="Times New Roman" panose="02020603050405020304" pitchFamily="18" charset="0"/>
              </a:rPr>
              <a:t>关状态下负载开路检测</a:t>
            </a:r>
            <a:endParaRPr lang="zh-CN" altLang="zh-CN" sz="1600" kern="100" dirty="0">
              <a:effectLst/>
              <a:latin typeface="+mn-ea"/>
              <a:cs typeface="Times New Roman" panose="02020603050405020304" pitchFamily="18" charset="0"/>
            </a:endParaRPr>
          </a:p>
          <a:p>
            <a:pPr lvl="2" indent="-644525" algn="just"/>
            <a:r>
              <a:rPr lang="zh-CN" altLang="zh-CN" sz="1200" kern="100" dirty="0">
                <a:effectLst/>
                <a:latin typeface="+mn-ea"/>
                <a:cs typeface="Times New Roman" panose="02020603050405020304" pitchFamily="18" charset="0"/>
              </a:rPr>
              <a:t>• 对地和电池短路检测</a:t>
            </a:r>
            <a:endParaRPr lang="en-US" altLang="zh-CN" sz="1200" kern="100" dirty="0">
              <a:effectLst/>
              <a:latin typeface="+mn-ea"/>
              <a:cs typeface="Times New Roman" panose="02020603050405020304" pitchFamily="18" charset="0"/>
            </a:endParaRPr>
          </a:p>
          <a:p>
            <a:pPr algn="just"/>
            <a:endParaRPr lang="en-US" altLang="zh-CN" sz="1200" b="1" kern="100" dirty="0">
              <a:latin typeface="+mn-ea"/>
              <a:cs typeface="Times New Roman" panose="02020603050405020304" pitchFamily="18" charset="0"/>
            </a:endParaRPr>
          </a:p>
          <a:p>
            <a:pPr algn="just"/>
            <a:r>
              <a:rPr lang="zh-CN" altLang="en-US" sz="1200" b="1" kern="100" dirty="0">
                <a:latin typeface="+mn-ea"/>
                <a:cs typeface="Times New Roman" panose="02020603050405020304" pitchFamily="18" charset="0"/>
              </a:rPr>
              <a:t>典型应用</a:t>
            </a:r>
            <a:endParaRPr lang="en-US" altLang="zh-CN" sz="1200" b="1" kern="100" dirty="0">
              <a:latin typeface="+mn-ea"/>
              <a:cs typeface="Times New Roman" panose="02020603050405020304" pitchFamily="18" charset="0"/>
            </a:endParaRPr>
          </a:p>
          <a:p>
            <a:pPr lvl="1" algn="just"/>
            <a:r>
              <a:rPr lang="zh-CN" altLang="zh-CN" sz="1200" kern="100" dirty="0">
                <a:effectLst/>
                <a:latin typeface="+mn-ea"/>
                <a:cs typeface="Times New Roman" panose="02020603050405020304" pitchFamily="18" charset="0"/>
              </a:rPr>
              <a:t>•</a:t>
            </a:r>
            <a:r>
              <a:rPr lang="en-US" altLang="zh-CN" sz="1200" kern="100" dirty="0">
                <a:effectLst/>
                <a:latin typeface="+mn-ea"/>
                <a:cs typeface="Times New Roman" panose="02020603050405020304" pitchFamily="18" charset="0"/>
              </a:rPr>
              <a:t> 2 x PW21</a:t>
            </a:r>
            <a:r>
              <a:rPr lang="zh-CN" altLang="en-US" sz="1200" kern="100" dirty="0">
                <a:effectLst/>
                <a:latin typeface="+mn-ea"/>
                <a:cs typeface="Times New Roman" panose="02020603050405020304" pitchFamily="18" charset="0"/>
              </a:rPr>
              <a:t>车灯</a:t>
            </a:r>
            <a:endParaRPr lang="zh-CN" altLang="zh-CN" sz="1600" kern="100" dirty="0">
              <a:effectLst/>
              <a:latin typeface="+mn-ea"/>
              <a:cs typeface="Times New Roman" panose="02020603050405020304" pitchFamily="18" charset="0"/>
            </a:endParaRPr>
          </a:p>
          <a:p>
            <a:pPr lvl="1" algn="just"/>
            <a:r>
              <a:rPr lang="zh-CN" altLang="zh-CN" sz="1200" kern="100" dirty="0">
                <a:effectLst/>
                <a:latin typeface="+mn-ea"/>
                <a:cs typeface="Times New Roman" panose="02020603050405020304" pitchFamily="18" charset="0"/>
              </a:rPr>
              <a:t>•</a:t>
            </a:r>
            <a:r>
              <a:rPr lang="en-US" altLang="zh-CN" sz="1200" kern="100" dirty="0">
                <a:effectLst/>
                <a:latin typeface="+mn-ea"/>
                <a:cs typeface="Times New Roman" panose="02020603050405020304" pitchFamily="18" charset="0"/>
              </a:rPr>
              <a:t> </a:t>
            </a:r>
            <a:r>
              <a:rPr lang="zh-CN" altLang="en-US" sz="1200" kern="100" dirty="0">
                <a:effectLst/>
                <a:latin typeface="+mn-ea"/>
                <a:cs typeface="Times New Roman" panose="02020603050405020304" pitchFamily="18" charset="0"/>
              </a:rPr>
              <a:t>机电继电器、熔丝负载</a:t>
            </a:r>
            <a:endParaRPr lang="en-US" altLang="zh-CN" sz="1200" kern="100" dirty="0">
              <a:latin typeface="+mn-ea"/>
              <a:cs typeface="Times New Roman" panose="02020603050405020304" pitchFamily="18" charset="0"/>
            </a:endParaRPr>
          </a:p>
          <a:p>
            <a:pPr lvl="1" algn="just"/>
            <a:r>
              <a:rPr lang="zh-CN" altLang="zh-CN" sz="1200" kern="100" dirty="0">
                <a:effectLst/>
                <a:latin typeface="+mn-ea"/>
                <a:cs typeface="Times New Roman" panose="02020603050405020304" pitchFamily="18" charset="0"/>
              </a:rPr>
              <a:t>• </a:t>
            </a:r>
            <a:r>
              <a:rPr lang="zh-CN" altLang="en-US" sz="1200" kern="100" dirty="0">
                <a:latin typeface="+mn-ea"/>
                <a:cs typeface="Times New Roman" panose="02020603050405020304" pitchFamily="18" charset="0"/>
              </a:rPr>
              <a:t>其他等效的电子</a:t>
            </a:r>
            <a:r>
              <a:rPr lang="zh-CN" altLang="en-US" sz="1200" kern="100" dirty="0">
                <a:effectLst/>
                <a:latin typeface="+mn-ea"/>
                <a:cs typeface="Times New Roman" panose="02020603050405020304" pitchFamily="18" charset="0"/>
              </a:rPr>
              <a:t>负载（如</a:t>
            </a:r>
            <a:r>
              <a:rPr lang="en-US" altLang="zh-CN" sz="1200" kern="100" dirty="0">
                <a:effectLst/>
                <a:latin typeface="+mn-ea"/>
                <a:cs typeface="Times New Roman" panose="02020603050405020304" pitchFamily="18" charset="0"/>
              </a:rPr>
              <a:t>LED</a:t>
            </a:r>
            <a:r>
              <a:rPr lang="zh-CN" altLang="en-US" sz="1200" kern="100" dirty="0">
                <a:effectLst/>
                <a:latin typeface="+mn-ea"/>
                <a:cs typeface="Times New Roman" panose="02020603050405020304" pitchFamily="18" charset="0"/>
              </a:rPr>
              <a:t>灯模块）</a:t>
            </a:r>
            <a:endParaRPr lang="zh-CN" altLang="zh-CN" sz="16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5" name="流程图: 终止 4">
            <a:extLst>
              <a:ext uri="{FF2B5EF4-FFF2-40B4-BE49-F238E27FC236}">
                <a16:creationId xmlns:a16="http://schemas.microsoft.com/office/drawing/2014/main" id="{26433FDF-905C-DF00-6E57-4A526EC63503}"/>
              </a:ext>
            </a:extLst>
          </p:cNvPr>
          <p:cNvSpPr/>
          <p:nvPr/>
        </p:nvSpPr>
        <p:spPr>
          <a:xfrm>
            <a:off x="6659563" y="86300"/>
            <a:ext cx="900000" cy="259200"/>
          </a:xfrm>
          <a:prstGeom prst="flowChartTermina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In Design</a:t>
            </a:r>
            <a:endParaRPr lang="zh-CN" altLang="en-US" sz="1100" dirty="0">
              <a:solidFill>
                <a:schemeClr val="tx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DE9CC65C-13F9-30EA-8843-D014D83A9E86}"/>
              </a:ext>
            </a:extLst>
          </p:cNvPr>
          <p:cNvGrpSpPr/>
          <p:nvPr/>
        </p:nvGrpSpPr>
        <p:grpSpPr>
          <a:xfrm>
            <a:off x="3670474" y="1270177"/>
            <a:ext cx="5473526" cy="3151396"/>
            <a:chOff x="3670474" y="1270177"/>
            <a:chExt cx="5473526" cy="31513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A8A771B-DBCE-5744-07CA-8E970DB6E0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70474" y="1270177"/>
              <a:ext cx="5473526" cy="3011696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610BD1C7-67E9-CF17-C0AD-F3058FA576B4}"/>
                </a:ext>
              </a:extLst>
            </p:cNvPr>
            <p:cNvSpPr/>
            <p:nvPr/>
          </p:nvSpPr>
          <p:spPr>
            <a:xfrm>
              <a:off x="7330963" y="4224723"/>
              <a:ext cx="1695450" cy="1968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8950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B16C87-DCE5-2225-5FDD-24B741D5D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 需要讨论的技术项</a:t>
            </a:r>
            <a:endParaRPr lang="en-US" dirty="0"/>
          </a:p>
        </p:txBody>
      </p:sp>
      <p:sp>
        <p:nvSpPr>
          <p:cNvPr id="8" name="内容占位符 4">
            <a:extLst>
              <a:ext uri="{FF2B5EF4-FFF2-40B4-BE49-F238E27FC236}">
                <a16:creationId xmlns:a16="http://schemas.microsoft.com/office/drawing/2014/main" id="{76896337-C04D-AF03-80AE-CE2259146BBC}"/>
              </a:ext>
            </a:extLst>
          </p:cNvPr>
          <p:cNvSpPr txBox="1">
            <a:spLocks/>
          </p:cNvSpPr>
          <p:nvPr/>
        </p:nvSpPr>
        <p:spPr>
          <a:xfrm>
            <a:off x="74978" y="718108"/>
            <a:ext cx="7811722" cy="3139464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思源黑体 CN Normal" panose="020B0400000000000000" pitchFamily="34" charset="-122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思源黑体 CN Normal" panose="020B0400000000000000" pitchFamily="34" charset="-122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思源黑体 CN Normal" panose="020B0400000000000000" pitchFamily="34" charset="-122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思源黑体 CN Normal" panose="020B0400000000000000" pitchFamily="34" charset="-122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思源黑体 CN Normal" panose="020B0400000000000000" pitchFamily="34" charset="-122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891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7"/>
            <a:ext cx="9144000" cy="514168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AA3DC-CE29-B760-2351-E7ED9D270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CD6B25-4E9A-4C79-D4DA-5A673643C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400" dirty="0">
                <a:solidFill>
                  <a:srgbClr val="C00000"/>
                </a:solidFill>
                <a:latin typeface="+mj-ea"/>
                <a:ea typeface="+mj-ea"/>
              </a:rPr>
              <a:t> 差分霍尔电流传感核心技术</a:t>
            </a:r>
            <a:endParaRPr lang="en-US" sz="2400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50" name="灯片编号占位符 2">
            <a:extLst>
              <a:ext uri="{FF2B5EF4-FFF2-40B4-BE49-F238E27FC236}">
                <a16:creationId xmlns:a16="http://schemas.microsoft.com/office/drawing/2014/main" id="{916290E1-93B1-3577-AD93-BEE88879E027}"/>
              </a:ext>
            </a:extLst>
          </p:cNvPr>
          <p:cNvSpPr txBox="1">
            <a:spLocks/>
          </p:cNvSpPr>
          <p:nvPr/>
        </p:nvSpPr>
        <p:spPr>
          <a:xfrm>
            <a:off x="708660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思源黑体 CN Normal" panose="020B0400000000000000" pitchFamily="34" charset="-122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19EAFB-947A-43CB-A21E-D9CD00C86D9A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B3C5A5F0-4255-4B3A-5CE2-48A9867A9979}"/>
              </a:ext>
            </a:extLst>
          </p:cNvPr>
          <p:cNvGrpSpPr/>
          <p:nvPr/>
        </p:nvGrpSpPr>
        <p:grpSpPr>
          <a:xfrm>
            <a:off x="969010" y="562557"/>
            <a:ext cx="2033270" cy="1804670"/>
            <a:chOff x="1526" y="885"/>
            <a:chExt cx="3202" cy="2842"/>
          </a:xfrm>
        </p:grpSpPr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EE21B115-D2D6-8260-0409-C74291832FF6}"/>
                </a:ext>
              </a:extLst>
            </p:cNvPr>
            <p:cNvGrpSpPr/>
            <p:nvPr/>
          </p:nvGrpSpPr>
          <p:grpSpPr>
            <a:xfrm>
              <a:off x="1757" y="885"/>
              <a:ext cx="2651" cy="2165"/>
              <a:chOff x="853" y="885"/>
              <a:chExt cx="2651" cy="2165"/>
            </a:xfrm>
          </p:grpSpPr>
          <p:grpSp>
            <p:nvGrpSpPr>
              <p:cNvPr id="55" name="组合 54">
                <a:extLst>
                  <a:ext uri="{FF2B5EF4-FFF2-40B4-BE49-F238E27FC236}">
                    <a16:creationId xmlns:a16="http://schemas.microsoft.com/office/drawing/2014/main" id="{6CA1893E-445D-A71E-31F4-ABF3FC646602}"/>
                  </a:ext>
                </a:extLst>
              </p:cNvPr>
              <p:cNvGrpSpPr/>
              <p:nvPr/>
            </p:nvGrpSpPr>
            <p:grpSpPr>
              <a:xfrm>
                <a:off x="853" y="885"/>
                <a:ext cx="978" cy="1770"/>
                <a:chOff x="2864" y="3040"/>
                <a:chExt cx="1304" cy="2360"/>
              </a:xfrm>
            </p:grpSpPr>
            <p:sp>
              <p:nvSpPr>
                <p:cNvPr id="75" name="圆角矩形 18">
                  <a:extLst>
                    <a:ext uri="{FF2B5EF4-FFF2-40B4-BE49-F238E27FC236}">
                      <a16:creationId xmlns:a16="http://schemas.microsoft.com/office/drawing/2014/main" id="{F352E8D5-C66F-6930-7109-EC18D7EA9911}"/>
                    </a:ext>
                  </a:extLst>
                </p:cNvPr>
                <p:cNvSpPr/>
                <p:nvPr/>
              </p:nvSpPr>
              <p:spPr>
                <a:xfrm>
                  <a:off x="3403" y="3926"/>
                  <a:ext cx="227" cy="147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cxnSp>
              <p:nvCxnSpPr>
                <p:cNvPr id="76" name="直接箭头连接符 75">
                  <a:extLst>
                    <a:ext uri="{FF2B5EF4-FFF2-40B4-BE49-F238E27FC236}">
                      <a16:creationId xmlns:a16="http://schemas.microsoft.com/office/drawing/2014/main" id="{3FC0A681-9394-346B-92A7-5FD6BE1DE905}"/>
                    </a:ext>
                  </a:extLst>
                </p:cNvPr>
                <p:cNvCxnSpPr/>
                <p:nvPr/>
              </p:nvCxnSpPr>
              <p:spPr>
                <a:xfrm flipV="1">
                  <a:off x="3516" y="4096"/>
                  <a:ext cx="0" cy="1134"/>
                </a:xfrm>
                <a:prstGeom prst="straightConnector1">
                  <a:avLst/>
                </a:prstGeom>
                <a:ln w="9525"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7" name="椭圆 76">
                  <a:extLst>
                    <a:ext uri="{FF2B5EF4-FFF2-40B4-BE49-F238E27FC236}">
                      <a16:creationId xmlns:a16="http://schemas.microsoft.com/office/drawing/2014/main" id="{72BB6618-3B00-3FE7-2A90-F559083EEB0C}"/>
                    </a:ext>
                  </a:extLst>
                </p:cNvPr>
                <p:cNvSpPr/>
                <p:nvPr/>
              </p:nvSpPr>
              <p:spPr>
                <a:xfrm>
                  <a:off x="3204" y="4038"/>
                  <a:ext cx="624" cy="454"/>
                </a:xfrm>
                <a:prstGeom prst="ellipse">
                  <a:avLst/>
                </a:prstGeom>
                <a:no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78" name="椭圆 77">
                  <a:extLst>
                    <a:ext uri="{FF2B5EF4-FFF2-40B4-BE49-F238E27FC236}">
                      <a16:creationId xmlns:a16="http://schemas.microsoft.com/office/drawing/2014/main" id="{1EEBA5F7-26D6-F123-4A76-155F751B0133}"/>
                    </a:ext>
                  </a:extLst>
                </p:cNvPr>
                <p:cNvSpPr/>
                <p:nvPr/>
              </p:nvSpPr>
              <p:spPr>
                <a:xfrm>
                  <a:off x="3091" y="3925"/>
                  <a:ext cx="850" cy="680"/>
                </a:xfrm>
                <a:prstGeom prst="ellipse">
                  <a:avLst/>
                </a:prstGeom>
                <a:no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椭圆 78">
                  <a:extLst>
                    <a:ext uri="{FF2B5EF4-FFF2-40B4-BE49-F238E27FC236}">
                      <a16:creationId xmlns:a16="http://schemas.microsoft.com/office/drawing/2014/main" id="{6843EFB9-42E0-BA07-83DC-2D590D19B00F}"/>
                    </a:ext>
                  </a:extLst>
                </p:cNvPr>
                <p:cNvSpPr/>
                <p:nvPr/>
              </p:nvSpPr>
              <p:spPr>
                <a:xfrm>
                  <a:off x="2977" y="3811"/>
                  <a:ext cx="1077" cy="908"/>
                </a:xfrm>
                <a:prstGeom prst="ellipse">
                  <a:avLst/>
                </a:prstGeom>
                <a:no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椭圆 79">
                  <a:extLst>
                    <a:ext uri="{FF2B5EF4-FFF2-40B4-BE49-F238E27FC236}">
                      <a16:creationId xmlns:a16="http://schemas.microsoft.com/office/drawing/2014/main" id="{F8DA0439-F9C1-5254-299D-F03D7858D355}"/>
                    </a:ext>
                  </a:extLst>
                </p:cNvPr>
                <p:cNvSpPr/>
                <p:nvPr/>
              </p:nvSpPr>
              <p:spPr>
                <a:xfrm>
                  <a:off x="2864" y="3698"/>
                  <a:ext cx="1304" cy="1135"/>
                </a:xfrm>
                <a:prstGeom prst="ellipse">
                  <a:avLst/>
                </a:prstGeom>
                <a:no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圆角矩形 7">
                  <a:extLst>
                    <a:ext uri="{FF2B5EF4-FFF2-40B4-BE49-F238E27FC236}">
                      <a16:creationId xmlns:a16="http://schemas.microsoft.com/office/drawing/2014/main" id="{B167BF72-D6F3-217D-9F1A-1AC922657C9E}"/>
                    </a:ext>
                  </a:extLst>
                </p:cNvPr>
                <p:cNvSpPr/>
                <p:nvPr/>
              </p:nvSpPr>
              <p:spPr>
                <a:xfrm>
                  <a:off x="3403" y="3040"/>
                  <a:ext cx="227" cy="113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cxnSp>
              <p:nvCxnSpPr>
                <p:cNvPr id="82" name="直接箭头连接符 81">
                  <a:extLst>
                    <a:ext uri="{FF2B5EF4-FFF2-40B4-BE49-F238E27FC236}">
                      <a16:creationId xmlns:a16="http://schemas.microsoft.com/office/drawing/2014/main" id="{908CD63D-01B1-913B-0286-1C2FB16421F8}"/>
                    </a:ext>
                  </a:extLst>
                </p:cNvPr>
                <p:cNvCxnSpPr/>
                <p:nvPr/>
              </p:nvCxnSpPr>
              <p:spPr>
                <a:xfrm flipV="1">
                  <a:off x="3516" y="3230"/>
                  <a:ext cx="0" cy="1134"/>
                </a:xfrm>
                <a:prstGeom prst="straightConnector1">
                  <a:avLst/>
                </a:prstGeom>
                <a:ln w="9525">
                  <a:round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3" name="等腰三角形 82">
                  <a:extLst>
                    <a:ext uri="{FF2B5EF4-FFF2-40B4-BE49-F238E27FC236}">
                      <a16:creationId xmlns:a16="http://schemas.microsoft.com/office/drawing/2014/main" id="{3189FB5B-C445-968C-4770-2630B08FC609}"/>
                    </a:ext>
                  </a:extLst>
                </p:cNvPr>
                <p:cNvSpPr/>
                <p:nvPr/>
              </p:nvSpPr>
              <p:spPr>
                <a:xfrm rot="19200000">
                  <a:off x="3760" y="4101"/>
                  <a:ext cx="57" cy="113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等腰三角形 83">
                  <a:extLst>
                    <a:ext uri="{FF2B5EF4-FFF2-40B4-BE49-F238E27FC236}">
                      <a16:creationId xmlns:a16="http://schemas.microsoft.com/office/drawing/2014/main" id="{3D1D94B4-E406-285B-A40A-EA2E046E4A4B}"/>
                    </a:ext>
                  </a:extLst>
                </p:cNvPr>
                <p:cNvSpPr/>
                <p:nvPr/>
              </p:nvSpPr>
              <p:spPr>
                <a:xfrm rot="19200000">
                  <a:off x="3847" y="4031"/>
                  <a:ext cx="57" cy="113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85" name="等腰三角形 84">
                  <a:extLst>
                    <a:ext uri="{FF2B5EF4-FFF2-40B4-BE49-F238E27FC236}">
                      <a16:creationId xmlns:a16="http://schemas.microsoft.com/office/drawing/2014/main" id="{4B630487-C35A-1971-B400-B70524BF3385}"/>
                    </a:ext>
                  </a:extLst>
                </p:cNvPr>
                <p:cNvSpPr/>
                <p:nvPr/>
              </p:nvSpPr>
              <p:spPr>
                <a:xfrm rot="19200000">
                  <a:off x="3934" y="3960"/>
                  <a:ext cx="57" cy="113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等腰三角形 85">
                  <a:extLst>
                    <a:ext uri="{FF2B5EF4-FFF2-40B4-BE49-F238E27FC236}">
                      <a16:creationId xmlns:a16="http://schemas.microsoft.com/office/drawing/2014/main" id="{26803245-3E73-165F-8367-4B8F1830F115}"/>
                    </a:ext>
                  </a:extLst>
                </p:cNvPr>
                <p:cNvSpPr/>
                <p:nvPr/>
              </p:nvSpPr>
              <p:spPr>
                <a:xfrm rot="19200000">
                  <a:off x="4021" y="3883"/>
                  <a:ext cx="57" cy="113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56" name="组合 55">
                <a:extLst>
                  <a:ext uri="{FF2B5EF4-FFF2-40B4-BE49-F238E27FC236}">
                    <a16:creationId xmlns:a16="http://schemas.microsoft.com/office/drawing/2014/main" id="{830926F6-F067-8EE6-992E-1F46F1BC6C83}"/>
                  </a:ext>
                </a:extLst>
              </p:cNvPr>
              <p:cNvGrpSpPr/>
              <p:nvPr/>
            </p:nvGrpSpPr>
            <p:grpSpPr>
              <a:xfrm>
                <a:off x="2376" y="1308"/>
                <a:ext cx="978" cy="978"/>
                <a:chOff x="4561" y="3560"/>
                <a:chExt cx="1304" cy="1304"/>
              </a:xfrm>
            </p:grpSpPr>
            <p:grpSp>
              <p:nvGrpSpPr>
                <p:cNvPr id="61" name="组合 60">
                  <a:extLst>
                    <a:ext uri="{FF2B5EF4-FFF2-40B4-BE49-F238E27FC236}">
                      <a16:creationId xmlns:a16="http://schemas.microsoft.com/office/drawing/2014/main" id="{74CF66E7-C452-E370-498F-AA158D15D8C1}"/>
                    </a:ext>
                  </a:extLst>
                </p:cNvPr>
                <p:cNvGrpSpPr/>
                <p:nvPr/>
              </p:nvGrpSpPr>
              <p:grpSpPr>
                <a:xfrm rot="16200000">
                  <a:off x="4561" y="3560"/>
                  <a:ext cx="1304" cy="1304"/>
                  <a:chOff x="4561" y="3699"/>
                  <a:chExt cx="1304" cy="1304"/>
                </a:xfrm>
              </p:grpSpPr>
              <p:sp>
                <p:nvSpPr>
                  <p:cNvPr id="66" name="椭圆 65">
                    <a:extLst>
                      <a:ext uri="{FF2B5EF4-FFF2-40B4-BE49-F238E27FC236}">
                        <a16:creationId xmlns:a16="http://schemas.microsoft.com/office/drawing/2014/main" id="{F0FF52F7-771D-8494-41EB-6DE7695D4D34}"/>
                      </a:ext>
                    </a:extLst>
                  </p:cNvPr>
                  <p:cNvSpPr/>
                  <p:nvPr/>
                </p:nvSpPr>
                <p:spPr>
                  <a:xfrm>
                    <a:off x="4901" y="4040"/>
                    <a:ext cx="624" cy="6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dirty="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7" name="椭圆 66">
                    <a:extLst>
                      <a:ext uri="{FF2B5EF4-FFF2-40B4-BE49-F238E27FC236}">
                        <a16:creationId xmlns:a16="http://schemas.microsoft.com/office/drawing/2014/main" id="{70A35816-8613-8168-2C76-A9A0BD03E888}"/>
                      </a:ext>
                    </a:extLst>
                  </p:cNvPr>
                  <p:cNvSpPr/>
                  <p:nvPr/>
                </p:nvSpPr>
                <p:spPr>
                  <a:xfrm>
                    <a:off x="4787" y="3926"/>
                    <a:ext cx="850" cy="850"/>
                  </a:xfrm>
                  <a:prstGeom prst="ellipse">
                    <a:avLst/>
                  </a:pr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dirty="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8" name="椭圆 67">
                    <a:extLst>
                      <a:ext uri="{FF2B5EF4-FFF2-40B4-BE49-F238E27FC236}">
                        <a16:creationId xmlns:a16="http://schemas.microsoft.com/office/drawing/2014/main" id="{2C9B9F1B-F223-D180-6DFC-2664896FCF2B}"/>
                      </a:ext>
                    </a:extLst>
                  </p:cNvPr>
                  <p:cNvSpPr/>
                  <p:nvPr/>
                </p:nvSpPr>
                <p:spPr>
                  <a:xfrm>
                    <a:off x="4674" y="3813"/>
                    <a:ext cx="1077" cy="1077"/>
                  </a:xfrm>
                  <a:prstGeom prst="ellipse">
                    <a:avLst/>
                  </a:pr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dirty="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9" name="椭圆 68">
                    <a:extLst>
                      <a:ext uri="{FF2B5EF4-FFF2-40B4-BE49-F238E27FC236}">
                        <a16:creationId xmlns:a16="http://schemas.microsoft.com/office/drawing/2014/main" id="{D82FD726-2E2A-9544-0E64-20CD81819816}"/>
                      </a:ext>
                    </a:extLst>
                  </p:cNvPr>
                  <p:cNvSpPr/>
                  <p:nvPr/>
                </p:nvSpPr>
                <p:spPr>
                  <a:xfrm>
                    <a:off x="4561" y="3699"/>
                    <a:ext cx="1304" cy="130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dirty="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0" name="椭圆 69">
                    <a:extLst>
                      <a:ext uri="{FF2B5EF4-FFF2-40B4-BE49-F238E27FC236}">
                        <a16:creationId xmlns:a16="http://schemas.microsoft.com/office/drawing/2014/main" id="{F6B4B01E-B57C-88F2-E990-BEF49DC9702D}"/>
                      </a:ext>
                    </a:extLst>
                  </p:cNvPr>
                  <p:cNvSpPr/>
                  <p:nvPr/>
                </p:nvSpPr>
                <p:spPr>
                  <a:xfrm>
                    <a:off x="5099" y="4238"/>
                    <a:ext cx="227" cy="227"/>
                  </a:xfrm>
                  <a:prstGeom prst="ellipse">
                    <a:avLst/>
                  </a:prstGeom>
                  <a:solidFill>
                    <a:srgbClr val="FFC000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dirty="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1" name="等腰三角形 70">
                    <a:extLst>
                      <a:ext uri="{FF2B5EF4-FFF2-40B4-BE49-F238E27FC236}">
                        <a16:creationId xmlns:a16="http://schemas.microsoft.com/office/drawing/2014/main" id="{942252B0-39D8-B723-04EE-C916205E4304}"/>
                      </a:ext>
                    </a:extLst>
                  </p:cNvPr>
                  <p:cNvSpPr/>
                  <p:nvPr/>
                </p:nvSpPr>
                <p:spPr>
                  <a:xfrm rot="19500000">
                    <a:off x="5446" y="4128"/>
                    <a:ext cx="57" cy="113"/>
                  </a:xfrm>
                  <a:prstGeom prst="triangl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dirty="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2" name="等腰三角形 71">
                    <a:extLst>
                      <a:ext uri="{FF2B5EF4-FFF2-40B4-BE49-F238E27FC236}">
                        <a16:creationId xmlns:a16="http://schemas.microsoft.com/office/drawing/2014/main" id="{7F2F3566-5A97-5238-3828-B6680B506089}"/>
                      </a:ext>
                    </a:extLst>
                  </p:cNvPr>
                  <p:cNvSpPr/>
                  <p:nvPr/>
                </p:nvSpPr>
                <p:spPr>
                  <a:xfrm rot="19380000">
                    <a:off x="5533" y="4057"/>
                    <a:ext cx="57" cy="113"/>
                  </a:xfrm>
                  <a:prstGeom prst="triangl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dirty="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3" name="等腰三角形 72">
                    <a:extLst>
                      <a:ext uri="{FF2B5EF4-FFF2-40B4-BE49-F238E27FC236}">
                        <a16:creationId xmlns:a16="http://schemas.microsoft.com/office/drawing/2014/main" id="{99C636D3-B0F4-0009-FA1E-04E6F3484BA3}"/>
                      </a:ext>
                    </a:extLst>
                  </p:cNvPr>
                  <p:cNvSpPr/>
                  <p:nvPr/>
                </p:nvSpPr>
                <p:spPr>
                  <a:xfrm rot="19500000">
                    <a:off x="5634" y="4004"/>
                    <a:ext cx="57" cy="113"/>
                  </a:xfrm>
                  <a:prstGeom prst="triangl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dirty="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4" name="等腰三角形 73">
                    <a:extLst>
                      <a:ext uri="{FF2B5EF4-FFF2-40B4-BE49-F238E27FC236}">
                        <a16:creationId xmlns:a16="http://schemas.microsoft.com/office/drawing/2014/main" id="{8043EA5B-98C0-FA65-561B-B68E0B44942C}"/>
                      </a:ext>
                    </a:extLst>
                  </p:cNvPr>
                  <p:cNvSpPr/>
                  <p:nvPr/>
                </p:nvSpPr>
                <p:spPr>
                  <a:xfrm rot="19500000">
                    <a:off x="5718" y="3918"/>
                    <a:ext cx="57" cy="113"/>
                  </a:xfrm>
                  <a:prstGeom prst="triangl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dirty="0"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62" name="等腰三角形 61">
                  <a:extLst>
                    <a:ext uri="{FF2B5EF4-FFF2-40B4-BE49-F238E27FC236}">
                      <a16:creationId xmlns:a16="http://schemas.microsoft.com/office/drawing/2014/main" id="{5CA57B48-CC8F-F764-2688-F938DE29B13A}"/>
                    </a:ext>
                  </a:extLst>
                </p:cNvPr>
                <p:cNvSpPr/>
                <p:nvPr/>
              </p:nvSpPr>
              <p:spPr>
                <a:xfrm rot="3300000">
                  <a:off x="5325" y="4433"/>
                  <a:ext cx="57" cy="113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63" name="等腰三角形 62">
                  <a:extLst>
                    <a:ext uri="{FF2B5EF4-FFF2-40B4-BE49-F238E27FC236}">
                      <a16:creationId xmlns:a16="http://schemas.microsoft.com/office/drawing/2014/main" id="{D82D8F18-E834-A9D5-0D67-B0913D1F531B}"/>
                    </a:ext>
                  </a:extLst>
                </p:cNvPr>
                <p:cNvSpPr/>
                <p:nvPr/>
              </p:nvSpPr>
              <p:spPr>
                <a:xfrm rot="3180000">
                  <a:off x="5396" y="4520"/>
                  <a:ext cx="57" cy="113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等腰三角形 63">
                  <a:extLst>
                    <a:ext uri="{FF2B5EF4-FFF2-40B4-BE49-F238E27FC236}">
                      <a16:creationId xmlns:a16="http://schemas.microsoft.com/office/drawing/2014/main" id="{34756597-9D1E-1999-D7AA-0C8F644F6BAD}"/>
                    </a:ext>
                  </a:extLst>
                </p:cNvPr>
                <p:cNvSpPr/>
                <p:nvPr/>
              </p:nvSpPr>
              <p:spPr>
                <a:xfrm rot="3300000">
                  <a:off x="5449" y="4621"/>
                  <a:ext cx="57" cy="113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等腰三角形 64">
                  <a:extLst>
                    <a:ext uri="{FF2B5EF4-FFF2-40B4-BE49-F238E27FC236}">
                      <a16:creationId xmlns:a16="http://schemas.microsoft.com/office/drawing/2014/main" id="{31637335-FBE3-069E-F848-B3D3C37226DF}"/>
                    </a:ext>
                  </a:extLst>
                </p:cNvPr>
                <p:cNvSpPr/>
                <p:nvPr/>
              </p:nvSpPr>
              <p:spPr>
                <a:xfrm rot="3300000">
                  <a:off x="5535" y="4705"/>
                  <a:ext cx="57" cy="113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57" name="圆角矩形 47">
                <a:extLst>
                  <a:ext uri="{FF2B5EF4-FFF2-40B4-BE49-F238E27FC236}">
                    <a16:creationId xmlns:a16="http://schemas.microsoft.com/office/drawing/2014/main" id="{00FAE1D9-F155-9D48-E967-D130494960BD}"/>
                  </a:ext>
                </a:extLst>
              </p:cNvPr>
              <p:cNvSpPr/>
              <p:nvPr/>
            </p:nvSpPr>
            <p:spPr>
              <a:xfrm>
                <a:off x="2228" y="1614"/>
                <a:ext cx="1276" cy="43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3168C1A3-890C-D6E4-A7EA-C3D1E82CA9E6}"/>
                  </a:ext>
                </a:extLst>
              </p:cNvPr>
              <p:cNvSpPr/>
              <p:nvPr/>
            </p:nvSpPr>
            <p:spPr>
              <a:xfrm rot="16200000">
                <a:off x="2855" y="1786"/>
                <a:ext cx="21" cy="21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2CEAF982-7F50-6CB8-B5E9-FC32BB8E69B5}"/>
                  </a:ext>
                </a:extLst>
              </p:cNvPr>
              <p:cNvSpPr txBox="1"/>
              <p:nvPr/>
            </p:nvSpPr>
            <p:spPr>
              <a:xfrm>
                <a:off x="922" y="2760"/>
                <a:ext cx="720" cy="29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1">
                <a:spAutoFit/>
              </a:bodyPr>
              <a:lstStyle/>
              <a:p>
                <a:r>
                  <a:rPr lang="zh-CN" altLang="en-US" sz="1200">
                    <a:latin typeface="+mn-lt"/>
                    <a:ea typeface="+mn-ea"/>
                    <a:cs typeface="+mn-ea"/>
                    <a:sym typeface="+mn-lt"/>
                  </a:rPr>
                  <a:t>立体图</a:t>
                </a:r>
              </a:p>
            </p:txBody>
          </p:sp>
          <p:sp>
            <p:nvSpPr>
              <p:cNvPr id="60" name="文本框 59">
                <a:extLst>
                  <a:ext uri="{FF2B5EF4-FFF2-40B4-BE49-F238E27FC236}">
                    <a16:creationId xmlns:a16="http://schemas.microsoft.com/office/drawing/2014/main" id="{BAA8C812-B6D0-7115-CEEF-6CE8733E5126}"/>
                  </a:ext>
                </a:extLst>
              </p:cNvPr>
              <p:cNvSpPr txBox="1"/>
              <p:nvPr/>
            </p:nvSpPr>
            <p:spPr>
              <a:xfrm>
                <a:off x="2445" y="2760"/>
                <a:ext cx="720" cy="29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1">
                <a:spAutoFit/>
              </a:bodyPr>
              <a:lstStyle/>
              <a:p>
                <a:r>
                  <a:rPr lang="zh-CN" altLang="en-US" sz="1200" dirty="0">
                    <a:latin typeface="+mn-lt"/>
                    <a:ea typeface="+mn-ea"/>
                    <a:cs typeface="+mn-ea"/>
                    <a:sym typeface="+mn-lt"/>
                  </a:rPr>
                  <a:t>截面图</a:t>
                </a:r>
              </a:p>
            </p:txBody>
          </p:sp>
        </p:grpSp>
        <p:graphicFrame>
          <p:nvGraphicFramePr>
            <p:cNvPr id="53" name="对象 52">
              <a:hlinkClick r:id="" action="ppaction://ole?verb=0"/>
              <a:extLst>
                <a:ext uri="{FF2B5EF4-FFF2-40B4-BE49-F238E27FC236}">
                  <a16:creationId xmlns:a16="http://schemas.microsoft.com/office/drawing/2014/main" id="{75B87FC8-3B8F-8FC3-A6D1-7BF21AA2BAB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308" y="3107"/>
            <a:ext cx="1420" cy="6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3" imgW="901700" imgH="393700" progId="Equation.KSEE3">
                    <p:embed/>
                  </p:oleObj>
                </mc:Choice>
                <mc:Fallback>
                  <p:oleObj r:id="rId3" imgW="901700" imgH="393700" progId="Equation.KSEE3">
                    <p:embed/>
                    <p:pic>
                      <p:nvPicPr>
                        <p:cNvPr id="53" name="对象 52">
                          <a:hlinkClick r:id="" action="ppaction://ole?verb=0"/>
                          <a:extLst>
                            <a:ext uri="{FF2B5EF4-FFF2-40B4-BE49-F238E27FC236}">
                              <a16:creationId xmlns:a16="http://schemas.microsoft.com/office/drawing/2014/main" id="{4E742EC5-EB7F-4F8D-A1AF-0A45BCBDA4A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308" y="3107"/>
                          <a:ext cx="1420" cy="62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1421BB77-A449-ADE8-B99C-8CFA6E8CE2E4}"/>
                </a:ext>
              </a:extLst>
            </p:cNvPr>
            <p:cNvSpPr txBox="1"/>
            <p:nvPr/>
          </p:nvSpPr>
          <p:spPr>
            <a:xfrm>
              <a:off x="1526" y="3248"/>
              <a:ext cx="1742" cy="339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1">
              <a:spAutoFit/>
            </a:bodyPr>
            <a:lstStyle/>
            <a:p>
              <a:r>
                <a:rPr lang="zh-CN" altLang="zh-CN" sz="1400" b="1" dirty="0">
                  <a:latin typeface="+mn-lt"/>
                  <a:ea typeface="+mn-ea"/>
                  <a:cs typeface="+mn-ea"/>
                  <a:sym typeface="+mn-lt"/>
                </a:rPr>
                <a:t>安培环路定理</a:t>
              </a:r>
            </a:p>
          </p:txBody>
        </p:sp>
      </p:grpSp>
      <p:grpSp>
        <p:nvGrpSpPr>
          <p:cNvPr id="87" name="组合 86">
            <a:extLst>
              <a:ext uri="{FF2B5EF4-FFF2-40B4-BE49-F238E27FC236}">
                <a16:creationId xmlns:a16="http://schemas.microsoft.com/office/drawing/2014/main" id="{5AB50020-4504-0346-01FA-DCDA1F669706}"/>
              </a:ext>
            </a:extLst>
          </p:cNvPr>
          <p:cNvGrpSpPr/>
          <p:nvPr/>
        </p:nvGrpSpPr>
        <p:grpSpPr>
          <a:xfrm>
            <a:off x="524510" y="2789502"/>
            <a:ext cx="2720975" cy="1656080"/>
            <a:chOff x="374" y="4392"/>
            <a:chExt cx="4285" cy="2608"/>
          </a:xfrm>
        </p:grpSpPr>
        <p:pic>
          <p:nvPicPr>
            <p:cNvPr id="88" name="图片 87" descr="000">
              <a:extLst>
                <a:ext uri="{FF2B5EF4-FFF2-40B4-BE49-F238E27FC236}">
                  <a16:creationId xmlns:a16="http://schemas.microsoft.com/office/drawing/2014/main" id="{1381F2BF-67C9-FC35-D98F-995C83468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4" y="4392"/>
              <a:ext cx="4285" cy="2608"/>
            </a:xfrm>
            <a:prstGeom prst="rect">
              <a:avLst/>
            </a:prstGeom>
          </p:spPr>
        </p:pic>
        <p:sp>
          <p:nvSpPr>
            <p:cNvPr id="89" name="文本框 88">
              <a:extLst>
                <a:ext uri="{FF2B5EF4-FFF2-40B4-BE49-F238E27FC236}">
                  <a16:creationId xmlns:a16="http://schemas.microsoft.com/office/drawing/2014/main" id="{D7967056-62A0-D69C-3658-178A88D9CF0F}"/>
                </a:ext>
              </a:extLst>
            </p:cNvPr>
            <p:cNvSpPr txBox="1"/>
            <p:nvPr/>
          </p:nvSpPr>
          <p:spPr>
            <a:xfrm>
              <a:off x="413" y="5169"/>
              <a:ext cx="273" cy="29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200" b="1">
                  <a:latin typeface="+mn-lt"/>
                  <a:ea typeface="+mn-ea"/>
                  <a:cs typeface="+mn-ea"/>
                  <a:sym typeface="+mn-lt"/>
                </a:rPr>
                <a:t>B</a:t>
              </a:r>
              <a:r>
                <a:rPr lang="en-US" altLang="zh-CN" sz="1200" b="1" baseline="-25000">
                  <a:latin typeface="+mn-lt"/>
                  <a:ea typeface="+mn-ea"/>
                  <a:cs typeface="+mn-ea"/>
                  <a:sym typeface="+mn-lt"/>
                </a:rPr>
                <a:t>Z</a:t>
              </a:r>
            </a:p>
          </p:txBody>
        </p:sp>
      </p:grpSp>
      <p:sp>
        <p:nvSpPr>
          <p:cNvPr id="90" name="文本框 89">
            <a:extLst>
              <a:ext uri="{FF2B5EF4-FFF2-40B4-BE49-F238E27FC236}">
                <a16:creationId xmlns:a16="http://schemas.microsoft.com/office/drawing/2014/main" id="{8DD76708-A80B-3DD8-CC88-6AA79A4426FD}"/>
              </a:ext>
            </a:extLst>
          </p:cNvPr>
          <p:cNvSpPr txBox="1"/>
          <p:nvPr/>
        </p:nvSpPr>
        <p:spPr>
          <a:xfrm>
            <a:off x="1627505" y="4661076"/>
            <a:ext cx="737381" cy="215444"/>
          </a:xfrm>
          <a:prstGeom prst="rect">
            <a:avLst/>
          </a:prstGeom>
          <a:noFill/>
        </p:spPr>
        <p:txBody>
          <a:bodyPr wrap="none" lIns="0" tIns="0" rIns="0" bIns="0" rtlCol="0" anchor="ctr" anchorCtr="1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zh-CN" sz="1400" b="1" dirty="0">
                <a:latin typeface="+mn-lt"/>
                <a:ea typeface="+mn-ea"/>
                <a:cs typeface="+mn-ea"/>
                <a:sym typeface="+mn-lt"/>
              </a:rPr>
              <a:t>霍尔原理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文本框 90">
                <a:extLst>
                  <a:ext uri="{FF2B5EF4-FFF2-40B4-BE49-F238E27FC236}">
                    <a16:creationId xmlns:a16="http://schemas.microsoft.com/office/drawing/2014/main" id="{7F45EA2D-133F-2B1E-34D3-C995E83DBBE5}"/>
                  </a:ext>
                </a:extLst>
              </p:cNvPr>
              <p:cNvSpPr txBox="1"/>
              <p:nvPr/>
            </p:nvSpPr>
            <p:spPr>
              <a:xfrm>
                <a:off x="5653405" y="4029817"/>
                <a:ext cx="1756443" cy="110267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1">
                <a:spAutoFit/>
              </a:bodyPr>
              <a:lstStyle/>
              <a:p>
                <a:pPr algn="l">
                  <a:lnSpc>
                    <a:spcPct val="100000"/>
                  </a:lnSpc>
                  <a:buClrTx/>
                  <a:buSzTx/>
                  <a:buFontTx/>
                </a:pPr>
                <a:r>
                  <a:rPr lang="zh-CN" altLang="zh-CN" sz="1400" b="1" dirty="0">
                    <a:latin typeface="+mn-lt"/>
                    <a:ea typeface="+mn-ea"/>
                    <a:cs typeface="+mn-ea"/>
                    <a:sym typeface="+mn-lt"/>
                  </a:rPr>
                  <a:t>差分霍尔检测</a:t>
                </a:r>
              </a:p>
              <a:p>
                <a:pPr algn="l">
                  <a:lnSpc>
                    <a:spcPts val="24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400" i="1">
                              <a:latin typeface="Cambria Math" panose="02040503050406030204" pitchFamily="18" charset="0"/>
                              <a:ea typeface="+mn-ea"/>
                              <a:cs typeface="+mn-ea"/>
                              <a:sym typeface="+mn-lt"/>
                            </a:rPr>
                          </m:ctrlPr>
                        </m:sSubPr>
                        <m:e>
                          <m:r>
                            <a:rPr lang="en-US" altLang="zh-CN" sz="1400" i="1">
                              <a:latin typeface="Cambria Math" panose="02040503050406030204" pitchFamily="18" charset="0"/>
                              <a:ea typeface="+mn-ea"/>
                              <a:cs typeface="+mn-ea"/>
                              <a:sym typeface="+mn-lt"/>
                            </a:rPr>
                            <m:t>𝑉</m:t>
                          </m:r>
                        </m:e>
                        <m:sub>
                          <m:r>
                            <a:rPr lang="en-US" altLang="zh-CN" sz="1400" i="1">
                              <a:latin typeface="Cambria Math" panose="02040503050406030204" pitchFamily="18" charset="0"/>
                              <a:ea typeface="+mn-ea"/>
                              <a:cs typeface="+mn-ea"/>
                              <a:sym typeface="+mn-lt"/>
                            </a:rPr>
                            <m:t>𝐻</m:t>
                          </m:r>
                        </m:sub>
                      </m:sSub>
                      <m:r>
                        <a:rPr lang="en-US" altLang="zh-CN" sz="1400" i="1">
                          <a:latin typeface="Cambria Math" panose="02040503050406030204" pitchFamily="18" charset="0"/>
                          <a:ea typeface="+mn-ea"/>
                          <a:cs typeface="+mn-ea"/>
                          <a:sym typeface="+mn-lt"/>
                        </a:rPr>
                        <m:t> ∝ (</m:t>
                      </m:r>
                      <m:r>
                        <a:rPr lang="en-US" altLang="zh-CN" sz="1400" i="1">
                          <a:latin typeface="Cambria Math" panose="02040503050406030204" pitchFamily="18" charset="0"/>
                          <a:ea typeface="+mn-ea"/>
                          <a:cs typeface="+mn-ea"/>
                          <a:sym typeface="+mn-lt"/>
                        </a:rPr>
                        <m:t>𝐵𝐻</m:t>
                      </m:r>
                      <m:r>
                        <a:rPr lang="en-US" altLang="zh-CN" sz="1400" i="1" baseline="-25000">
                          <a:latin typeface="Cambria Math" panose="02040503050406030204" pitchFamily="18" charset="0"/>
                          <a:ea typeface="+mn-ea"/>
                          <a:cs typeface="+mn-ea"/>
                          <a:sym typeface="+mn-lt"/>
                        </a:rPr>
                        <m:t>1−</m:t>
                      </m:r>
                      <m:r>
                        <a:rPr lang="en-US" altLang="zh-CN" sz="1400" i="1">
                          <a:latin typeface="Cambria Math" panose="02040503050406030204" pitchFamily="18" charset="0"/>
                          <a:ea typeface="+mn-ea"/>
                          <a:cs typeface="+mn-ea"/>
                          <a:sym typeface="+mn-lt"/>
                        </a:rPr>
                        <m:t>𝐵𝐻</m:t>
                      </m:r>
                      <m:r>
                        <a:rPr lang="en-US" altLang="zh-CN" sz="1400" i="1" baseline="-25000">
                          <a:latin typeface="Cambria Math" panose="02040503050406030204" pitchFamily="18" charset="0"/>
                          <a:ea typeface="+mn-ea"/>
                          <a:cs typeface="+mn-ea"/>
                          <a:sym typeface="+mn-lt"/>
                        </a:rPr>
                        <m:t>2)×</m:t>
                      </m:r>
                      <m:r>
                        <a:rPr lang="en-US" altLang="zh-CN" sz="1400" i="1">
                          <a:latin typeface="Cambria Math" panose="02040503050406030204" pitchFamily="18" charset="0"/>
                          <a:ea typeface="+mn-ea"/>
                          <a:cs typeface="+mn-ea"/>
                          <a:sym typeface="+mn-lt"/>
                        </a:rPr>
                        <m:t>𝐼</m:t>
                      </m:r>
                    </m:oMath>
                  </m:oMathPara>
                </a14:m>
                <a:endParaRPr lang="en-US" altLang="zh-CN" sz="1400" i="1" dirty="0">
                  <a:latin typeface="+mn-lt"/>
                  <a:ea typeface="+mn-ea"/>
                  <a:cs typeface="+mn-ea"/>
                  <a:sym typeface="+mn-lt"/>
                </a:endParaRPr>
              </a:p>
              <a:p>
                <a:pPr algn="l">
                  <a:lnSpc>
                    <a:spcPts val="2400"/>
                  </a:lnSpc>
                </a:pPr>
                <a:r>
                  <a:rPr lang="zh-CN" altLang="en-US" sz="1400" dirty="0">
                    <a:latin typeface="+mn-lt"/>
                    <a:ea typeface="+mn-ea"/>
                    <a:cs typeface="+mn-ea"/>
                    <a:sym typeface="+mn-lt"/>
                  </a:rPr>
                  <a:t>外界杂散磁场免疫</a:t>
                </a:r>
                <a:endParaRPr lang="en-US" altLang="zh-CN" sz="1400" dirty="0">
                  <a:latin typeface="+mn-lt"/>
                  <a:ea typeface="+mn-ea"/>
                  <a:cs typeface="+mn-ea"/>
                  <a:sym typeface="+mn-lt"/>
                </a:endParaRPr>
              </a:p>
              <a:p>
                <a:pPr marL="360045" algn="l">
                  <a:lnSpc>
                    <a:spcPts val="2400"/>
                  </a:lnSpc>
                </a:pPr>
                <a:endParaRPr lang="zh-CN" altLang="zh-CN" sz="1400" b="1" dirty="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mc:Choice>
        <mc:Fallback xmlns="">
          <p:sp>
            <p:nvSpPr>
              <p:cNvPr id="91" name="文本框 90">
                <a:extLst>
                  <a:ext uri="{FF2B5EF4-FFF2-40B4-BE49-F238E27FC236}">
                    <a16:creationId xmlns:a16="http://schemas.microsoft.com/office/drawing/2014/main" id="{E35B442A-E2F1-3A06-C6FB-891CCDC6DE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3405" y="4029817"/>
                <a:ext cx="1756443" cy="1102674"/>
              </a:xfrm>
              <a:prstGeom prst="rect">
                <a:avLst/>
              </a:prstGeom>
              <a:blipFill>
                <a:blip r:embed="rId6"/>
                <a:stretch>
                  <a:fillRect l="-6920" t="-33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2" name="图片 91" descr="C:\Users\liyong\Desktop\000.png000">
            <a:extLst>
              <a:ext uri="{FF2B5EF4-FFF2-40B4-BE49-F238E27FC236}">
                <a16:creationId xmlns:a16="http://schemas.microsoft.com/office/drawing/2014/main" id="{F421CCB4-10F6-91F0-56CB-A5EFDDEFAD6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5073015" y="1012137"/>
            <a:ext cx="2893060" cy="2879725"/>
          </a:xfrm>
          <a:prstGeom prst="rect">
            <a:avLst/>
          </a:prstGeom>
        </p:spPr>
      </p:pic>
      <p:sp>
        <p:nvSpPr>
          <p:cNvPr id="93" name="文本框 92">
            <a:extLst>
              <a:ext uri="{FF2B5EF4-FFF2-40B4-BE49-F238E27FC236}">
                <a16:creationId xmlns:a16="http://schemas.microsoft.com/office/drawing/2014/main" id="{443AAC80-B980-FAEF-E9FF-1C5A8A452124}"/>
              </a:ext>
            </a:extLst>
          </p:cNvPr>
          <p:cNvSpPr txBox="1"/>
          <p:nvPr/>
        </p:nvSpPr>
        <p:spPr>
          <a:xfrm>
            <a:off x="6317615" y="2370293"/>
            <a:ext cx="171522" cy="153888"/>
          </a:xfrm>
          <a:prstGeom prst="rect">
            <a:avLst/>
          </a:prstGeom>
          <a:noFill/>
        </p:spPr>
        <p:txBody>
          <a:bodyPr wrap="none" lIns="0" tIns="0" rIns="0" bIns="0" rtlCol="0" anchor="ctr" anchorCtr="1">
            <a:spAutoFit/>
          </a:bodyPr>
          <a:lstStyle/>
          <a:p>
            <a:r>
              <a:rPr lang="en-US" altLang="zh-CN" sz="1000" b="1">
                <a:latin typeface="+mn-lt"/>
                <a:ea typeface="+mn-ea"/>
                <a:cs typeface="+mn-ea"/>
                <a:sym typeface="+mn-lt"/>
              </a:rPr>
              <a:t>H1</a:t>
            </a:r>
          </a:p>
        </p:txBody>
      </p:sp>
      <p:sp>
        <p:nvSpPr>
          <p:cNvPr id="94" name="文本框 93">
            <a:extLst>
              <a:ext uri="{FF2B5EF4-FFF2-40B4-BE49-F238E27FC236}">
                <a16:creationId xmlns:a16="http://schemas.microsoft.com/office/drawing/2014/main" id="{0E09483B-5CC4-D394-17AC-9F82A70EA94E}"/>
              </a:ext>
            </a:extLst>
          </p:cNvPr>
          <p:cNvSpPr txBox="1"/>
          <p:nvPr/>
        </p:nvSpPr>
        <p:spPr>
          <a:xfrm>
            <a:off x="6546850" y="2370293"/>
            <a:ext cx="171522" cy="153888"/>
          </a:xfrm>
          <a:prstGeom prst="rect">
            <a:avLst/>
          </a:prstGeom>
          <a:noFill/>
        </p:spPr>
        <p:txBody>
          <a:bodyPr wrap="none" lIns="0" tIns="0" rIns="0" bIns="0" rtlCol="0" anchor="ctr" anchorCtr="1">
            <a:spAutoFit/>
          </a:bodyPr>
          <a:lstStyle/>
          <a:p>
            <a:r>
              <a:rPr lang="en-US" altLang="zh-CN" sz="1000" b="1">
                <a:latin typeface="+mn-lt"/>
                <a:ea typeface="+mn-ea"/>
                <a:cs typeface="+mn-ea"/>
                <a:sym typeface="+mn-lt"/>
              </a:rPr>
              <a:t>H2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文本框 94">
                <a:extLst>
                  <a:ext uri="{FF2B5EF4-FFF2-40B4-BE49-F238E27FC236}">
                    <a16:creationId xmlns:a16="http://schemas.microsoft.com/office/drawing/2014/main" id="{696BDC9B-2471-A0C7-260C-FF2ED1EB998D}"/>
                  </a:ext>
                </a:extLst>
              </p:cNvPr>
              <p:cNvSpPr txBox="1"/>
              <p:nvPr/>
            </p:nvSpPr>
            <p:spPr>
              <a:xfrm>
                <a:off x="2798445" y="2798134"/>
                <a:ext cx="105798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200" b="1" i="1">
                          <a:latin typeface="Cambria Math" panose="02040503050406030204" pitchFamily="18" charset="0"/>
                          <a:ea typeface="+mn-ea"/>
                          <a:cs typeface="+mn-ea"/>
                          <a:sym typeface="+mn-lt"/>
                        </a:rPr>
                        <m:t>𝑰</m:t>
                      </m:r>
                    </m:oMath>
                  </m:oMathPara>
                </a14:m>
                <a:endParaRPr lang="en-US" altLang="zh-CN" sz="1200" b="1" i="1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mc:Choice>
        <mc:Fallback xmlns="">
          <p:sp>
            <p:nvSpPr>
              <p:cNvPr id="95" name="文本框 94">
                <a:extLst>
                  <a:ext uri="{FF2B5EF4-FFF2-40B4-BE49-F238E27FC236}">
                    <a16:creationId xmlns:a16="http://schemas.microsoft.com/office/drawing/2014/main" id="{229F0375-4FD7-654C-8A00-931FFACBF0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8445" y="2798134"/>
                <a:ext cx="105798" cy="184666"/>
              </a:xfrm>
              <a:prstGeom prst="rect">
                <a:avLst/>
              </a:prstGeom>
              <a:blipFill>
                <a:blip r:embed="rId8"/>
                <a:stretch>
                  <a:fillRect l="-70588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6508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F1F23A-A8A0-A1E2-ED53-49D0DA430E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15">
            <a:extLst>
              <a:ext uri="{FF2B5EF4-FFF2-40B4-BE49-F238E27FC236}">
                <a16:creationId xmlns:a16="http://schemas.microsoft.com/office/drawing/2014/main" id="{F3ACA55C-D5DF-3A70-B8AB-50C82C297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000" b="1" dirty="0">
                <a:solidFill>
                  <a:srgbClr val="C0000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zh-CN" altLang="en-US" sz="2400" b="1" dirty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  <a:sym typeface="+mn-lt"/>
              </a:rPr>
              <a:t>贴片电流传感器</a:t>
            </a:r>
            <a:r>
              <a:rPr lang="en-US" altLang="zh-CN" sz="2400" b="1" dirty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  <a:sym typeface="+mn-lt"/>
              </a:rPr>
              <a:t>IC</a:t>
            </a:r>
            <a:r>
              <a:rPr lang="zh-CN" altLang="en-US" sz="2400" b="1" dirty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  <a:sym typeface="+mn-lt"/>
              </a:rPr>
              <a:t> v</a:t>
            </a:r>
            <a:r>
              <a:rPr lang="en-US" altLang="zh-CN" sz="2400" b="1" dirty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  <a:sym typeface="+mn-lt"/>
              </a:rPr>
              <a:t>.</a:t>
            </a:r>
            <a:r>
              <a:rPr lang="zh-CN" altLang="en-US" sz="2400" b="1" dirty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  <a:sym typeface="+mn-lt"/>
              </a:rPr>
              <a:t>s</a:t>
            </a:r>
            <a:r>
              <a:rPr lang="en-US" altLang="zh-CN" sz="2400" b="1" dirty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  <a:sym typeface="+mn-lt"/>
              </a:rPr>
              <a:t>.</a:t>
            </a:r>
            <a:r>
              <a:rPr lang="zh-CN" altLang="en-US" sz="2400" b="1" dirty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  <a:sym typeface="+mn-lt"/>
              </a:rPr>
              <a:t> 竞品 优势对比</a:t>
            </a:r>
            <a:endParaRPr 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2D415D7-7B75-13CC-3550-CE785C52800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86600" y="4767263"/>
            <a:ext cx="2057400" cy="274637"/>
          </a:xfrm>
        </p:spPr>
        <p:txBody>
          <a:bodyPr/>
          <a:lstStyle/>
          <a:p>
            <a:fld id="{4619EAFB-947A-43CB-A21E-D9CD00C86D9A}" type="slidenum">
              <a:rPr lang="en-US" smtClean="0"/>
              <a:t>6</a:t>
            </a:fld>
            <a:endParaRPr lang="en-US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275B9A5D-0B69-AED8-A8CE-E94C9D7E24F2}"/>
              </a:ext>
            </a:extLst>
          </p:cNvPr>
          <p:cNvGrpSpPr/>
          <p:nvPr/>
        </p:nvGrpSpPr>
        <p:grpSpPr>
          <a:xfrm>
            <a:off x="467360" y="915988"/>
            <a:ext cx="8066405" cy="3743207"/>
            <a:chOff x="467360" y="915988"/>
            <a:chExt cx="8066405" cy="3743207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272F38F9-B4FD-8DE0-B83D-1E4234B82165}"/>
                </a:ext>
              </a:extLst>
            </p:cNvPr>
            <p:cNvGrpSpPr/>
            <p:nvPr/>
          </p:nvGrpSpPr>
          <p:grpSpPr>
            <a:xfrm>
              <a:off x="467360" y="915988"/>
              <a:ext cx="6941820" cy="3743207"/>
              <a:chOff x="467360" y="915988"/>
              <a:chExt cx="6941820" cy="3743207"/>
            </a:xfrm>
          </p:grpSpPr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DE4C7510-1489-9702-44B9-EDD8461D2EF9}"/>
                  </a:ext>
                </a:extLst>
              </p:cNvPr>
              <p:cNvSpPr txBox="1"/>
              <p:nvPr/>
            </p:nvSpPr>
            <p:spPr>
              <a:xfrm>
                <a:off x="467360" y="915988"/>
                <a:ext cx="3561080" cy="128016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1400" b="1" dirty="0">
                    <a:latin typeface="+mn-lt"/>
                    <a:ea typeface="+mn-ea"/>
                    <a:cs typeface="+mn-ea"/>
                    <a:sym typeface="+mn-lt"/>
                  </a:rPr>
                  <a:t>竞品</a:t>
                </a:r>
                <a:r>
                  <a:rPr lang="en-US" altLang="zh-CN" sz="1400" b="1" dirty="0">
                    <a:latin typeface="+mn-lt"/>
                    <a:ea typeface="+mn-ea"/>
                    <a:cs typeface="+mn-ea"/>
                    <a:sym typeface="+mn-lt"/>
                  </a:rPr>
                  <a:t>Shunt(</a:t>
                </a:r>
                <a:r>
                  <a:rPr lang="zh-CN" altLang="en-US" sz="1400" b="1" dirty="0">
                    <a:latin typeface="+mn-lt"/>
                    <a:ea typeface="+mn-ea"/>
                    <a:cs typeface="+mn-ea"/>
                    <a:sym typeface="+mn-lt"/>
                  </a:rPr>
                  <a:t>分流电阻器</a:t>
                </a:r>
                <a:r>
                  <a:rPr lang="en-US" altLang="zh-CN" sz="1400" b="1" dirty="0">
                    <a:latin typeface="+mn-lt"/>
                    <a:ea typeface="+mn-ea"/>
                    <a:cs typeface="+mn-ea"/>
                    <a:sym typeface="+mn-lt"/>
                  </a:rPr>
                  <a:t>)</a:t>
                </a:r>
                <a:endParaRPr lang="zh-CN" altLang="en-US" sz="1400" b="1" dirty="0">
                  <a:latin typeface="+mn-lt"/>
                  <a:ea typeface="+mn-ea"/>
                  <a:cs typeface="+mn-ea"/>
                  <a:sym typeface="+mn-lt"/>
                </a:endParaRPr>
              </a:p>
              <a:p>
                <a:pPr marL="645795" indent="-28575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anose="05000000000000000000" charset="0"/>
                  <a:buChar char="u"/>
                </a:pPr>
                <a:r>
                  <a:rPr lang="zh-CN" altLang="en-US" sz="1400" dirty="0">
                    <a:latin typeface="+mn-lt"/>
                    <a:ea typeface="+mn-ea"/>
                    <a:cs typeface="+mn-ea"/>
                    <a:sym typeface="+mn-lt"/>
                  </a:rPr>
                  <a:t>大电流时发热大</a:t>
                </a:r>
              </a:p>
              <a:p>
                <a:pPr marL="645795" indent="-28575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anose="05000000000000000000" charset="0"/>
                  <a:buChar char="u"/>
                </a:pPr>
                <a:r>
                  <a:rPr lang="zh-CN" altLang="en-US" sz="1400" dirty="0">
                    <a:latin typeface="+mn-lt"/>
                    <a:ea typeface="+mn-ea"/>
                    <a:cs typeface="+mn-ea"/>
                    <a:sym typeface="+mn-lt"/>
                  </a:rPr>
                  <a:t>高端采样时需要运放</a:t>
                </a:r>
              </a:p>
              <a:p>
                <a:pPr marL="645795" indent="-28575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anose="05000000000000000000" charset="0"/>
                  <a:buChar char="u"/>
                </a:pPr>
                <a:r>
                  <a:rPr lang="zh-CN" altLang="en-US" sz="1400" dirty="0">
                    <a:latin typeface="+mn-lt"/>
                    <a:ea typeface="+mn-ea"/>
                    <a:cs typeface="+mn-ea"/>
                    <a:sym typeface="+mn-lt"/>
                  </a:rPr>
                  <a:t>隔离采样时，需要多路隔离电源</a:t>
                </a:r>
              </a:p>
              <a:p>
                <a:pPr marL="645795" indent="-28575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anose="05000000000000000000" charset="0"/>
                  <a:buChar char="u"/>
                </a:pPr>
                <a:r>
                  <a:rPr lang="zh-CN" altLang="en-US" sz="1400" dirty="0">
                    <a:latin typeface="+mn-lt"/>
                    <a:ea typeface="+mn-ea"/>
                    <a:cs typeface="+mn-ea"/>
                    <a:sym typeface="+mn-lt"/>
                  </a:rPr>
                  <a:t>元器件多</a:t>
                </a:r>
              </a:p>
            </p:txBody>
          </p:sp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0812C82D-9243-1F29-59DF-58C5EBC74962}"/>
                  </a:ext>
                </a:extLst>
              </p:cNvPr>
              <p:cNvSpPr txBox="1"/>
              <p:nvPr/>
            </p:nvSpPr>
            <p:spPr>
              <a:xfrm>
                <a:off x="4643755" y="987743"/>
                <a:ext cx="2595245" cy="118935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285750" indent="-285750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zh-CN" altLang="en-US" sz="1400" b="1" dirty="0">
                    <a:latin typeface="+mn-lt"/>
                    <a:ea typeface="+mn-ea"/>
                    <a:cs typeface="+mn-ea"/>
                    <a:sym typeface="+mn-lt"/>
                  </a:rPr>
                  <a:t>竞品</a:t>
                </a:r>
                <a:r>
                  <a:rPr lang="en-US" altLang="zh-CN" sz="1400" b="1" dirty="0">
                    <a:latin typeface="+mn-lt"/>
                    <a:ea typeface="+mn-ea"/>
                    <a:cs typeface="+mn-ea"/>
                    <a:sym typeface="+mn-lt"/>
                  </a:rPr>
                  <a:t>CT(</a:t>
                </a:r>
                <a:r>
                  <a:rPr lang="zh-CN" altLang="en-US" sz="1400" b="1" dirty="0">
                    <a:latin typeface="+mn-lt"/>
                    <a:ea typeface="+mn-ea"/>
                    <a:cs typeface="+mn-ea"/>
                    <a:sym typeface="+mn-lt"/>
                  </a:rPr>
                  <a:t>电流互感器</a:t>
                </a:r>
                <a:r>
                  <a:rPr lang="en-US" altLang="zh-CN" sz="1400" b="1" dirty="0">
                    <a:latin typeface="+mn-lt"/>
                    <a:ea typeface="+mn-ea"/>
                    <a:cs typeface="+mn-ea"/>
                    <a:sym typeface="+mn-lt"/>
                  </a:rPr>
                  <a:t>)</a:t>
                </a:r>
                <a:endParaRPr lang="zh-CN" altLang="en-US" sz="1400" b="1" dirty="0">
                  <a:latin typeface="+mn-lt"/>
                  <a:ea typeface="+mn-ea"/>
                  <a:cs typeface="+mn-ea"/>
                  <a:sym typeface="+mn-lt"/>
                </a:endParaRPr>
              </a:p>
              <a:p>
                <a:pPr marL="645795" indent="-285750">
                  <a:lnSpc>
                    <a:spcPct val="150000"/>
                  </a:lnSpc>
                  <a:spcAft>
                    <a:spcPts val="0"/>
                  </a:spcAft>
                  <a:buFont typeface="Wingdings" panose="05000000000000000000" charset="0"/>
                  <a:buChar char="u"/>
                </a:pPr>
                <a:r>
                  <a:rPr lang="zh-CN" altLang="en-US" sz="1400" dirty="0">
                    <a:latin typeface="+mn-lt"/>
                    <a:ea typeface="+mn-ea"/>
                    <a:cs typeface="+mn-ea"/>
                    <a:sym typeface="+mn-lt"/>
                  </a:rPr>
                  <a:t>只能测交流</a:t>
                </a:r>
                <a:r>
                  <a:rPr lang="en-US" altLang="zh-CN" sz="1400" dirty="0">
                    <a:latin typeface="+mn-lt"/>
                    <a:ea typeface="+mn-ea"/>
                    <a:cs typeface="+mn-ea"/>
                    <a:sym typeface="+mn-lt"/>
                  </a:rPr>
                  <a:t>/</a:t>
                </a:r>
                <a:r>
                  <a:rPr lang="zh-CN" altLang="en-US" sz="1400" dirty="0">
                    <a:latin typeface="+mn-lt"/>
                    <a:ea typeface="+mn-ea"/>
                    <a:cs typeface="+mn-ea"/>
                    <a:sym typeface="+mn-lt"/>
                  </a:rPr>
                  <a:t>脉动直流</a:t>
                </a:r>
              </a:p>
              <a:p>
                <a:pPr marL="645795" indent="-285750">
                  <a:lnSpc>
                    <a:spcPct val="120000"/>
                  </a:lnSpc>
                  <a:spcAft>
                    <a:spcPts val="0"/>
                  </a:spcAft>
                  <a:buFont typeface="Wingdings" panose="05000000000000000000" charset="0"/>
                  <a:buChar char="u"/>
                </a:pPr>
                <a:r>
                  <a:rPr lang="zh-CN" altLang="en-US" sz="1400" dirty="0">
                    <a:latin typeface="+mn-lt"/>
                    <a:ea typeface="+mn-ea"/>
                    <a:cs typeface="+mn-ea"/>
                    <a:sym typeface="+mn-lt"/>
                  </a:rPr>
                  <a:t>低频时，体积大</a:t>
                </a:r>
              </a:p>
              <a:p>
                <a:pPr marL="645795" indent="-285750">
                  <a:lnSpc>
                    <a:spcPct val="120000"/>
                  </a:lnSpc>
                  <a:spcAft>
                    <a:spcPts val="0"/>
                  </a:spcAft>
                  <a:buFont typeface="Wingdings" panose="05000000000000000000" charset="0"/>
                  <a:buChar char="u"/>
                </a:pPr>
                <a:r>
                  <a:rPr lang="zh-CN" altLang="en-US" sz="1400" dirty="0">
                    <a:latin typeface="+mn-lt"/>
                    <a:ea typeface="+mn-ea"/>
                    <a:cs typeface="+mn-ea"/>
                    <a:sym typeface="+mn-lt"/>
                  </a:rPr>
                  <a:t>高频应用，一致性差</a:t>
                </a:r>
              </a:p>
            </p:txBody>
          </p:sp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C4FFE311-79A1-2D2B-25AC-391CFF3115F2}"/>
                  </a:ext>
                </a:extLst>
              </p:cNvPr>
              <p:cNvSpPr txBox="1"/>
              <p:nvPr/>
            </p:nvSpPr>
            <p:spPr>
              <a:xfrm>
                <a:off x="467360" y="2931478"/>
                <a:ext cx="2447925" cy="118935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285750" indent="-285750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zh-CN" altLang="en-US" sz="1400" b="1" dirty="0">
                    <a:latin typeface="+mn-lt"/>
                    <a:ea typeface="+mn-ea"/>
                    <a:cs typeface="+mn-ea"/>
                    <a:sym typeface="+mn-lt"/>
                  </a:rPr>
                  <a:t>竞品电流传感器模块</a:t>
                </a:r>
              </a:p>
              <a:p>
                <a:pPr marL="645795" indent="-285750">
                  <a:lnSpc>
                    <a:spcPct val="150000"/>
                  </a:lnSpc>
                  <a:spcAft>
                    <a:spcPts val="0"/>
                  </a:spcAft>
                  <a:buFont typeface="Wingdings" panose="05000000000000000000" charset="0"/>
                  <a:buChar char="u"/>
                </a:pPr>
                <a:r>
                  <a:rPr lang="zh-CN" altLang="en-US" sz="1400" dirty="0">
                    <a:latin typeface="+mn-lt"/>
                    <a:ea typeface="+mn-ea"/>
                    <a:cs typeface="+mn-ea"/>
                    <a:sym typeface="+mn-lt"/>
                  </a:rPr>
                  <a:t>体积大</a:t>
                </a:r>
              </a:p>
              <a:p>
                <a:pPr marL="645795" indent="-285750">
                  <a:lnSpc>
                    <a:spcPct val="120000"/>
                  </a:lnSpc>
                  <a:spcAft>
                    <a:spcPts val="0"/>
                  </a:spcAft>
                  <a:buFont typeface="Wingdings" panose="05000000000000000000" charset="0"/>
                  <a:buChar char="u"/>
                </a:pPr>
                <a:r>
                  <a:rPr lang="zh-CN" altLang="en-US" sz="1400" dirty="0">
                    <a:latin typeface="+mn-lt"/>
                    <a:ea typeface="+mn-ea"/>
                    <a:cs typeface="+mn-ea"/>
                    <a:sym typeface="+mn-lt"/>
                  </a:rPr>
                  <a:t>成本高</a:t>
                </a:r>
              </a:p>
              <a:p>
                <a:pPr marL="645795" indent="-285750">
                  <a:lnSpc>
                    <a:spcPct val="120000"/>
                  </a:lnSpc>
                  <a:spcAft>
                    <a:spcPts val="0"/>
                  </a:spcAft>
                  <a:buFont typeface="Wingdings" panose="05000000000000000000" charset="0"/>
                  <a:buChar char="u"/>
                </a:pPr>
                <a:r>
                  <a:rPr lang="en-US" altLang="zh-CN" sz="1400" dirty="0">
                    <a:latin typeface="+mn-lt"/>
                    <a:ea typeface="+mn-ea"/>
                    <a:cs typeface="+mn-ea"/>
                    <a:sym typeface="+mn-lt"/>
                  </a:rPr>
                  <a:t>SMT</a:t>
                </a:r>
                <a:r>
                  <a:rPr lang="zh-CN" altLang="en-US" sz="1400" dirty="0">
                    <a:latin typeface="+mn-lt"/>
                    <a:ea typeface="+mn-ea"/>
                    <a:cs typeface="+mn-ea"/>
                    <a:sym typeface="+mn-lt"/>
                  </a:rPr>
                  <a:t>工艺困难</a:t>
                </a:r>
              </a:p>
            </p:txBody>
          </p:sp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74FA3E91-D71C-D472-69FD-BE87F563BCF0}"/>
                  </a:ext>
                </a:extLst>
              </p:cNvPr>
              <p:cNvSpPr txBox="1"/>
              <p:nvPr/>
            </p:nvSpPr>
            <p:spPr>
              <a:xfrm>
                <a:off x="4658360" y="2931478"/>
                <a:ext cx="2750820" cy="1727717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285750" indent="-285750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zh-CN" altLang="en-US" sz="1400" b="1" dirty="0">
                    <a:solidFill>
                      <a:srgbClr val="0070C0"/>
                    </a:solidFill>
                    <a:latin typeface="+mn-lt"/>
                    <a:ea typeface="+mn-ea"/>
                    <a:cs typeface="+mn-ea"/>
                    <a:sym typeface="+mn-lt"/>
                  </a:rPr>
                  <a:t>贴片电流传感器</a:t>
                </a:r>
                <a:r>
                  <a:rPr lang="en-US" sz="1400" b="1" dirty="0">
                    <a:solidFill>
                      <a:srgbClr val="0070C0"/>
                    </a:solidFill>
                    <a:latin typeface="+mn-lt"/>
                    <a:ea typeface="+mn-ea"/>
                    <a:cs typeface="+mn-ea"/>
                    <a:sym typeface="+mn-lt"/>
                  </a:rPr>
                  <a:t>IC</a:t>
                </a:r>
                <a:endParaRPr lang="zh-CN" altLang="en-US" sz="1400" b="1" dirty="0">
                  <a:solidFill>
                    <a:srgbClr val="0070C0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  <a:p>
                <a:pPr marL="645795" indent="-285750">
                  <a:lnSpc>
                    <a:spcPct val="150000"/>
                  </a:lnSpc>
                  <a:spcAft>
                    <a:spcPts val="0"/>
                  </a:spcAft>
                  <a:buFont typeface="Wingdings" panose="05000000000000000000" charset="0"/>
                  <a:buChar char="u"/>
                </a:pPr>
                <a:r>
                  <a:rPr lang="zh-CN" altLang="en-US" sz="1400" b="1" dirty="0">
                    <a:solidFill>
                      <a:srgbClr val="0070C0"/>
                    </a:solidFill>
                    <a:latin typeface="+mn-lt"/>
                    <a:ea typeface="+mn-ea"/>
                    <a:cs typeface="+mn-ea"/>
                    <a:sym typeface="+mn-lt"/>
                  </a:rPr>
                  <a:t>低阻抗，低功率损失</a:t>
                </a:r>
              </a:p>
              <a:p>
                <a:pPr marL="645795" indent="-285750">
                  <a:lnSpc>
                    <a:spcPct val="120000"/>
                  </a:lnSpc>
                  <a:spcAft>
                    <a:spcPts val="0"/>
                  </a:spcAft>
                  <a:buFont typeface="Wingdings" panose="05000000000000000000" charset="0"/>
                  <a:buChar char="u"/>
                </a:pPr>
                <a:r>
                  <a:rPr lang="zh-CN" altLang="en-US" sz="1400" b="1" dirty="0">
                    <a:solidFill>
                      <a:srgbClr val="0070C0"/>
                    </a:solidFill>
                    <a:latin typeface="+mn-lt"/>
                    <a:ea typeface="+mn-ea"/>
                    <a:cs typeface="+mn-ea"/>
                    <a:sym typeface="+mn-lt"/>
                  </a:rPr>
                  <a:t>交直流通用</a:t>
                </a:r>
              </a:p>
              <a:p>
                <a:pPr marL="645795" indent="-285750">
                  <a:lnSpc>
                    <a:spcPct val="120000"/>
                  </a:lnSpc>
                  <a:spcAft>
                    <a:spcPts val="0"/>
                  </a:spcAft>
                  <a:buFont typeface="Wingdings" panose="05000000000000000000" charset="0"/>
                  <a:buChar char="u"/>
                </a:pPr>
                <a:r>
                  <a:rPr lang="zh-CN" altLang="en-US" sz="1400" b="1" dirty="0">
                    <a:solidFill>
                      <a:srgbClr val="0070C0"/>
                    </a:solidFill>
                    <a:latin typeface="+mn-lt"/>
                    <a:ea typeface="+mn-ea"/>
                    <a:cs typeface="+mn-ea"/>
                    <a:sym typeface="+mn-lt"/>
                  </a:rPr>
                  <a:t>绝缘耐压高</a:t>
                </a:r>
              </a:p>
              <a:p>
                <a:pPr marL="645795" indent="-285750">
                  <a:lnSpc>
                    <a:spcPct val="120000"/>
                  </a:lnSpc>
                  <a:spcAft>
                    <a:spcPts val="0"/>
                  </a:spcAft>
                  <a:buFont typeface="Wingdings" panose="05000000000000000000" charset="0"/>
                  <a:buChar char="u"/>
                </a:pPr>
                <a:r>
                  <a:rPr lang="zh-CN" altLang="en-US" sz="1400" b="1" dirty="0">
                    <a:solidFill>
                      <a:srgbClr val="0070C0"/>
                    </a:solidFill>
                    <a:latin typeface="+mn-lt"/>
                    <a:ea typeface="+mn-ea"/>
                    <a:cs typeface="+mn-ea"/>
                    <a:sym typeface="+mn-lt"/>
                  </a:rPr>
                  <a:t>尺寸小</a:t>
                </a:r>
              </a:p>
              <a:p>
                <a:pPr marL="645795" indent="-285750">
                  <a:lnSpc>
                    <a:spcPct val="120000"/>
                  </a:lnSpc>
                  <a:spcAft>
                    <a:spcPts val="0"/>
                  </a:spcAft>
                  <a:buFont typeface="Wingdings" panose="05000000000000000000" charset="0"/>
                  <a:buChar char="u"/>
                </a:pPr>
                <a:r>
                  <a:rPr lang="zh-CN" altLang="en-US" sz="1400" b="1" dirty="0">
                    <a:solidFill>
                      <a:srgbClr val="0070C0"/>
                    </a:solidFill>
                    <a:latin typeface="+mn-lt"/>
                    <a:ea typeface="+mn-ea"/>
                    <a:cs typeface="+mn-ea"/>
                    <a:sym typeface="+mn-lt"/>
                  </a:rPr>
                  <a:t>单电源供电</a:t>
                </a:r>
              </a:p>
            </p:txBody>
          </p:sp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0E9D4191-4B19-A78E-B394-F1D516843F13}"/>
                </a:ext>
              </a:extLst>
            </p:cNvPr>
            <p:cNvGrpSpPr/>
            <p:nvPr/>
          </p:nvGrpSpPr>
          <p:grpSpPr>
            <a:xfrm>
              <a:off x="2941320" y="988060"/>
              <a:ext cx="5592445" cy="3171825"/>
              <a:chOff x="2941320" y="988060"/>
              <a:chExt cx="5592445" cy="3171825"/>
            </a:xfrm>
          </p:grpSpPr>
          <p:pic>
            <p:nvPicPr>
              <p:cNvPr id="5" name="图片 4" descr="7f571072d6606c5a36275f64adc890c">
                <a:extLst>
                  <a:ext uri="{FF2B5EF4-FFF2-40B4-BE49-F238E27FC236}">
                    <a16:creationId xmlns:a16="http://schemas.microsoft.com/office/drawing/2014/main" id="{6762B1A3-DA8C-34A7-41EC-6D82BE384331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4"/>
              <a:stretch>
                <a:fillRect/>
              </a:stretch>
            </p:blipFill>
            <p:spPr>
              <a:xfrm>
                <a:off x="2987675" y="1059815"/>
                <a:ext cx="940435" cy="554990"/>
              </a:xfrm>
              <a:prstGeom prst="rect">
                <a:avLst/>
              </a:prstGeom>
            </p:spPr>
          </p:pic>
          <p:pic>
            <p:nvPicPr>
              <p:cNvPr id="6" name="图片 5" descr="000">
                <a:extLst>
                  <a:ext uri="{FF2B5EF4-FFF2-40B4-BE49-F238E27FC236}">
                    <a16:creationId xmlns:a16="http://schemas.microsoft.com/office/drawing/2014/main" id="{8287384C-1FF9-7827-8B4C-7D6739A0DB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67905" y="988060"/>
                <a:ext cx="1020445" cy="850265"/>
              </a:xfrm>
              <a:prstGeom prst="rect">
                <a:avLst/>
              </a:prstGeom>
            </p:spPr>
          </p:pic>
          <p:pic>
            <p:nvPicPr>
              <p:cNvPr id="7" name="图片 6" descr="C:\Users\13551\Desktop\微信图片_20230216184634.png微信图片_20230216184634">
                <a:extLst>
                  <a:ext uri="{FF2B5EF4-FFF2-40B4-BE49-F238E27FC236}">
                    <a16:creationId xmlns:a16="http://schemas.microsoft.com/office/drawing/2014/main" id="{D936D9F2-9AA0-C40D-6CCC-F07CF68DC998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2941320" y="2962275"/>
                <a:ext cx="1059180" cy="979805"/>
              </a:xfrm>
              <a:prstGeom prst="rect">
                <a:avLst/>
              </a:prstGeom>
            </p:spPr>
          </p:pic>
          <p:pic>
            <p:nvPicPr>
              <p:cNvPr id="11" name="图片 10" descr="0000">
                <a:extLst>
                  <a:ext uri="{FF2B5EF4-FFF2-40B4-BE49-F238E27FC236}">
                    <a16:creationId xmlns:a16="http://schemas.microsoft.com/office/drawing/2014/main" id="{83D114FE-6643-78C1-F22C-EDD7F5592B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24115" y="3220085"/>
                <a:ext cx="1009650" cy="9398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305955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FEC605-4886-948C-1262-86B4927FC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示&#10;&#10;描述已自动生成">
            <a:extLst>
              <a:ext uri="{FF2B5EF4-FFF2-40B4-BE49-F238E27FC236}">
                <a16:creationId xmlns:a16="http://schemas.microsoft.com/office/drawing/2014/main" id="{0405FAFF-B2E0-DA2D-30BA-EFDDCDB2D5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441" y="1270191"/>
            <a:ext cx="2952325" cy="1930366"/>
          </a:xfrm>
          <a:prstGeom prst="rect">
            <a:avLst/>
          </a:prstGeom>
        </p:spPr>
      </p:pic>
      <p:pic>
        <p:nvPicPr>
          <p:cNvPr id="7" name="图片 6" descr="游戏机里面的人物&#10;&#10;低可信度描述已自动生成">
            <a:extLst>
              <a:ext uri="{FF2B5EF4-FFF2-40B4-BE49-F238E27FC236}">
                <a16:creationId xmlns:a16="http://schemas.microsoft.com/office/drawing/2014/main" id="{35F88A94-5022-C7DC-5ED8-704313C3A9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522" y="533761"/>
            <a:ext cx="1512223" cy="140306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7DE3A873-6841-F6B2-B8B0-D609B726DD53}"/>
              </a:ext>
            </a:extLst>
          </p:cNvPr>
          <p:cNvSpPr/>
          <p:nvPr/>
        </p:nvSpPr>
        <p:spPr>
          <a:xfrm>
            <a:off x="2016014" y="502594"/>
            <a:ext cx="351342" cy="723931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思源黑体 CN Bold" panose="020B0800000000000000" pitchFamily="34" charset="-122"/>
            </a:endParaRPr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208F61A3-16BA-1035-651F-67077F403798}"/>
              </a:ext>
            </a:extLst>
          </p:cNvPr>
          <p:cNvCxnSpPr>
            <a:stCxn id="10" idx="1"/>
          </p:cNvCxnSpPr>
          <p:nvPr/>
        </p:nvCxnSpPr>
        <p:spPr>
          <a:xfrm flipH="1">
            <a:off x="2225686" y="821259"/>
            <a:ext cx="895977" cy="1722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E9BAB3BE-DBDE-9E8A-9CB7-1CEC26C4DBDE}"/>
              </a:ext>
            </a:extLst>
          </p:cNvPr>
          <p:cNvSpPr/>
          <p:nvPr/>
        </p:nvSpPr>
        <p:spPr>
          <a:xfrm>
            <a:off x="3121663" y="619287"/>
            <a:ext cx="914400" cy="40394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tx1"/>
                </a:solidFill>
                <a:latin typeface="楷体" panose="02010609060101010101" pitchFamily="49" charset="-122"/>
                <a:ea typeface="思源黑体 CN Bold" panose="020B0800000000000000" pitchFamily="34" charset="-122"/>
              </a:rPr>
              <a:t>功率传送变压器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A95AA06-595D-FB8B-41E0-42E6A0535B47}"/>
              </a:ext>
            </a:extLst>
          </p:cNvPr>
          <p:cNvSpPr/>
          <p:nvPr/>
        </p:nvSpPr>
        <p:spPr>
          <a:xfrm>
            <a:off x="210805" y="1409736"/>
            <a:ext cx="914400" cy="40394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latin typeface="楷体" panose="02010609060101010101" pitchFamily="49" charset="-122"/>
                <a:ea typeface="思源黑体 CN Bold" panose="020B0800000000000000" pitchFamily="34" charset="-122"/>
              </a:rPr>
              <a:t>信号传送变压器</a:t>
            </a: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1E98AF06-4CFC-DC39-13E1-5C940AE3E3BA}"/>
              </a:ext>
            </a:extLst>
          </p:cNvPr>
          <p:cNvSpPr/>
          <p:nvPr/>
        </p:nvSpPr>
        <p:spPr>
          <a:xfrm>
            <a:off x="2003159" y="1313952"/>
            <a:ext cx="351342" cy="723931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思源黑体 CN Bold" panose="020B0800000000000000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5B73474-2C60-6F5F-C8EC-E94AC13FB699}"/>
              </a:ext>
            </a:extLst>
          </p:cNvPr>
          <p:cNvSpPr txBox="1"/>
          <p:nvPr/>
        </p:nvSpPr>
        <p:spPr>
          <a:xfrm>
            <a:off x="210825" y="921991"/>
            <a:ext cx="11849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latin typeface="楷体" panose="02010609060101010101" pitchFamily="49" charset="-122"/>
                <a:ea typeface="思源黑体 CN Bold" panose="020B0800000000000000" pitchFamily="34" charset="-122"/>
              </a:rPr>
              <a:t>ADI</a:t>
            </a:r>
            <a:r>
              <a:rPr lang="zh-CN" altLang="en-US" sz="1200" b="1" dirty="0">
                <a:latin typeface="楷体" panose="02010609060101010101" pitchFamily="49" charset="-122"/>
                <a:ea typeface="思源黑体 CN Bold" panose="020B0800000000000000" pitchFamily="34" charset="-122"/>
              </a:rPr>
              <a:t>磁隔离方案</a:t>
            </a:r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BC767707-56EE-3CBB-8977-ABEAA2CF7EAE}"/>
              </a:ext>
            </a:extLst>
          </p:cNvPr>
          <p:cNvCxnSpPr>
            <a:stCxn id="11" idx="3"/>
          </p:cNvCxnSpPr>
          <p:nvPr/>
        </p:nvCxnSpPr>
        <p:spPr>
          <a:xfrm>
            <a:off x="1125205" y="1611708"/>
            <a:ext cx="855791" cy="3448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5C8F3DDF-4361-5B87-1100-CA88AEC747C7}"/>
              </a:ext>
            </a:extLst>
          </p:cNvPr>
          <p:cNvCxnSpPr/>
          <p:nvPr/>
        </p:nvCxnSpPr>
        <p:spPr>
          <a:xfrm flipH="1" flipV="1">
            <a:off x="6079643" y="1211333"/>
            <a:ext cx="36005" cy="93142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4870005D-024C-AD30-BB02-C1323F7376DE}"/>
              </a:ext>
            </a:extLst>
          </p:cNvPr>
          <p:cNvSpPr/>
          <p:nvPr/>
        </p:nvSpPr>
        <p:spPr>
          <a:xfrm>
            <a:off x="4932040" y="603255"/>
            <a:ext cx="2195946" cy="576063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>
                <a:solidFill>
                  <a:schemeClr val="tx1"/>
                </a:solidFill>
                <a:latin typeface="楷体" panose="02010609060101010101" pitchFamily="49" charset="-122"/>
                <a:ea typeface="思源黑体 CN Bold" panose="020B0800000000000000" pitchFamily="34" charset="-122"/>
              </a:rPr>
              <a:t>Polyimide</a:t>
            </a:r>
            <a:r>
              <a:rPr lang="zh-CN" altLang="en-US" sz="1200" b="1" dirty="0">
                <a:solidFill>
                  <a:schemeClr val="tx1"/>
                </a:solidFill>
                <a:latin typeface="楷体" panose="02010609060101010101" pitchFamily="49" charset="-122"/>
                <a:ea typeface="思源黑体 CN Bold" panose="020B0800000000000000" pitchFamily="34" charset="-122"/>
              </a:rPr>
              <a:t>薄膜制作的隔离器</a:t>
            </a:r>
            <a:endParaRPr lang="en-US" altLang="zh-CN" sz="1200" b="1" dirty="0">
              <a:solidFill>
                <a:schemeClr val="tx1"/>
              </a:solidFill>
              <a:latin typeface="楷体" panose="02010609060101010101" pitchFamily="49" charset="-122"/>
              <a:ea typeface="思源黑体 CN Bold" panose="020B0800000000000000" pitchFamily="34" charset="-122"/>
            </a:endParaRPr>
          </a:p>
          <a:p>
            <a:pPr algn="ctr"/>
            <a:r>
              <a:rPr lang="zh-CN" altLang="en-US" sz="1200" b="1" dirty="0">
                <a:solidFill>
                  <a:schemeClr val="tx1"/>
                </a:solidFill>
                <a:latin typeface="楷体" panose="02010609060101010101" pitchFamily="49" charset="-122"/>
                <a:ea typeface="思源黑体 CN Bold" panose="020B0800000000000000" pitchFamily="34" charset="-122"/>
              </a:rPr>
              <a:t>支持磁隔和容隔，</a:t>
            </a:r>
            <a:endParaRPr lang="en-US" altLang="zh-CN" sz="1200" b="1" dirty="0">
              <a:solidFill>
                <a:schemeClr val="tx1"/>
              </a:solidFill>
              <a:latin typeface="楷体" panose="02010609060101010101" pitchFamily="49" charset="-122"/>
              <a:ea typeface="思源黑体 CN Bold" panose="020B0800000000000000" pitchFamily="34" charset="-122"/>
            </a:endParaRPr>
          </a:p>
          <a:p>
            <a:pPr algn="ctr"/>
            <a:r>
              <a:rPr lang="zh-CN" altLang="en-US" sz="1200" b="1" dirty="0">
                <a:solidFill>
                  <a:schemeClr val="tx1"/>
                </a:solidFill>
                <a:latin typeface="楷体" panose="02010609060101010101" pitchFamily="49" charset="-122"/>
                <a:ea typeface="思源黑体 CN Bold" panose="020B0800000000000000" pitchFamily="34" charset="-122"/>
              </a:rPr>
              <a:t>满足加强绝缘要求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D98BA168-E5DE-B1FB-D55D-BDFB37DBF34E}"/>
              </a:ext>
            </a:extLst>
          </p:cNvPr>
          <p:cNvSpPr txBox="1"/>
          <p:nvPr/>
        </p:nvSpPr>
        <p:spPr>
          <a:xfrm>
            <a:off x="5453225" y="2957853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>
                <a:latin typeface="楷体" panose="02010609060101010101" pitchFamily="49" charset="-122"/>
                <a:ea typeface="思源黑体 CN Bold" panose="020B0800000000000000" pitchFamily="34" charset="-122"/>
              </a:rPr>
              <a:t>芯进隔离器方案</a:t>
            </a:r>
          </a:p>
        </p:txBody>
      </p:sp>
      <p:sp>
        <p:nvSpPr>
          <p:cNvPr id="18" name="箭头: 右 17">
            <a:extLst>
              <a:ext uri="{FF2B5EF4-FFF2-40B4-BE49-F238E27FC236}">
                <a16:creationId xmlns:a16="http://schemas.microsoft.com/office/drawing/2014/main" id="{CADF866A-EFC6-3250-2199-94A156B00AE5}"/>
              </a:ext>
            </a:extLst>
          </p:cNvPr>
          <p:cNvSpPr/>
          <p:nvPr/>
        </p:nvSpPr>
        <p:spPr>
          <a:xfrm>
            <a:off x="3521303" y="1708458"/>
            <a:ext cx="885800" cy="504056"/>
          </a:xfrm>
          <a:prstGeom prst="rightArrow">
            <a:avLst/>
          </a:prstGeom>
          <a:solidFill>
            <a:srgbClr val="9D83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思源黑体 CN Bold" panose="020B0800000000000000" pitchFamily="34" charset="-122"/>
            </a:endParaRPr>
          </a:p>
        </p:txBody>
      </p:sp>
      <p:graphicFrame>
        <p:nvGraphicFramePr>
          <p:cNvPr id="19" name="表格 12">
            <a:extLst>
              <a:ext uri="{FF2B5EF4-FFF2-40B4-BE49-F238E27FC236}">
                <a16:creationId xmlns:a16="http://schemas.microsoft.com/office/drawing/2014/main" id="{047AB187-95CE-699D-9801-E1B32C18025E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51460" y="3321050"/>
          <a:ext cx="8630285" cy="17304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2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29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8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13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379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375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100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/>
                        <a:t>技术路线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/>
                        <a:t>CMTI</a:t>
                      </a:r>
                      <a:r>
                        <a:rPr lang="zh-CN" altLang="en-US" sz="1000" dirty="0"/>
                        <a:t>（</a:t>
                      </a:r>
                      <a:r>
                        <a:rPr lang="en-US" altLang="zh-CN" sz="1000" dirty="0"/>
                        <a:t>V/</a:t>
                      </a:r>
                      <a:r>
                        <a:rPr lang="en-US" altLang="zh-CN" sz="1000" dirty="0" err="1"/>
                        <a:t>nS</a:t>
                      </a:r>
                      <a:r>
                        <a:rPr lang="zh-CN" altLang="en-US" sz="1000" dirty="0"/>
                        <a:t>）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/>
                        <a:t>隔离介质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/>
                        <a:t>寿命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/>
                        <a:t>技术代表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/>
                        <a:t>优缺点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56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/>
                        <a:t>光耦隔离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/>
                        <a:t>50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/>
                        <a:t>聚合物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/>
                        <a:t>25</a:t>
                      </a:r>
                      <a:r>
                        <a:rPr lang="zh-CN" altLang="en-US" sz="900" dirty="0"/>
                        <a:t>年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/>
                        <a:t>Toshiba</a:t>
                      </a:r>
                      <a:r>
                        <a:rPr lang="zh-CN" altLang="en-US" sz="900" dirty="0"/>
                        <a:t>，</a:t>
                      </a:r>
                      <a:r>
                        <a:rPr lang="en-US" altLang="zh-CN" sz="900" dirty="0"/>
                        <a:t>Broadcom</a:t>
                      </a:r>
                      <a:r>
                        <a:rPr lang="zh-CN" altLang="en-US" sz="900" dirty="0"/>
                        <a:t>，</a:t>
                      </a:r>
                      <a:r>
                        <a:rPr lang="en-US" altLang="zh-CN" sz="900" dirty="0"/>
                        <a:t>ON</a:t>
                      </a:r>
                      <a:r>
                        <a:rPr lang="zh-CN" altLang="en-US" sz="900" dirty="0"/>
                        <a:t>，亿光，奥伦德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/>
                        <a:t>成本低，有光衰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84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/>
                        <a:t>磁隔离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/>
                        <a:t>150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/>
                        <a:t>SiO2</a:t>
                      </a:r>
                      <a:r>
                        <a:rPr lang="zh-CN" altLang="en-US" sz="900" dirty="0"/>
                        <a:t>，</a:t>
                      </a:r>
                      <a:r>
                        <a:rPr lang="en-US" altLang="zh-CN" sz="900" dirty="0"/>
                        <a:t>Polyimide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/>
                        <a:t>50</a:t>
                      </a:r>
                      <a:r>
                        <a:rPr lang="zh-CN" altLang="en-US" sz="900" dirty="0"/>
                        <a:t>年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/>
                        <a:t>ADI</a:t>
                      </a:r>
                      <a:r>
                        <a:rPr lang="zh-CN" altLang="en-US" sz="900" dirty="0"/>
                        <a:t>，</a:t>
                      </a:r>
                      <a:r>
                        <a:rPr lang="en-US" altLang="zh-CN" sz="900" dirty="0"/>
                        <a:t>Infineon</a:t>
                      </a:r>
                      <a:r>
                        <a:rPr lang="zh-CN" altLang="en-US" sz="900" dirty="0"/>
                        <a:t>，</a:t>
                      </a:r>
                      <a:r>
                        <a:rPr lang="en-US" altLang="zh-CN" sz="900" dirty="0"/>
                        <a:t>ST</a:t>
                      </a:r>
                      <a:r>
                        <a:rPr lang="zh-CN" altLang="en-US" sz="900" dirty="0"/>
                        <a:t>，</a:t>
                      </a:r>
                      <a:r>
                        <a:rPr lang="en-US" altLang="zh-CN" sz="900" dirty="0"/>
                        <a:t>ON</a:t>
                      </a:r>
                      <a:r>
                        <a:rPr lang="zh-CN" altLang="en-US" sz="900" dirty="0"/>
                        <a:t>，</a:t>
                      </a:r>
                      <a:r>
                        <a:rPr lang="en-US" altLang="zh-CN" sz="900" dirty="0"/>
                        <a:t>Rohm</a:t>
                      </a:r>
                      <a:r>
                        <a:rPr lang="zh-CN" altLang="en-US" sz="900" dirty="0"/>
                        <a:t>，线易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/>
                        <a:t>面积大，抗干扰性强，可传输能量。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749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/>
                        <a:t>容隔离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/>
                        <a:t>150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/>
                        <a:t>SiO2</a:t>
                      </a:r>
                      <a:r>
                        <a:rPr lang="zh-CN" altLang="en-US" sz="900" dirty="0"/>
                        <a:t>，（</a:t>
                      </a:r>
                      <a:r>
                        <a:rPr lang="en-US" altLang="zh-CN" sz="900" dirty="0"/>
                        <a:t>16um</a:t>
                      </a:r>
                      <a:r>
                        <a:rPr lang="zh-CN" altLang="en-US" sz="900" dirty="0"/>
                        <a:t>）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/>
                        <a:t>50</a:t>
                      </a:r>
                      <a:r>
                        <a:rPr lang="zh-CN" altLang="en-US" sz="900" dirty="0"/>
                        <a:t>年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/>
                        <a:t>TI</a:t>
                      </a:r>
                      <a:r>
                        <a:rPr lang="zh-CN" altLang="en-US" sz="900" dirty="0"/>
                        <a:t>，</a:t>
                      </a:r>
                      <a:r>
                        <a:rPr lang="en-US" altLang="zh-CN" sz="900" dirty="0"/>
                        <a:t>siliconlab</a:t>
                      </a:r>
                      <a:r>
                        <a:rPr lang="zh-CN" altLang="en-US" sz="900" dirty="0"/>
                        <a:t>，</a:t>
                      </a:r>
                      <a:endParaRPr lang="en-US" altLang="zh-CN" sz="900" dirty="0"/>
                    </a:p>
                    <a:p>
                      <a:pPr algn="ctr"/>
                      <a:r>
                        <a:rPr lang="zh-CN" altLang="en-US" sz="900" dirty="0"/>
                        <a:t>纳芯，川土，荣湃，数明，</a:t>
                      </a:r>
                      <a:r>
                        <a:rPr lang="en-US" altLang="zh-CN" sz="900" dirty="0"/>
                        <a:t>3peak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/>
                        <a:t>面积小，工艺成本高。信号易受干扰，</a:t>
                      </a:r>
                    </a:p>
                    <a:p>
                      <a:pPr algn="ctr"/>
                      <a:r>
                        <a:rPr lang="zh-CN" altLang="en-US" sz="900" dirty="0"/>
                        <a:t>击穿后漏电大。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749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/>
                        <a:t>芯进隔离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/>
                        <a:t>动态</a:t>
                      </a:r>
                      <a:r>
                        <a:rPr lang="en-US" altLang="zh-CN" sz="900" dirty="0"/>
                        <a:t>150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/>
                        <a:t>Polyimide</a:t>
                      </a:r>
                      <a:r>
                        <a:rPr lang="zh-CN" altLang="en-US" sz="900" dirty="0"/>
                        <a:t>隔离膜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/>
                        <a:t>50</a:t>
                      </a:r>
                      <a:r>
                        <a:rPr lang="zh-CN" altLang="en-US" sz="900" dirty="0"/>
                        <a:t>年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/>
                        <a:t>独家设计，自有知识产权，已申请十多项发明专利。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/>
                        <a:t>耐压极高，不易漏电，抗干扰性强，工艺成本低，既可用于磁隔也可用于容隔。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0" name="图片 19">
            <a:extLst>
              <a:ext uri="{FF2B5EF4-FFF2-40B4-BE49-F238E27FC236}">
                <a16:creationId xmlns:a16="http://schemas.microsoft.com/office/drawing/2014/main" id="{F86FA9D9-0F58-7B9E-37D1-B3012E7DBA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500393" y="1891862"/>
            <a:ext cx="1229881" cy="1456595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27AEC4EF-5B86-FC81-62FF-9A217F2C0CC9}"/>
              </a:ext>
            </a:extLst>
          </p:cNvPr>
          <p:cNvSpPr/>
          <p:nvPr/>
        </p:nvSpPr>
        <p:spPr>
          <a:xfrm>
            <a:off x="3043375" y="2260647"/>
            <a:ext cx="914400" cy="40394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tx1"/>
                </a:solidFill>
                <a:latin typeface="楷体" panose="02010609060101010101" pitchFamily="49" charset="-122"/>
                <a:ea typeface="思源黑体 CN Bold" panose="020B0800000000000000" pitchFamily="34" charset="-122"/>
              </a:rPr>
              <a:t>功率传送变压器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C3E87C94-1FA4-A4E6-631C-1AE2D127C98F}"/>
              </a:ext>
            </a:extLst>
          </p:cNvPr>
          <p:cNvSpPr/>
          <p:nvPr/>
        </p:nvSpPr>
        <p:spPr>
          <a:xfrm>
            <a:off x="180975" y="2688410"/>
            <a:ext cx="914400" cy="40394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latin typeface="楷体" panose="02010609060101010101" pitchFamily="49" charset="-122"/>
                <a:ea typeface="思源黑体 CN Bold" panose="020B0800000000000000" pitchFamily="34" charset="-122"/>
              </a:rPr>
              <a:t>信号传送隔离电容</a:t>
            </a:r>
          </a:p>
        </p:txBody>
      </p: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EDEE2121-695E-3E35-DD70-C8C8FCD28EB8}"/>
              </a:ext>
            </a:extLst>
          </p:cNvPr>
          <p:cNvCxnSpPr>
            <a:stCxn id="22" idx="3"/>
          </p:cNvCxnSpPr>
          <p:nvPr/>
        </p:nvCxnSpPr>
        <p:spPr>
          <a:xfrm>
            <a:off x="1095375" y="2890382"/>
            <a:ext cx="920639" cy="2835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5BDD77BB-C2DA-55A6-9D2E-680EC28623B5}"/>
              </a:ext>
            </a:extLst>
          </p:cNvPr>
          <p:cNvSpPr txBox="1"/>
          <p:nvPr/>
        </p:nvSpPr>
        <p:spPr>
          <a:xfrm>
            <a:off x="97829" y="2282706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latin typeface="楷体" panose="02010609060101010101" pitchFamily="49" charset="-122"/>
                <a:ea typeface="思源黑体 CN Bold" panose="020B0800000000000000" pitchFamily="34" charset="-122"/>
              </a:rPr>
              <a:t>TI</a:t>
            </a:r>
            <a:r>
              <a:rPr lang="zh-CN" altLang="en-US" sz="1200" b="1" dirty="0">
                <a:latin typeface="楷体" panose="02010609060101010101" pitchFamily="49" charset="-122"/>
                <a:ea typeface="思源黑体 CN Bold" panose="020B0800000000000000" pitchFamily="34" charset="-122"/>
              </a:rPr>
              <a:t>磁隔离方案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6D8E9E2-B1EA-981F-FD56-98FADFAC42ED}"/>
              </a:ext>
            </a:extLst>
          </p:cNvPr>
          <p:cNvSpPr txBox="1"/>
          <p:nvPr/>
        </p:nvSpPr>
        <p:spPr>
          <a:xfrm>
            <a:off x="7514652" y="1789589"/>
            <a:ext cx="1551864" cy="1157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eaLnBrk="1" hangingPunct="1">
              <a:lnSpc>
                <a:spcPct val="150000"/>
              </a:lnSpc>
              <a:buFont typeface="Wingdings" panose="05000000000000000000" pitchFamily="2" charset="2"/>
              <a:buChar char="n"/>
              <a:defRPr/>
            </a:pPr>
            <a:r>
              <a:rPr lang="zh-CN" altLang="en-US" sz="1200" dirty="0">
                <a:latin typeface="楷体" panose="02010609060101010101" pitchFamily="49" charset="-122"/>
                <a:ea typeface="思源黑体 CN Bold" panose="020B0800000000000000" pitchFamily="34" charset="-122"/>
              </a:rPr>
              <a:t>工规产品基于容隔离技术开发</a:t>
            </a:r>
            <a:endParaRPr lang="en-US" altLang="zh-CN" sz="1200" dirty="0">
              <a:latin typeface="楷体" panose="02010609060101010101" pitchFamily="49" charset="-122"/>
              <a:ea typeface="思源黑体 CN Bold" panose="020B0800000000000000" pitchFamily="34" charset="-122"/>
            </a:endParaRPr>
          </a:p>
          <a:p>
            <a:pPr marL="285750" indent="-285750" algn="just" eaLnBrk="1" hangingPunct="1">
              <a:lnSpc>
                <a:spcPct val="150000"/>
              </a:lnSpc>
              <a:buFont typeface="Wingdings" panose="05000000000000000000" pitchFamily="2" charset="2"/>
              <a:buChar char="n"/>
              <a:defRPr/>
            </a:pPr>
            <a:r>
              <a:rPr lang="zh-CN" altLang="en-US" sz="1200" dirty="0">
                <a:latin typeface="楷体" panose="02010609060101010101" pitchFamily="49" charset="-122"/>
                <a:ea typeface="思源黑体 CN Bold" panose="020B0800000000000000" pitchFamily="34" charset="-122"/>
              </a:rPr>
              <a:t>车规产品基于磁隔离技术开发</a:t>
            </a:r>
            <a:endParaRPr lang="en-US" altLang="zh-CN" sz="1200" dirty="0">
              <a:latin typeface="楷体" panose="02010609060101010101" pitchFamily="49" charset="-122"/>
              <a:ea typeface="思源黑体 CN Bold" panose="020B0800000000000000" pitchFamily="34" charset="-122"/>
            </a:endParaRPr>
          </a:p>
        </p:txBody>
      </p: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01DF666B-4A33-C1BE-EC03-DCB28C1D7900}"/>
              </a:ext>
            </a:extLst>
          </p:cNvPr>
          <p:cNvCxnSpPr>
            <a:stCxn id="21" idx="1"/>
          </p:cNvCxnSpPr>
          <p:nvPr/>
        </p:nvCxnSpPr>
        <p:spPr>
          <a:xfrm flipH="1">
            <a:off x="2334455" y="2462619"/>
            <a:ext cx="708920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标题 2">
            <a:extLst>
              <a:ext uri="{FF2B5EF4-FFF2-40B4-BE49-F238E27FC236}">
                <a16:creationId xmlns:a16="http://schemas.microsoft.com/office/drawing/2014/main" id="{D99BA492-7263-0494-3E2A-461BA44F3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400" b="1" dirty="0">
                <a:solidFill>
                  <a:srgbClr val="C00000"/>
                </a:solidFill>
                <a:latin typeface="楷体" panose="02010609060101010101" pitchFamily="49" charset="-122"/>
                <a:ea typeface="思源黑体 CN Bold" panose="020B0800000000000000" pitchFamily="34" charset="-122"/>
              </a:rPr>
              <a:t> </a:t>
            </a:r>
            <a:r>
              <a:rPr lang="zh-CN" altLang="en-US" sz="2400" b="1" dirty="0">
                <a:solidFill>
                  <a:srgbClr val="C00000"/>
                </a:solidFill>
                <a:latin typeface="楷体" panose="02010609060101010101" pitchFamily="49" charset="-122"/>
                <a:ea typeface="思源黑体 CN Bold" panose="020B0800000000000000" pitchFamily="34" charset="-122"/>
              </a:rPr>
              <a:t>芯进隔离</a:t>
            </a:r>
            <a:r>
              <a:rPr lang="zh-CN" altLang="en-US" b="1" dirty="0">
                <a:latin typeface="楷体" panose="02010609060101010101" pitchFamily="49" charset="-122"/>
                <a:ea typeface="思源黑体 CN Bold" panose="020B0800000000000000" pitchFamily="34" charset="-122"/>
              </a:rPr>
              <a:t>芯片</a:t>
            </a:r>
            <a:r>
              <a:rPr lang="zh-CN" altLang="en-US" sz="2400" b="1" dirty="0">
                <a:solidFill>
                  <a:srgbClr val="C00000"/>
                </a:solidFill>
                <a:latin typeface="楷体" panose="02010609060101010101" pitchFamily="49" charset="-122"/>
                <a:ea typeface="思源黑体 CN Bold" panose="020B0800000000000000" pitchFamily="34" charset="-122"/>
              </a:rPr>
              <a:t>优势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011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2C473-4D26-D4DF-BDF7-300017626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23BCC3-33FF-3729-67F4-62A211611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400" b="1" dirty="0">
                <a:latin typeface="+mj-ea"/>
              </a:rPr>
              <a:t>高边驱动技术路线技术优势</a:t>
            </a:r>
            <a:endParaRPr lang="en-US" dirty="0">
              <a:latin typeface="+mj-ea"/>
            </a:endParaRPr>
          </a:p>
        </p:txBody>
      </p:sp>
      <p:graphicFrame>
        <p:nvGraphicFramePr>
          <p:cNvPr id="4" name="表格 8">
            <a:extLst>
              <a:ext uri="{FF2B5EF4-FFF2-40B4-BE49-F238E27FC236}">
                <a16:creationId xmlns:a16="http://schemas.microsoft.com/office/drawing/2014/main" id="{35A75501-C33E-3AF5-1260-4DF04AA4D7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1660100"/>
              </p:ext>
            </p:extLst>
          </p:nvPr>
        </p:nvGraphicFramePr>
        <p:xfrm>
          <a:off x="1792875" y="685735"/>
          <a:ext cx="5040560" cy="31946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140">
                  <a:extLst>
                    <a:ext uri="{9D8B030D-6E8A-4147-A177-3AD203B41FA5}">
                      <a16:colId xmlns:a16="http://schemas.microsoft.com/office/drawing/2014/main" val="2554430420"/>
                    </a:ext>
                  </a:extLst>
                </a:gridCol>
                <a:gridCol w="1419888">
                  <a:extLst>
                    <a:ext uri="{9D8B030D-6E8A-4147-A177-3AD203B41FA5}">
                      <a16:colId xmlns:a16="http://schemas.microsoft.com/office/drawing/2014/main" val="830627655"/>
                    </a:ext>
                  </a:extLst>
                </a:gridCol>
                <a:gridCol w="1334266">
                  <a:extLst>
                    <a:ext uri="{9D8B030D-6E8A-4147-A177-3AD203B41FA5}">
                      <a16:colId xmlns:a16="http://schemas.microsoft.com/office/drawing/2014/main" val="2295673498"/>
                    </a:ext>
                  </a:extLst>
                </a:gridCol>
                <a:gridCol w="1334266">
                  <a:extLst>
                    <a:ext uri="{9D8B030D-6E8A-4147-A177-3AD203B41FA5}">
                      <a16:colId xmlns:a16="http://schemas.microsoft.com/office/drawing/2014/main" val="2419200884"/>
                    </a:ext>
                  </a:extLst>
                </a:gridCol>
              </a:tblGrid>
              <a:tr h="20160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特点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芯进电子</a:t>
                      </a:r>
                      <a:endParaRPr lang="en-US" altLang="zh-CN" sz="1200" dirty="0">
                        <a:latin typeface="+mn-ea"/>
                        <a:ea typeface="+mn-ea"/>
                      </a:endParaRPr>
                    </a:p>
                    <a:p>
                      <a:pPr algn="ctr"/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高边驱动技术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进口友商</a:t>
                      </a:r>
                      <a:endParaRPr lang="en-US" altLang="zh-CN" sz="1200" dirty="0">
                        <a:latin typeface="+mn-ea"/>
                        <a:ea typeface="+mn-ea"/>
                      </a:endParaRPr>
                    </a:p>
                    <a:p>
                      <a:pPr algn="ctr"/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高边驱动技术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其他</a:t>
                      </a:r>
                      <a:endParaRPr lang="en-US" altLang="zh-CN" sz="1200" dirty="0">
                        <a:latin typeface="+mn-ea"/>
                        <a:ea typeface="+mn-ea"/>
                      </a:endParaRPr>
                    </a:p>
                    <a:p>
                      <a:pPr algn="ctr"/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传统技术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3261237"/>
                  </a:ext>
                </a:extLst>
              </a:tr>
              <a:tr h="20160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dirty="0">
                          <a:latin typeface="+mn-ea"/>
                          <a:ea typeface="+mn-ea"/>
                        </a:rPr>
                        <a:t>工艺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车规</a:t>
                      </a:r>
                      <a:r>
                        <a:rPr lang="en-US" altLang="zh-CN" sz="1200" dirty="0">
                          <a:latin typeface="+mn-ea"/>
                          <a:ea typeface="+mn-ea"/>
                        </a:rPr>
                        <a:t>BCD</a:t>
                      </a:r>
                    </a:p>
                    <a:p>
                      <a:pPr algn="ctr"/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与</a:t>
                      </a:r>
                      <a:r>
                        <a:rPr lang="en-US" altLang="zh-CN" sz="1200" dirty="0">
                          <a:latin typeface="+mn-ea"/>
                          <a:ea typeface="+mn-ea"/>
                        </a:rPr>
                        <a:t>DMOS</a:t>
                      </a:r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合封</a:t>
                      </a:r>
                      <a:r>
                        <a:rPr lang="en-US" altLang="zh-CN" sz="1200" dirty="0">
                          <a:latin typeface="+mn-ea"/>
                          <a:ea typeface="+mn-ea"/>
                        </a:rPr>
                        <a:t>IC</a:t>
                      </a:r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工艺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车规</a:t>
                      </a:r>
                      <a:r>
                        <a:rPr lang="en-US" altLang="zh-CN" sz="1200" dirty="0">
                          <a:latin typeface="+mn-ea"/>
                          <a:ea typeface="+mn-ea"/>
                        </a:rPr>
                        <a:t>VDMOS </a:t>
                      </a:r>
                    </a:p>
                    <a:p>
                      <a:pPr algn="ctr"/>
                      <a:r>
                        <a:rPr lang="en-US" altLang="zh-CN" sz="1200" dirty="0">
                          <a:latin typeface="+mn-ea"/>
                          <a:ea typeface="+mn-ea"/>
                        </a:rPr>
                        <a:t>IC</a:t>
                      </a:r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工艺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车规</a:t>
                      </a:r>
                      <a:r>
                        <a:rPr lang="en-US" altLang="zh-CN" sz="1200" dirty="0">
                          <a:latin typeface="+mn-ea"/>
                          <a:ea typeface="+mn-ea"/>
                        </a:rPr>
                        <a:t>BCD</a:t>
                      </a:r>
                    </a:p>
                    <a:p>
                      <a:pPr algn="ctr"/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与</a:t>
                      </a:r>
                      <a:r>
                        <a:rPr lang="en-US" altLang="zh-CN" sz="1200" dirty="0">
                          <a:latin typeface="+mn-ea"/>
                          <a:ea typeface="+mn-ea"/>
                        </a:rPr>
                        <a:t>LDMOS</a:t>
                      </a:r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合封工艺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06597248"/>
                  </a:ext>
                </a:extLst>
              </a:tr>
              <a:tr h="20160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dirty="0">
                          <a:latin typeface="+mn-ea"/>
                          <a:ea typeface="+mn-ea"/>
                        </a:rPr>
                        <a:t>集成度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高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低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0641946"/>
                  </a:ext>
                </a:extLst>
              </a:tr>
              <a:tr h="33600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dirty="0">
                          <a:latin typeface="+mn-ea"/>
                          <a:ea typeface="+mn-ea"/>
                        </a:rPr>
                        <a:t>可靠性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0" dirty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高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高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低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4351921"/>
                  </a:ext>
                </a:extLst>
              </a:tr>
              <a:tr h="22460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dirty="0">
                          <a:latin typeface="+mn-ea"/>
                          <a:ea typeface="+mn-ea"/>
                        </a:rPr>
                        <a:t>知识产权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0" dirty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有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有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无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9498315"/>
                  </a:ext>
                </a:extLst>
              </a:tr>
              <a:tr h="29833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dirty="0">
                          <a:latin typeface="+mn-ea"/>
                          <a:ea typeface="+mn-ea"/>
                        </a:rPr>
                        <a:t>供应链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0" dirty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安全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不能确定安全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安全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25614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dirty="0">
                          <a:latin typeface="+mn-ea"/>
                          <a:ea typeface="+mn-ea"/>
                        </a:rPr>
                        <a:t>设备对瞬态电辐射的抗扰度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符合</a:t>
                      </a:r>
                      <a:r>
                        <a:rPr lang="en-US" altLang="zh-CN" sz="1200" dirty="0">
                          <a:latin typeface="+mn-ea"/>
                          <a:ea typeface="+mn-ea"/>
                        </a:rPr>
                        <a:t>ISO7637</a:t>
                      </a:r>
                    </a:p>
                    <a:p>
                      <a:pPr algn="ctr"/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和</a:t>
                      </a:r>
                      <a:r>
                        <a:rPr lang="en-US" altLang="zh-CN" sz="1200" dirty="0">
                          <a:latin typeface="+mn-ea"/>
                          <a:ea typeface="+mn-ea"/>
                        </a:rPr>
                        <a:t>ISO16750</a:t>
                      </a:r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要求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符合</a:t>
                      </a:r>
                      <a:r>
                        <a:rPr lang="en-US" altLang="zh-CN" sz="1200" dirty="0">
                          <a:latin typeface="+mn-ea"/>
                          <a:ea typeface="+mn-ea"/>
                        </a:rPr>
                        <a:t>ISO7637</a:t>
                      </a:r>
                    </a:p>
                    <a:p>
                      <a:pPr algn="ctr"/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和</a:t>
                      </a:r>
                      <a:r>
                        <a:rPr lang="en-US" altLang="zh-CN" sz="1200" dirty="0">
                          <a:latin typeface="+mn-ea"/>
                          <a:ea typeface="+mn-ea"/>
                        </a:rPr>
                        <a:t>ISO16750</a:t>
                      </a:r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要求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符合</a:t>
                      </a:r>
                      <a:r>
                        <a:rPr lang="en-US" altLang="zh-CN" sz="1200" dirty="0">
                          <a:latin typeface="+mn-ea"/>
                          <a:ea typeface="+mn-ea"/>
                        </a:rPr>
                        <a:t>ISO7637</a:t>
                      </a:r>
                    </a:p>
                    <a:p>
                      <a:pPr algn="ctr"/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和</a:t>
                      </a:r>
                      <a:r>
                        <a:rPr lang="en-US" altLang="zh-CN" sz="1200" dirty="0">
                          <a:latin typeface="+mn-ea"/>
                          <a:ea typeface="+mn-ea"/>
                        </a:rPr>
                        <a:t>ISO16750</a:t>
                      </a:r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要求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86861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dirty="0">
                          <a:latin typeface="+mn-ea"/>
                          <a:ea typeface="+mn-ea"/>
                        </a:rPr>
                        <a:t>成本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dirty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低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低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高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0640631"/>
                  </a:ext>
                </a:extLst>
              </a:tr>
            </a:tbl>
          </a:graphicData>
        </a:graphic>
      </p:graphicFrame>
      <p:grpSp>
        <p:nvGrpSpPr>
          <p:cNvPr id="5" name="组合 4">
            <a:extLst>
              <a:ext uri="{FF2B5EF4-FFF2-40B4-BE49-F238E27FC236}">
                <a16:creationId xmlns:a16="http://schemas.microsoft.com/office/drawing/2014/main" id="{1220F5D5-E043-5FCC-D66E-FAF6733E5DCF}"/>
              </a:ext>
            </a:extLst>
          </p:cNvPr>
          <p:cNvGrpSpPr/>
          <p:nvPr/>
        </p:nvGrpSpPr>
        <p:grpSpPr>
          <a:xfrm>
            <a:off x="179512" y="3880398"/>
            <a:ext cx="7920880" cy="933264"/>
            <a:chOff x="-36512" y="4104776"/>
            <a:chExt cx="7920880" cy="933264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9CEE2215-95C9-8A93-28FF-44B1C661CA64}"/>
                </a:ext>
              </a:extLst>
            </p:cNvPr>
            <p:cNvSpPr txBox="1"/>
            <p:nvPr/>
          </p:nvSpPr>
          <p:spPr>
            <a:xfrm>
              <a:off x="179512" y="4391709"/>
              <a:ext cx="770485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buFont typeface="Wingdings" panose="05000000000000000000" pitchFamily="2" charset="2"/>
                <a:buChar char="u"/>
              </a:pPr>
              <a:r>
                <a:rPr lang="zh-CN" altLang="en-US" sz="1200" dirty="0">
                  <a:solidFill>
                    <a:srgbClr val="333333"/>
                  </a:solidFill>
                  <a:latin typeface="+mj-ea"/>
                  <a:ea typeface="+mj-ea"/>
                </a:rPr>
                <a:t>自主知识产权，设计团队经验丰富，电路技术可靠</a:t>
              </a:r>
              <a:endParaRPr lang="en-US" altLang="zh-CN" sz="1200" dirty="0">
                <a:solidFill>
                  <a:srgbClr val="333333"/>
                </a:solidFill>
                <a:latin typeface="+mj-ea"/>
                <a:ea typeface="+mj-ea"/>
              </a:endParaRPr>
            </a:p>
            <a:p>
              <a:pPr marL="171450" indent="-171450">
                <a:buFont typeface="Wingdings" panose="05000000000000000000" pitchFamily="2" charset="2"/>
                <a:buChar char="u"/>
              </a:pPr>
              <a:r>
                <a:rPr lang="zh-CN" altLang="en-US" sz="1200" b="0" i="0" dirty="0">
                  <a:solidFill>
                    <a:srgbClr val="333333"/>
                  </a:solidFill>
                  <a:effectLst/>
                  <a:latin typeface="+mj-ea"/>
                  <a:ea typeface="+mj-ea"/>
                </a:rPr>
                <a:t>工艺供应链安全性高</a:t>
              </a:r>
              <a:r>
                <a:rPr lang="zh-CN" altLang="en-US" sz="1200" dirty="0">
                  <a:solidFill>
                    <a:srgbClr val="333333"/>
                  </a:solidFill>
                  <a:latin typeface="+mj-ea"/>
                  <a:ea typeface="+mj-ea"/>
                </a:rPr>
                <a:t>，生产供应有保障</a:t>
              </a:r>
              <a:endParaRPr lang="en-US" altLang="zh-CN" sz="1200" b="0" i="0" dirty="0">
                <a:solidFill>
                  <a:srgbClr val="333333"/>
                </a:solidFill>
                <a:effectLst/>
                <a:latin typeface="+mj-ea"/>
                <a:ea typeface="+mj-ea"/>
              </a:endParaRPr>
            </a:p>
            <a:p>
              <a:pPr marL="171450" indent="-171450">
                <a:buFont typeface="Wingdings" panose="05000000000000000000" pitchFamily="2" charset="2"/>
                <a:buChar char="u"/>
              </a:pPr>
              <a:r>
                <a:rPr lang="zh-CN" altLang="en-US" sz="1200" dirty="0">
                  <a:solidFill>
                    <a:srgbClr val="333333"/>
                  </a:solidFill>
                  <a:latin typeface="+mj-ea"/>
                  <a:ea typeface="+mj-ea"/>
                </a:rPr>
                <a:t>车规工艺，器件可靠性高，结合</a:t>
              </a:r>
              <a:r>
                <a:rPr lang="en-US" altLang="zh-CN" sz="1200" dirty="0">
                  <a:solidFill>
                    <a:srgbClr val="333333"/>
                  </a:solidFill>
                  <a:latin typeface="+mj-ea"/>
                  <a:ea typeface="+mj-ea"/>
                </a:rPr>
                <a:t>DMOS</a:t>
              </a:r>
              <a:r>
                <a:rPr lang="zh-CN" altLang="en-US" sz="1200" dirty="0">
                  <a:solidFill>
                    <a:srgbClr val="333333"/>
                  </a:solidFill>
                  <a:latin typeface="+mj-ea"/>
                  <a:ea typeface="+mj-ea"/>
                </a:rPr>
                <a:t>与</a:t>
              </a:r>
              <a:r>
                <a:rPr lang="en-US" altLang="zh-CN" sz="1200" dirty="0">
                  <a:solidFill>
                    <a:srgbClr val="333333"/>
                  </a:solidFill>
                  <a:latin typeface="+mj-ea"/>
                  <a:ea typeface="+mj-ea"/>
                </a:rPr>
                <a:t>BCD</a:t>
              </a:r>
              <a:r>
                <a:rPr lang="zh-CN" altLang="en-US" sz="1200" dirty="0">
                  <a:solidFill>
                    <a:srgbClr val="333333"/>
                  </a:solidFill>
                  <a:latin typeface="+mj-ea"/>
                  <a:ea typeface="+mj-ea"/>
                </a:rPr>
                <a:t>等先进晶圆工艺优势</a:t>
              </a:r>
              <a:endParaRPr lang="en-US" altLang="zh-CN" sz="1200" dirty="0">
                <a:solidFill>
                  <a:srgbClr val="333333"/>
                </a:solidFill>
                <a:latin typeface="+mj-ea"/>
                <a:ea typeface="+mj-ea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A529C529-60BA-1FED-FDF6-0467F909EA23}"/>
                </a:ext>
              </a:extLst>
            </p:cNvPr>
            <p:cNvSpPr txBox="1"/>
            <p:nvPr/>
          </p:nvSpPr>
          <p:spPr>
            <a:xfrm>
              <a:off x="-36512" y="4104776"/>
              <a:ext cx="187220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rgbClr val="00B050"/>
                  </a:solidFill>
                  <a:latin typeface="+mj-ea"/>
                  <a:ea typeface="+mj-ea"/>
                </a:rPr>
                <a:t>芯进高边技术特点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7499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2CD4D-5DB2-5316-4F21-46EF2139F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5598169-83A0-BD6A-F9D2-C413FDB1396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0" y="10881"/>
            <a:ext cx="9140307" cy="5143500"/>
          </a:xfrm>
          <a:prstGeom prst="rect">
            <a:avLst/>
          </a:prstGeom>
          <a:ln>
            <a:solidFill>
              <a:srgbClr val="E9F0F3"/>
            </a:solidFill>
          </a:ln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D5171734-44DB-8B91-1D36-CA13885D45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76539" cy="5142857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0141BBD5-4C1D-D011-1592-CCDF94B9563B}"/>
              </a:ext>
            </a:extLst>
          </p:cNvPr>
          <p:cNvSpPr txBox="1"/>
          <p:nvPr/>
        </p:nvSpPr>
        <p:spPr>
          <a:xfrm>
            <a:off x="5559932" y="2290582"/>
            <a:ext cx="3179621" cy="561692"/>
          </a:xfrm>
          <a:prstGeom prst="rect">
            <a:avLst/>
          </a:prstGeom>
          <a:noFill/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spAutoFit/>
          </a:bodyPr>
          <a:lstStyle>
            <a:defPPr>
              <a:defRPr lang="zh-CN"/>
            </a:defPPr>
            <a:lvl1pPr algn="ctr" defTabSz="914400">
              <a:defRPr sz="1400"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zh-CN" altLang="en-US" sz="3200" dirty="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应用 </a:t>
            </a:r>
            <a:r>
              <a:rPr lang="en-US" altLang="zh-CN" sz="3200" dirty="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&amp; </a:t>
            </a:r>
            <a:r>
              <a:rPr lang="zh-CN" altLang="en-US" sz="3200" dirty="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解决方案 </a:t>
            </a:r>
          </a:p>
        </p:txBody>
      </p:sp>
    </p:spTree>
    <p:extLst>
      <p:ext uri="{BB962C8B-B14F-4D97-AF65-F5344CB8AC3E}">
        <p14:creationId xmlns:p14="http://schemas.microsoft.com/office/powerpoint/2010/main" val="32471380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ZDQ3NzYzMTdkNWM1YjMwOThkZTczYThiNDc2OTc5ZDQ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535,&quot;width&quot;:4556}"/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74,&quot;width&quot;:1481}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303.9370078740158,&quot;width&quot;:1229.8913385826772}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702*137"/>
  <p:tag name="TABLE_ENDDRAG_RECT" val="8*259*702*137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a1578ab2-97be-4543-aaac-14a0a3c7dafe}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34,&quot;width&quot;:3568}"/>
  <p:tag name="KSO_WM_BEAUTIFY_FLAG" val="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c6cb2f8b-03ee-4ffa-b7c4-2fa982a3126c}"/>
  <p:tag name="TABLE_ENDDRAG_ORIGIN_RECT" val="682*342"/>
  <p:tag name="TABLE_ENDDRAG_RECT" val="25*48*682*342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34,&quot;width&quot;:3568}"/>
  <p:tag name="KSO_WM_BEAUTIFY_FLAG" val="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c6cb2f8b-03ee-4ffa-b7c4-2fa982a3126c}"/>
  <p:tag name="TABLE_ENDDRAG_ORIGIN_RECT" val="682*342"/>
  <p:tag name="TABLE_ENDDRAG_RECT" val="25*48*682*342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5670,&quot;width&quot;:7595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5669.2913818359375,&quot;width&quot;:6212.562255859375}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c6cb2f8b-03ee-4ffa-b7c4-2fa982a3126c}"/>
  <p:tag name="TABLE_ENDDRAG_ORIGIN_RECT" val="682*342"/>
  <p:tag name="TABLE_ENDDRAG_RECT" val="25*48*682*342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c6cb2f8b-03ee-4ffa-b7c4-2fa982a3126c}"/>
  <p:tag name="TABLE_ENDDRAG_ORIGIN_RECT" val="682*342"/>
  <p:tag name="TABLE_ENDDRAG_RECT" val="25*48*682*342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34,&quot;width&quot;:3568}"/>
  <p:tag name="KSO_WM_BEAUTIFY_FLAG" val="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7d627d45-4854-4b42-879b-2f42700c8bcb}"/>
  <p:tag name="TABLE_ENDDRAG_ORIGIN_RECT" val="454*311"/>
  <p:tag name="TABLE_ENDDRAG_RECT" val="20*239*454*311"/>
  <p:tag name="KSO_WM_BEAUTIFY_FLAG" val="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_Office 主题​​">
  <a:themeElements>
    <a:clrScheme name="红色模版颜色">
      <a:dk1>
        <a:srgbClr val="171616"/>
      </a:dk1>
      <a:lt1>
        <a:sysClr val="window" lastClr="FFFFFF"/>
      </a:lt1>
      <a:dk2>
        <a:srgbClr val="44546A"/>
      </a:dk2>
      <a:lt2>
        <a:srgbClr val="E7E6E6"/>
      </a:lt2>
      <a:accent1>
        <a:srgbClr val="C00000"/>
      </a:accent1>
      <a:accent2>
        <a:srgbClr val="FD9935"/>
      </a:accent2>
      <a:accent3>
        <a:srgbClr val="A5A5A5"/>
      </a:accent3>
      <a:accent4>
        <a:srgbClr val="FFC000"/>
      </a:accent4>
      <a:accent5>
        <a:srgbClr val="D6DCE4"/>
      </a:accent5>
      <a:accent6>
        <a:srgbClr val="EBDAE2"/>
      </a:accent6>
      <a:hlink>
        <a:srgbClr val="0563C1"/>
      </a:hlink>
      <a:folHlink>
        <a:srgbClr val="954F72"/>
      </a:folHlink>
    </a:clrScheme>
    <a:fontScheme name="Ryan">
      <a:majorFont>
        <a:latin typeface="黑体"/>
        <a:ea typeface="思源黑体 CN Bold"/>
        <a:cs typeface=""/>
      </a:majorFont>
      <a:minorFont>
        <a:latin typeface="黑体"/>
        <a:ea typeface="思源黑体 CN Norma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自动配色模板－张迁2023.12.pptx" id="{E278D421-BB0E-4FCB-A898-E9FAECBDF32D}" vid="{26281B26-AE3C-4E07-A3F5-B5C5C5F1A717}"/>
    </a:ext>
  </a:extLst>
</a:theme>
</file>

<file path=ppt/theme/theme2.xml><?xml version="1.0" encoding="utf-8"?>
<a:theme xmlns:a="http://schemas.openxmlformats.org/drawingml/2006/main" name="Ryan">
  <a:themeElements>
    <a:clrScheme name="红色模版颜色">
      <a:dk1>
        <a:srgbClr val="171616"/>
      </a:dk1>
      <a:lt1>
        <a:sysClr val="window" lastClr="FFFFFF"/>
      </a:lt1>
      <a:dk2>
        <a:srgbClr val="44546A"/>
      </a:dk2>
      <a:lt2>
        <a:srgbClr val="E7E6E6"/>
      </a:lt2>
      <a:accent1>
        <a:srgbClr val="C00000"/>
      </a:accent1>
      <a:accent2>
        <a:srgbClr val="FD9935"/>
      </a:accent2>
      <a:accent3>
        <a:srgbClr val="A5A5A5"/>
      </a:accent3>
      <a:accent4>
        <a:srgbClr val="FFC000"/>
      </a:accent4>
      <a:accent5>
        <a:srgbClr val="D6DCE4"/>
      </a:accent5>
      <a:accent6>
        <a:srgbClr val="EBDAE2"/>
      </a:accent6>
      <a:hlink>
        <a:srgbClr val="0563C1"/>
      </a:hlink>
      <a:folHlink>
        <a:srgbClr val="954F72"/>
      </a:folHlink>
    </a:clrScheme>
    <a:fontScheme name="模版PPT字体定义">
      <a:majorFont>
        <a:latin typeface="黑体"/>
        <a:ea typeface="思源黑体 CN Bold"/>
        <a:cs typeface=""/>
      </a:majorFont>
      <a:minorFont>
        <a:latin typeface="黑体"/>
        <a:ea typeface="思源黑体 CN Norma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自动配色模板－张迁2023.12.pptx" id="{E278D421-BB0E-4FCB-A898-E9FAECBDF32D}" vid="{26281B26-AE3C-4E07-A3F5-B5C5C5F1A717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自动配色模板－张迁2023.12</Template>
  <TotalTime>632</TotalTime>
  <Words>4020</Words>
  <Application>Microsoft Office PowerPoint</Application>
  <PresentationFormat>全屏显示(16:9)</PresentationFormat>
  <Paragraphs>1383</Paragraphs>
  <Slides>48</Slides>
  <Notes>23</Notes>
  <HiddenSlides>5</HiddenSlides>
  <MMClips>0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48</vt:i4>
      </vt:variant>
    </vt:vector>
  </HeadingPairs>
  <TitlesOfParts>
    <vt:vector size="66" baseType="lpstr">
      <vt:lpstr>Microsoft YaHei UI</vt:lpstr>
      <vt:lpstr>楷体</vt:lpstr>
      <vt:lpstr>思源黑体 CN Bold</vt:lpstr>
      <vt:lpstr>思源黑体 CN Heavy</vt:lpstr>
      <vt:lpstr>思源黑体 CN Light</vt:lpstr>
      <vt:lpstr>思源黑体 CN Medium</vt:lpstr>
      <vt:lpstr>思源黑体 CN Normal</vt:lpstr>
      <vt:lpstr>幼圆</vt:lpstr>
      <vt:lpstr>Arial</vt:lpstr>
      <vt:lpstr>Arial Rounded MT Bold</vt:lpstr>
      <vt:lpstr>Calibri</vt:lpstr>
      <vt:lpstr>Cambria Math</vt:lpstr>
      <vt:lpstr>Wingdings</vt:lpstr>
      <vt:lpstr>1_Office 主题​​</vt:lpstr>
      <vt:lpstr>Ryan</vt:lpstr>
      <vt:lpstr>WPS 公式 3.0</vt:lpstr>
      <vt:lpstr>Bitmap Image</vt:lpstr>
      <vt:lpstr>Paintbrush Picture</vt:lpstr>
      <vt:lpstr>PowerPoint 演示文稿</vt:lpstr>
      <vt:lpstr>PowerPoint 演示文稿</vt:lpstr>
      <vt:lpstr>主要汽车客户</vt:lpstr>
      <vt:lpstr>PowerPoint 演示文稿</vt:lpstr>
      <vt:lpstr> 差分霍尔电流传感核心技术</vt:lpstr>
      <vt:lpstr> 贴片电流传感器IC v.s. 竞品 优势对比</vt:lpstr>
      <vt:lpstr> 芯进隔离芯片优势</vt:lpstr>
      <vt:lpstr>高边驱动技术路线技术优势</vt:lpstr>
      <vt:lpstr>PowerPoint 演示文稿</vt:lpstr>
      <vt:lpstr>芯进在ICE/NEV汽车市场的主要应用板块</vt:lpstr>
      <vt:lpstr>热管理部件（压缩机、PTC式、热泵式制热器）</vt:lpstr>
      <vt:lpstr>PowerPoint 演示文稿</vt:lpstr>
      <vt:lpstr>PowerPoint 演示文稿</vt:lpstr>
      <vt:lpstr>牵引电机驱动控制</vt:lpstr>
      <vt:lpstr>车身域控、车灯驱动控制</vt:lpstr>
      <vt:lpstr>空调电机控制、风门位置检测</vt:lpstr>
      <vt:lpstr>PowerPoint 演示文稿</vt:lpstr>
      <vt:lpstr>PowerPoint 演示文稿</vt:lpstr>
      <vt:lpstr>芯进电子汽车IC产品战略</vt:lpstr>
      <vt:lpstr>PowerPoint 演示文稿</vt:lpstr>
      <vt:lpstr>电流传感器SOP16W兼容列表</vt:lpstr>
      <vt:lpstr>PowerPoint 演示文稿</vt:lpstr>
      <vt:lpstr>电流传感&amp;线性霍尔Roadmap</vt:lpstr>
      <vt:lpstr> 线性霍尔IC产品线</vt:lpstr>
      <vt:lpstr> 隔离产品线</vt:lpstr>
      <vt:lpstr>PowerPoint 演示文稿</vt:lpstr>
      <vt:lpstr>高边驱动IC Roadmap</vt:lpstr>
      <vt:lpstr>电源管理产品线Roadmap</vt:lpstr>
      <vt:lpstr>PowerPoint 演示文稿</vt:lpstr>
      <vt:lpstr>  CC6922 无磁芯SOP16W电流传感器IC</vt:lpstr>
      <vt:lpstr>CC6922 竞品对比</vt:lpstr>
      <vt:lpstr>  CC6924 无磁芯SOP16W电流传感器IC</vt:lpstr>
      <vt:lpstr>CC6924 竞品对比</vt:lpstr>
      <vt:lpstr>  CC6926 无磁芯的大电流传感器IC</vt:lpstr>
      <vt:lpstr>PowerPoint 演示文稿</vt:lpstr>
      <vt:lpstr>  CC6927 无磁芯低压电流传感器IC</vt:lpstr>
      <vt:lpstr>  CC6925 无磁芯的大电流传感器IC</vt:lpstr>
      <vt:lpstr> CC6937 电流传感器IC</vt:lpstr>
      <vt:lpstr>CC6937 竞品对比</vt:lpstr>
      <vt:lpstr> CC6905 电流传感器IC</vt:lpstr>
      <vt:lpstr>CC6905 竞品对比</vt:lpstr>
      <vt:lpstr>  CC6930 无磁芯SOP16W电流传感器IC</vt:lpstr>
      <vt:lpstr>PowerPoint 演示文稿</vt:lpstr>
      <vt:lpstr>PowerPoint 演示文稿</vt:lpstr>
      <vt:lpstr>PowerPoint 演示文稿</vt:lpstr>
      <vt:lpstr>高边驱动— 30mΩ双通道驱动芯片CCS20102-Q1</vt:lpstr>
      <vt:lpstr> 需要讨论的技术项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Ryan</dc:creator>
  <cp:lastModifiedBy>Ryan</cp:lastModifiedBy>
  <cp:revision>34</cp:revision>
  <dcterms:created xsi:type="dcterms:W3CDTF">2024-02-01T07:49:02Z</dcterms:created>
  <dcterms:modified xsi:type="dcterms:W3CDTF">2024-03-10T03:36:28Z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A40A5ECCF05D4C3FA8E9CEF722E2441F_12</vt:lpwstr>
  </property>
  <property fmtid="{D5CDD505-2E9C-101B-9397-08002B2CF9AE}" pid="3" name="KSOProductBuildVer">
    <vt:lpwstr>2052-12.1.0.15990</vt:lpwstr>
  </property>
</Properties>
</file>